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728" r:id="rId2"/>
    <p:sldMasterId id="2147483750" r:id="rId3"/>
  </p:sldMasterIdLst>
  <p:notesMasterIdLst>
    <p:notesMasterId r:id="rId50"/>
  </p:notesMasterIdLst>
  <p:handoutMasterIdLst>
    <p:handoutMasterId r:id="rId51"/>
  </p:handoutMasterIdLst>
  <p:sldIdLst>
    <p:sldId id="337" r:id="rId4"/>
    <p:sldId id="569" r:id="rId5"/>
    <p:sldId id="568" r:id="rId6"/>
    <p:sldId id="453" r:id="rId7"/>
    <p:sldId id="539" r:id="rId8"/>
    <p:sldId id="558" r:id="rId9"/>
    <p:sldId id="562" r:id="rId10"/>
    <p:sldId id="559" r:id="rId11"/>
    <p:sldId id="560" r:id="rId12"/>
    <p:sldId id="563" r:id="rId13"/>
    <p:sldId id="564" r:id="rId14"/>
    <p:sldId id="531" r:id="rId15"/>
    <p:sldId id="532" r:id="rId16"/>
    <p:sldId id="533" r:id="rId17"/>
    <p:sldId id="534" r:id="rId18"/>
    <p:sldId id="535" r:id="rId19"/>
    <p:sldId id="454" r:id="rId20"/>
    <p:sldId id="542" r:id="rId21"/>
    <p:sldId id="566" r:id="rId22"/>
    <p:sldId id="472" r:id="rId23"/>
    <p:sldId id="473" r:id="rId24"/>
    <p:sldId id="475" r:id="rId25"/>
    <p:sldId id="476" r:id="rId26"/>
    <p:sldId id="480" r:id="rId27"/>
    <p:sldId id="481" r:id="rId28"/>
    <p:sldId id="482" r:id="rId29"/>
    <p:sldId id="573" r:id="rId30"/>
    <p:sldId id="487" r:id="rId31"/>
    <p:sldId id="490" r:id="rId32"/>
    <p:sldId id="574" r:id="rId33"/>
    <p:sldId id="492" r:id="rId34"/>
    <p:sldId id="575" r:id="rId35"/>
    <p:sldId id="500" r:id="rId36"/>
    <p:sldId id="576" r:id="rId37"/>
    <p:sldId id="571" r:id="rId38"/>
    <p:sldId id="577" r:id="rId39"/>
    <p:sldId id="565" r:id="rId40"/>
    <p:sldId id="511" r:id="rId41"/>
    <p:sldId id="554" r:id="rId42"/>
    <p:sldId id="549" r:id="rId43"/>
    <p:sldId id="528" r:id="rId44"/>
    <p:sldId id="518" r:id="rId45"/>
    <p:sldId id="567" r:id="rId46"/>
    <p:sldId id="547" r:id="rId47"/>
    <p:sldId id="522" r:id="rId48"/>
    <p:sldId id="510" r:id="rId49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rgbClr val="0000CC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00"/>
    <a:srgbClr val="FF0000"/>
    <a:srgbClr val="66CCFF"/>
    <a:srgbClr val="003399"/>
    <a:srgbClr val="33CCFF"/>
    <a:srgbClr val="009900"/>
    <a:srgbClr val="000066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6" autoAdjust="0"/>
    <p:restoredTop sz="94595" autoAdjust="0"/>
  </p:normalViewPr>
  <p:slideViewPr>
    <p:cSldViewPr>
      <p:cViewPr>
        <p:scale>
          <a:sx n="60" d="100"/>
          <a:sy n="60" d="100"/>
        </p:scale>
        <p:origin x="126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436"/>
    </p:cViewPr>
  </p:sorterViewPr>
  <p:notesViewPr>
    <p:cSldViewPr>
      <p:cViewPr varScale="1">
        <p:scale>
          <a:sx n="60" d="100"/>
          <a:sy n="60" d="100"/>
        </p:scale>
        <p:origin x="-173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filer1.bordeaux.cemagref.fr\Redirect$\Xavier.Chevillot\Mes%20documents\THESE\a_Model_ECOPATH\indices_ENA_Gironde_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filer1.bordeaux.cemagref.fr\Redirect$\Xavier.Chevillot\Mes%20documents\THESE\a_Model_ECOPATH\indices_ENA_Gironde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fr-FR" sz="1600" dirty="0" smtClean="0"/>
              <a:t>Biomasses</a:t>
            </a:r>
            <a:endParaRPr lang="fr-FR" sz="1600" dirty="0"/>
          </a:p>
        </c:rich>
      </c:tx>
      <c:layout>
        <c:manualLayout>
          <c:xMode val="edge"/>
          <c:yMode val="edge"/>
          <c:x val="0.42313572054807952"/>
          <c:y val="3.7339041181804148E-3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6.9715464904535035E-2"/>
          <c:y val="0.14647373265293545"/>
          <c:w val="0.79684017810133423"/>
          <c:h val="0.42721936072551037"/>
        </c:manualLayout>
      </c:layout>
      <c:barChart>
        <c:barDir val="col"/>
        <c:grouping val="clustered"/>
        <c:varyColors val="0"/>
        <c:ser>
          <c:idx val="0"/>
          <c:order val="0"/>
          <c:tx>
            <c:v>1985-1988</c:v>
          </c:tx>
          <c:invertIfNegative val="0"/>
          <c:cat>
            <c:strRef>
              <c:f>Feuil1!$H$2:$H$9</c:f>
              <c:strCache>
                <c:ptCount val="8"/>
                <c:pt idx="0">
                  <c:v>Marine PP</c:v>
                </c:pt>
                <c:pt idx="1">
                  <c:v>MPB</c:v>
                </c:pt>
                <c:pt idx="2">
                  <c:v>Benthos_int</c:v>
                </c:pt>
                <c:pt idx="3">
                  <c:v>Benthos_sub</c:v>
                </c:pt>
                <c:pt idx="4">
                  <c:v>Supra_benthos</c:v>
                </c:pt>
                <c:pt idx="5">
                  <c:v>Micro-zoo</c:v>
                </c:pt>
                <c:pt idx="6">
                  <c:v>Meso-zoo</c:v>
                </c:pt>
                <c:pt idx="7">
                  <c:v>Mysis</c:v>
                </c:pt>
              </c:strCache>
            </c:strRef>
          </c:cat>
          <c:val>
            <c:numRef>
              <c:f>Feuil1!$J$2:$J$9</c:f>
              <c:numCache>
                <c:formatCode>General</c:formatCode>
                <c:ptCount val="8"/>
                <c:pt idx="0">
                  <c:v>643</c:v>
                </c:pt>
                <c:pt idx="1">
                  <c:v>1030</c:v>
                </c:pt>
                <c:pt idx="2">
                  <c:v>367</c:v>
                </c:pt>
                <c:pt idx="3">
                  <c:v>963.43</c:v>
                </c:pt>
                <c:pt idx="4">
                  <c:v>74.8</c:v>
                </c:pt>
                <c:pt idx="5">
                  <c:v>82.5</c:v>
                </c:pt>
                <c:pt idx="6">
                  <c:v>165</c:v>
                </c:pt>
                <c:pt idx="7">
                  <c:v>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71-42A8-88AB-2857FEFD2D64}"/>
            </c:ext>
          </c:extLst>
        </c:ser>
        <c:ser>
          <c:idx val="1"/>
          <c:order val="1"/>
          <c:tx>
            <c:v>1989-2002</c:v>
          </c:tx>
          <c:invertIfNegative val="0"/>
          <c:cat>
            <c:strRef>
              <c:f>Feuil1!$H$2:$H$9</c:f>
              <c:strCache>
                <c:ptCount val="8"/>
                <c:pt idx="0">
                  <c:v>Marine PP</c:v>
                </c:pt>
                <c:pt idx="1">
                  <c:v>MPB</c:v>
                </c:pt>
                <c:pt idx="2">
                  <c:v>Benthos_int</c:v>
                </c:pt>
                <c:pt idx="3">
                  <c:v>Benthos_sub</c:v>
                </c:pt>
                <c:pt idx="4">
                  <c:v>Supra_benthos</c:v>
                </c:pt>
                <c:pt idx="5">
                  <c:v>Micro-zoo</c:v>
                </c:pt>
                <c:pt idx="6">
                  <c:v>Meso-zoo</c:v>
                </c:pt>
                <c:pt idx="7">
                  <c:v>Mysis</c:v>
                </c:pt>
              </c:strCache>
            </c:strRef>
          </c:cat>
          <c:val>
            <c:numRef>
              <c:f>Feuil1!$L$2:$L$9</c:f>
              <c:numCache>
                <c:formatCode>General</c:formatCode>
                <c:ptCount val="8"/>
                <c:pt idx="0">
                  <c:v>643</c:v>
                </c:pt>
                <c:pt idx="1">
                  <c:v>1030.53</c:v>
                </c:pt>
                <c:pt idx="2">
                  <c:v>342.7</c:v>
                </c:pt>
                <c:pt idx="3">
                  <c:v>491</c:v>
                </c:pt>
                <c:pt idx="4">
                  <c:v>74.8</c:v>
                </c:pt>
                <c:pt idx="5">
                  <c:v>73.150000000000006</c:v>
                </c:pt>
                <c:pt idx="6">
                  <c:v>146</c:v>
                </c:pt>
                <c:pt idx="7">
                  <c:v>257.5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71-42A8-88AB-2857FEFD2D64}"/>
            </c:ext>
          </c:extLst>
        </c:ser>
        <c:ser>
          <c:idx val="2"/>
          <c:order val="2"/>
          <c:tx>
            <c:v>2003-2014</c:v>
          </c:tx>
          <c:invertIfNegative val="0"/>
          <c:cat>
            <c:strRef>
              <c:f>Feuil1!$H$2:$H$9</c:f>
              <c:strCache>
                <c:ptCount val="8"/>
                <c:pt idx="0">
                  <c:v>Marine PP</c:v>
                </c:pt>
                <c:pt idx="1">
                  <c:v>MPB</c:v>
                </c:pt>
                <c:pt idx="2">
                  <c:v>Benthos_int</c:v>
                </c:pt>
                <c:pt idx="3">
                  <c:v>Benthos_sub</c:v>
                </c:pt>
                <c:pt idx="4">
                  <c:v>Supra_benthos</c:v>
                </c:pt>
                <c:pt idx="5">
                  <c:v>Micro-zoo</c:v>
                </c:pt>
                <c:pt idx="6">
                  <c:v>Meso-zoo</c:v>
                </c:pt>
                <c:pt idx="7">
                  <c:v>Mysis</c:v>
                </c:pt>
              </c:strCache>
            </c:strRef>
          </c:cat>
          <c:val>
            <c:numRef>
              <c:f>Feuil1!$N$2:$N$9</c:f>
              <c:numCache>
                <c:formatCode>General</c:formatCode>
                <c:ptCount val="8"/>
                <c:pt idx="0">
                  <c:v>643</c:v>
                </c:pt>
                <c:pt idx="1">
                  <c:v>1030.53</c:v>
                </c:pt>
                <c:pt idx="2">
                  <c:v>169</c:v>
                </c:pt>
                <c:pt idx="3">
                  <c:v>16.95</c:v>
                </c:pt>
                <c:pt idx="4">
                  <c:v>74.8</c:v>
                </c:pt>
                <c:pt idx="5">
                  <c:v>107.8</c:v>
                </c:pt>
                <c:pt idx="6">
                  <c:v>215.6</c:v>
                </c:pt>
                <c:pt idx="7">
                  <c:v>247.98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71-42A8-88AB-2857FEFD2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5223936"/>
        <c:axId val="115238016"/>
      </c:barChart>
      <c:catAx>
        <c:axId val="1152239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238016"/>
        <c:crossesAt val="-2"/>
        <c:auto val="1"/>
        <c:lblAlgn val="ctr"/>
        <c:lblOffset val="100"/>
        <c:noMultiLvlLbl val="0"/>
      </c:catAx>
      <c:valAx>
        <c:axId val="1152380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fr-FR"/>
          </a:p>
        </c:txPr>
        <c:crossAx val="1152239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493285009998942"/>
          <c:y val="3.6239700965125743E-2"/>
          <c:w val="0.15506714990001064"/>
          <c:h val="0.33979647422687803"/>
        </c:manualLayout>
      </c:layout>
      <c:overlay val="0"/>
      <c:txPr>
        <a:bodyPr/>
        <a:lstStyle/>
        <a:p>
          <a:pPr>
            <a:defRPr sz="1400"/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0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595278729427669E-2"/>
          <c:y val="0.16540864624810403"/>
          <c:w val="0.90117659015561824"/>
          <c:h val="0.37223077304016239"/>
        </c:manualLayout>
      </c:layout>
      <c:barChart>
        <c:barDir val="col"/>
        <c:grouping val="clustered"/>
        <c:varyColors val="0"/>
        <c:ser>
          <c:idx val="0"/>
          <c:order val="0"/>
          <c:tx>
            <c:v>1985-1988</c:v>
          </c:tx>
          <c:invertIfNegative val="0"/>
          <c:cat>
            <c:strRef>
              <c:f>Feuil1!$H$10:$H$29</c:f>
              <c:strCache>
                <c:ptCount val="20"/>
                <c:pt idx="0">
                  <c:v>Shrimps</c:v>
                </c:pt>
                <c:pt idx="1">
                  <c:v>Fresh water species</c:v>
                </c:pt>
                <c:pt idx="2">
                  <c:v>Mulet</c:v>
                </c:pt>
                <c:pt idx="3">
                  <c:v>Sturgeons</c:v>
                </c:pt>
                <c:pt idx="4">
                  <c:v>Anchovy</c:v>
                </c:pt>
                <c:pt idx="5">
                  <c:v>Sprat</c:v>
                </c:pt>
                <c:pt idx="6">
                  <c:v>Goby</c:v>
                </c:pt>
                <c:pt idx="7">
                  <c:v>Seabass</c:v>
                </c:pt>
                <c:pt idx="8">
                  <c:v>Meager</c:v>
                </c:pt>
                <c:pt idx="9">
                  <c:v>Flat fish</c:v>
                </c:pt>
                <c:pt idx="10">
                  <c:v>Syngnathe</c:v>
                </c:pt>
                <c:pt idx="11">
                  <c:v>Shad (juv)</c:v>
                </c:pt>
                <c:pt idx="12">
                  <c:v>Eel</c:v>
                </c:pt>
                <c:pt idx="13">
                  <c:v>Ray</c:v>
                </c:pt>
                <c:pt idx="14">
                  <c:v>Whiting</c:v>
                </c:pt>
                <c:pt idx="15">
                  <c:v>Smelt</c:v>
                </c:pt>
                <c:pt idx="16">
                  <c:v>Birds</c:v>
                </c:pt>
                <c:pt idx="17">
                  <c:v>Seabass_fishing</c:v>
                </c:pt>
                <c:pt idx="18">
                  <c:v>Meager_fishing</c:v>
                </c:pt>
                <c:pt idx="19">
                  <c:v>Flatfish_fishing</c:v>
                </c:pt>
              </c:strCache>
            </c:strRef>
          </c:cat>
          <c:val>
            <c:numRef>
              <c:f>Feuil1!$J$10:$J$29</c:f>
              <c:numCache>
                <c:formatCode>General</c:formatCode>
                <c:ptCount val="20"/>
                <c:pt idx="0">
                  <c:v>17.559999999999999</c:v>
                </c:pt>
                <c:pt idx="1">
                  <c:v>5.7</c:v>
                </c:pt>
                <c:pt idx="2">
                  <c:v>24.5</c:v>
                </c:pt>
                <c:pt idx="3">
                  <c:v>4.0199999999999996</c:v>
                </c:pt>
                <c:pt idx="4">
                  <c:v>3.06</c:v>
                </c:pt>
                <c:pt idx="5">
                  <c:v>1.7</c:v>
                </c:pt>
                <c:pt idx="6">
                  <c:v>6.7</c:v>
                </c:pt>
                <c:pt idx="7">
                  <c:v>3.5</c:v>
                </c:pt>
                <c:pt idx="8">
                  <c:v>0.9</c:v>
                </c:pt>
                <c:pt idx="9">
                  <c:v>7.3</c:v>
                </c:pt>
                <c:pt idx="10">
                  <c:v>3.28</c:v>
                </c:pt>
                <c:pt idx="11">
                  <c:v>3.48</c:v>
                </c:pt>
                <c:pt idx="12">
                  <c:v>8.3000000000000007</c:v>
                </c:pt>
                <c:pt idx="13">
                  <c:v>0.16</c:v>
                </c:pt>
                <c:pt idx="14">
                  <c:v>1.68</c:v>
                </c:pt>
                <c:pt idx="15">
                  <c:v>2.2000000000000002</c:v>
                </c:pt>
                <c:pt idx="16">
                  <c:v>0.28999999999999998</c:v>
                </c:pt>
                <c:pt idx="17">
                  <c:v>0.1</c:v>
                </c:pt>
                <c:pt idx="18" formatCode="0.00E+00">
                  <c:v>9.9999999999999995E-7</c:v>
                </c:pt>
                <c:pt idx="19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D8-4A9C-9F03-E6D161B5E978}"/>
            </c:ext>
          </c:extLst>
        </c:ser>
        <c:ser>
          <c:idx val="1"/>
          <c:order val="1"/>
          <c:tx>
            <c:v>1989-2002</c:v>
          </c:tx>
          <c:invertIfNegative val="0"/>
          <c:cat>
            <c:strRef>
              <c:f>Feuil1!$H$10:$H$29</c:f>
              <c:strCache>
                <c:ptCount val="20"/>
                <c:pt idx="0">
                  <c:v>Shrimps</c:v>
                </c:pt>
                <c:pt idx="1">
                  <c:v>Fresh water species</c:v>
                </c:pt>
                <c:pt idx="2">
                  <c:v>Mulet</c:v>
                </c:pt>
                <c:pt idx="3">
                  <c:v>Sturgeons</c:v>
                </c:pt>
                <c:pt idx="4">
                  <c:v>Anchovy</c:v>
                </c:pt>
                <c:pt idx="5">
                  <c:v>Sprat</c:v>
                </c:pt>
                <c:pt idx="6">
                  <c:v>Goby</c:v>
                </c:pt>
                <c:pt idx="7">
                  <c:v>Seabass</c:v>
                </c:pt>
                <c:pt idx="8">
                  <c:v>Meager</c:v>
                </c:pt>
                <c:pt idx="9">
                  <c:v>Flat fish</c:v>
                </c:pt>
                <c:pt idx="10">
                  <c:v>Syngnathe</c:v>
                </c:pt>
                <c:pt idx="11">
                  <c:v>Shad (juv)</c:v>
                </c:pt>
                <c:pt idx="12">
                  <c:v>Eel</c:v>
                </c:pt>
                <c:pt idx="13">
                  <c:v>Ray</c:v>
                </c:pt>
                <c:pt idx="14">
                  <c:v>Whiting</c:v>
                </c:pt>
                <c:pt idx="15">
                  <c:v>Smelt</c:v>
                </c:pt>
                <c:pt idx="16">
                  <c:v>Birds</c:v>
                </c:pt>
                <c:pt idx="17">
                  <c:v>Seabass_fishing</c:v>
                </c:pt>
                <c:pt idx="18">
                  <c:v>Meager_fishing</c:v>
                </c:pt>
                <c:pt idx="19">
                  <c:v>Flatfish_fishing</c:v>
                </c:pt>
              </c:strCache>
            </c:strRef>
          </c:cat>
          <c:val>
            <c:numRef>
              <c:f>Feuil1!$L$10:$L$29</c:f>
              <c:numCache>
                <c:formatCode>General</c:formatCode>
                <c:ptCount val="20"/>
                <c:pt idx="0">
                  <c:v>14.2</c:v>
                </c:pt>
                <c:pt idx="1">
                  <c:v>4.95</c:v>
                </c:pt>
                <c:pt idx="2">
                  <c:v>33.9</c:v>
                </c:pt>
                <c:pt idx="3">
                  <c:v>10.4</c:v>
                </c:pt>
                <c:pt idx="4">
                  <c:v>2.9</c:v>
                </c:pt>
                <c:pt idx="5">
                  <c:v>4.12</c:v>
                </c:pt>
                <c:pt idx="6">
                  <c:v>5.0999999999999996</c:v>
                </c:pt>
                <c:pt idx="7">
                  <c:v>7.32</c:v>
                </c:pt>
                <c:pt idx="8">
                  <c:v>50.7</c:v>
                </c:pt>
                <c:pt idx="9">
                  <c:v>8.84</c:v>
                </c:pt>
                <c:pt idx="10">
                  <c:v>3.01</c:v>
                </c:pt>
                <c:pt idx="11">
                  <c:v>2.41</c:v>
                </c:pt>
                <c:pt idx="12">
                  <c:v>6.9</c:v>
                </c:pt>
                <c:pt idx="13">
                  <c:v>0.65</c:v>
                </c:pt>
                <c:pt idx="14">
                  <c:v>0.78</c:v>
                </c:pt>
                <c:pt idx="15">
                  <c:v>2.4</c:v>
                </c:pt>
                <c:pt idx="16">
                  <c:v>0.28999999999999998</c:v>
                </c:pt>
                <c:pt idx="17">
                  <c:v>0.1</c:v>
                </c:pt>
                <c:pt idx="18">
                  <c:v>1.71</c:v>
                </c:pt>
                <c:pt idx="19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D8-4A9C-9F03-E6D161B5E978}"/>
            </c:ext>
          </c:extLst>
        </c:ser>
        <c:ser>
          <c:idx val="2"/>
          <c:order val="2"/>
          <c:tx>
            <c:v>2003-2014</c:v>
          </c:tx>
          <c:invertIfNegative val="0"/>
          <c:cat>
            <c:strRef>
              <c:f>Feuil1!$H$10:$H$29</c:f>
              <c:strCache>
                <c:ptCount val="20"/>
                <c:pt idx="0">
                  <c:v>Shrimps</c:v>
                </c:pt>
                <c:pt idx="1">
                  <c:v>Fresh water species</c:v>
                </c:pt>
                <c:pt idx="2">
                  <c:v>Mulet</c:v>
                </c:pt>
                <c:pt idx="3">
                  <c:v>Sturgeons</c:v>
                </c:pt>
                <c:pt idx="4">
                  <c:v>Anchovy</c:v>
                </c:pt>
                <c:pt idx="5">
                  <c:v>Sprat</c:v>
                </c:pt>
                <c:pt idx="6">
                  <c:v>Goby</c:v>
                </c:pt>
                <c:pt idx="7">
                  <c:v>Seabass</c:v>
                </c:pt>
                <c:pt idx="8">
                  <c:v>Meager</c:v>
                </c:pt>
                <c:pt idx="9">
                  <c:v>Flat fish</c:v>
                </c:pt>
                <c:pt idx="10">
                  <c:v>Syngnathe</c:v>
                </c:pt>
                <c:pt idx="11">
                  <c:v>Shad (juv)</c:v>
                </c:pt>
                <c:pt idx="12">
                  <c:v>Eel</c:v>
                </c:pt>
                <c:pt idx="13">
                  <c:v>Ray</c:v>
                </c:pt>
                <c:pt idx="14">
                  <c:v>Whiting</c:v>
                </c:pt>
                <c:pt idx="15">
                  <c:v>Smelt</c:v>
                </c:pt>
                <c:pt idx="16">
                  <c:v>Birds</c:v>
                </c:pt>
                <c:pt idx="17">
                  <c:v>Seabass_fishing</c:v>
                </c:pt>
                <c:pt idx="18">
                  <c:v>Meager_fishing</c:v>
                </c:pt>
                <c:pt idx="19">
                  <c:v>Flatfish_fishing</c:v>
                </c:pt>
              </c:strCache>
            </c:strRef>
          </c:cat>
          <c:val>
            <c:numRef>
              <c:f>Feuil1!$N$10:$N$29</c:f>
              <c:numCache>
                <c:formatCode>General</c:formatCode>
                <c:ptCount val="20"/>
                <c:pt idx="0">
                  <c:v>16.8</c:v>
                </c:pt>
                <c:pt idx="1">
                  <c:v>6.5</c:v>
                </c:pt>
                <c:pt idx="2">
                  <c:v>50.55</c:v>
                </c:pt>
                <c:pt idx="3">
                  <c:v>4.5999999999999996</c:v>
                </c:pt>
                <c:pt idx="4">
                  <c:v>2.88</c:v>
                </c:pt>
                <c:pt idx="5">
                  <c:v>2.2000000000000002</c:v>
                </c:pt>
                <c:pt idx="6">
                  <c:v>3.9</c:v>
                </c:pt>
                <c:pt idx="7">
                  <c:v>24.7</c:v>
                </c:pt>
                <c:pt idx="8">
                  <c:v>21.7</c:v>
                </c:pt>
                <c:pt idx="9">
                  <c:v>13.54</c:v>
                </c:pt>
                <c:pt idx="10">
                  <c:v>1.3</c:v>
                </c:pt>
                <c:pt idx="11">
                  <c:v>1.57</c:v>
                </c:pt>
                <c:pt idx="12">
                  <c:v>13.22</c:v>
                </c:pt>
                <c:pt idx="13">
                  <c:v>1.68</c:v>
                </c:pt>
                <c:pt idx="14">
                  <c:v>8.42</c:v>
                </c:pt>
                <c:pt idx="15">
                  <c:v>0.5</c:v>
                </c:pt>
                <c:pt idx="16">
                  <c:v>0.28999999999999998</c:v>
                </c:pt>
                <c:pt idx="17">
                  <c:v>3.2000000000000001E-2</c:v>
                </c:pt>
                <c:pt idx="18">
                  <c:v>1.7</c:v>
                </c:pt>
                <c:pt idx="19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D8-4A9C-9F03-E6D161B5E9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5544064"/>
        <c:axId val="115545600"/>
      </c:barChart>
      <c:catAx>
        <c:axId val="115544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545600"/>
        <c:crossesAt val="-2"/>
        <c:auto val="1"/>
        <c:lblAlgn val="ctr"/>
        <c:lblOffset val="100"/>
        <c:noMultiLvlLbl val="0"/>
      </c:catAx>
      <c:valAx>
        <c:axId val="1155456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155440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787336938803825"/>
          <c:y val="9.5639479027385718E-2"/>
          <c:w val="0.15730928987432397"/>
          <c:h val="0.23401218243945923"/>
        </c:manualLayout>
      </c:layout>
      <c:overlay val="0"/>
      <c:txPr>
        <a:bodyPr/>
        <a:lstStyle/>
        <a:p>
          <a:pPr>
            <a:defRPr sz="1400"/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000"/>
      </a:pPr>
      <a:endParaRPr lang="fr-F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9ED25FF-B22B-42DF-8A43-1F8155915738}" type="datetime1">
              <a:rPr lang="fr-FR"/>
              <a:pPr>
                <a:defRPr/>
              </a:pPr>
              <a:t>13/10/2020</a:t>
            </a:fld>
            <a:endParaRPr lang="fr-FR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8EACE47-6BE8-42B5-8AB5-3DF4C033184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7610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051FBE7-73C5-4256-A5DD-0CF2013341C5}" type="datetime1">
              <a:rPr lang="fr-FR"/>
              <a:pPr>
                <a:defRPr/>
              </a:pPr>
              <a:t>13/10/2020</a:t>
            </a:fld>
            <a:endParaRPr lang="fr-FR" dirty="0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7B98F97-75A9-45C0-B709-D5C2A3E518C0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832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B98F97-75A9-45C0-B709-D5C2A3E518C0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8136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B98F97-75A9-45C0-B709-D5C2A3E518C0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673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B98F97-75A9-45C0-B709-D5C2A3E518C0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20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0D8153-2753-4813-B76E-6643A7F40BB7}" type="slidenum">
              <a:rPr lang="fr-FR" smtClean="0">
                <a:ea typeface="ＭＳ Ｐゴシック" pitchFamily="34" charset="-128"/>
              </a:rPr>
              <a:pPr/>
              <a:t>30</a:t>
            </a:fld>
            <a:endParaRPr lang="fr-FR" smtClean="0">
              <a:ea typeface="ＭＳ Ｐゴシック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smtClean="0">
                <a:ea typeface="ＭＳ Ｐゴシック" pitchFamily="34" charset="-128"/>
              </a:rPr>
              <a:t>Schéma de la RS au sein d</a:t>
            </a:r>
            <a:r>
              <a:rPr lang="ja-JP" altLang="fr-FR" smtClean="0">
                <a:ea typeface="ＭＳ Ｐゴシック" pitchFamily="34" charset="-128"/>
              </a:rPr>
              <a:t>’</a:t>
            </a:r>
            <a:r>
              <a:rPr lang="fr-FR" altLang="ja-JP" smtClean="0">
                <a:ea typeface="ＭＳ Ｐゴシック" pitchFamily="34" charset="-128"/>
              </a:rPr>
              <a:t>un estuaire</a:t>
            </a:r>
            <a:endParaRPr lang="fr-FR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3262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2217DB-8F4C-4326-BD21-90BA8FCDB159}" type="slidenum">
              <a:rPr lang="fr-FR" smtClean="0">
                <a:ea typeface="ＭＳ Ｐゴシック" pitchFamily="34" charset="-128"/>
              </a:rPr>
              <a:pPr/>
              <a:t>31</a:t>
            </a:fld>
            <a:endParaRPr lang="fr-FR" smtClean="0">
              <a:ea typeface="ＭＳ Ｐゴシック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smtClean="0">
                <a:ea typeface="ＭＳ Ｐゴシック" pitchFamily="34" charset="-128"/>
              </a:rPr>
              <a:t>Schéma de la RS au sein d</a:t>
            </a:r>
            <a:r>
              <a:rPr lang="ja-JP" altLang="fr-FR" smtClean="0">
                <a:ea typeface="ＭＳ Ｐゴシック" pitchFamily="34" charset="-128"/>
              </a:rPr>
              <a:t>’</a:t>
            </a:r>
            <a:r>
              <a:rPr lang="fr-FR" altLang="ja-JP" smtClean="0">
                <a:ea typeface="ＭＳ Ｐゴシック" pitchFamily="34" charset="-128"/>
              </a:rPr>
              <a:t>un estuaire</a:t>
            </a:r>
            <a:endParaRPr 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A589D4-8A8A-4D4B-94C5-B148A36D1FFA}" type="slidenum">
              <a:rPr lang="fr-FR" smtClean="0">
                <a:ea typeface="ＭＳ Ｐゴシック" pitchFamily="34" charset="-128"/>
              </a:rPr>
              <a:pPr/>
              <a:t>32</a:t>
            </a:fld>
            <a:endParaRPr lang="fr-FR" smtClean="0">
              <a:ea typeface="ＭＳ Ｐゴシック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smtClean="0">
                <a:ea typeface="ＭＳ Ｐゴシック" pitchFamily="34" charset="-128"/>
              </a:rPr>
              <a:t>Schéma de la RS au sein d</a:t>
            </a:r>
            <a:r>
              <a:rPr lang="ja-JP" altLang="fr-FR" smtClean="0">
                <a:ea typeface="ＭＳ Ｐゴシック" pitchFamily="34" charset="-128"/>
              </a:rPr>
              <a:t>’</a:t>
            </a:r>
            <a:r>
              <a:rPr lang="fr-FR" altLang="ja-JP" smtClean="0">
                <a:ea typeface="ＭＳ Ｐゴシック" pitchFamily="34" charset="-128"/>
              </a:rPr>
              <a:t>un estuaire</a:t>
            </a:r>
            <a:endParaRPr lang="fr-FR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749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4328A1-9EA0-4B49-B2F6-AB79722C8130}" type="slidenum">
              <a:rPr lang="fr-FR" smtClean="0">
                <a:ea typeface="ＭＳ Ｐゴシック" pitchFamily="34" charset="-128"/>
              </a:rPr>
              <a:pPr/>
              <a:t>33</a:t>
            </a:fld>
            <a:endParaRPr lang="fr-FR" smtClean="0">
              <a:ea typeface="ＭＳ Ｐゴシック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smtClean="0">
                <a:ea typeface="ＭＳ Ｐゴシック" pitchFamily="34" charset="-128"/>
              </a:rPr>
              <a:t>Schéma de la RS au sein d</a:t>
            </a:r>
            <a:r>
              <a:rPr lang="ja-JP" altLang="fr-FR" smtClean="0">
                <a:ea typeface="ＭＳ Ｐゴシック" pitchFamily="34" charset="-128"/>
              </a:rPr>
              <a:t>’</a:t>
            </a:r>
            <a:r>
              <a:rPr lang="fr-FR" altLang="ja-JP" smtClean="0">
                <a:ea typeface="ＭＳ Ｐゴシック" pitchFamily="34" charset="-128"/>
              </a:rPr>
              <a:t>un estuaire</a:t>
            </a:r>
            <a:endParaRPr 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w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w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imm004"/>
          <p:cNvPicPr>
            <a:picLocks noChangeAspect="1" noChangeArrowheads="1"/>
          </p:cNvPicPr>
          <p:nvPr/>
        </p:nvPicPr>
        <p:blipFill>
          <a:blip r:embed="rId2">
            <a:lum bright="50000" contrast="-70000"/>
          </a:blip>
          <a:srcRect l="47244" r="45276"/>
          <a:stretch>
            <a:fillRect/>
          </a:stretch>
        </p:blipFill>
        <p:spPr bwMode="auto">
          <a:xfrm>
            <a:off x="8459788" y="0"/>
            <a:ext cx="684212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316913" y="6021388"/>
            <a:ext cx="7461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920880" cy="749300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8313" y="1340768"/>
            <a:ext cx="8207375" cy="5400600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  <a:lvl2pPr>
              <a:defRPr>
                <a:solidFill>
                  <a:srgbClr val="003399"/>
                </a:solidFill>
              </a:defRPr>
            </a:lvl2pPr>
            <a:lvl3pPr>
              <a:defRPr>
                <a:solidFill>
                  <a:srgbClr val="003399"/>
                </a:solidFill>
              </a:defRPr>
            </a:lvl3pPr>
            <a:lvl4pPr>
              <a:defRPr>
                <a:solidFill>
                  <a:srgbClr val="003399"/>
                </a:solidFill>
              </a:defRPr>
            </a:lvl4pPr>
            <a:lvl5pPr>
              <a:defRPr>
                <a:solidFill>
                  <a:srgbClr val="003399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et contenu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 txBox="1">
            <a:spLocks/>
          </p:cNvSpPr>
          <p:nvPr userDrawn="1"/>
        </p:nvSpPr>
        <p:spPr>
          <a:xfrm>
            <a:off x="8312150" y="107950"/>
            <a:ext cx="639763" cy="365125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r" defTabSz="914400" rtl="0" eaLnBrk="1" latinLnBrk="0" hangingPunct="1">
              <a:defRPr sz="1300" kern="1200">
                <a:solidFill>
                  <a:srgbClr val="083F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1D87553-50C1-4E08-B17C-DCED2ABDB752}" type="slidenum">
              <a:rPr lang="fr-FR" smtClean="0">
                <a:solidFill>
                  <a:srgbClr val="99CA3C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dirty="0">
              <a:solidFill>
                <a:srgbClr val="99CA3C"/>
              </a:solidFill>
            </a:endParaRPr>
          </a:p>
        </p:txBody>
      </p:sp>
      <p:pic>
        <p:nvPicPr>
          <p:cNvPr id="7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6225192"/>
            <a:ext cx="476567" cy="46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texte 4"/>
          <p:cNvSpPr>
            <a:spLocks/>
          </p:cNvSpPr>
          <p:nvPr userDrawn="1"/>
        </p:nvSpPr>
        <p:spPr bwMode="auto">
          <a:xfrm>
            <a:off x="1084263" y="1057275"/>
            <a:ext cx="7683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200" dirty="0">
              <a:solidFill>
                <a:srgbClr val="003A80"/>
              </a:solidFill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3080" y="370914"/>
            <a:ext cx="7683786" cy="433947"/>
          </a:xfrm>
          <a:prstGeom prst="rect">
            <a:avLst/>
          </a:prstGeom>
        </p:spPr>
        <p:txBody>
          <a:bodyPr/>
          <a:lstStyle>
            <a:lvl1pPr algn="l">
              <a:defRPr sz="2800" spc="10" baseline="0">
                <a:latin typeface="Arial Rounded MT Bold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5"/>
          </p:nvPr>
        </p:nvSpPr>
        <p:spPr>
          <a:xfrm>
            <a:off x="383080" y="804862"/>
            <a:ext cx="7683786" cy="252413"/>
          </a:xfrm>
        </p:spPr>
        <p:txBody>
          <a:bodyPr/>
          <a:lstStyle>
            <a:lvl1pPr marL="0" indent="0">
              <a:buNone/>
              <a:defRPr sz="1800" cap="all" spc="-30" baseline="0">
                <a:solidFill>
                  <a:srgbClr val="636473"/>
                </a:solidFill>
                <a:latin typeface="Arial Rounded MT Bold" pitchFamily="34" charset="0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6"/>
          </p:nvPr>
        </p:nvSpPr>
        <p:spPr>
          <a:xfrm>
            <a:off x="1290226" y="1543573"/>
            <a:ext cx="7683375" cy="4724603"/>
          </a:xfrm>
        </p:spPr>
        <p:txBody>
          <a:bodyPr/>
          <a:lstStyle>
            <a:lvl1pPr marL="0" indent="0">
              <a:buNone/>
              <a:tabLst/>
              <a:defRPr lang="fr-FR" sz="1800" kern="1200" baseline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636473"/>
                </a:solidFill>
                <a:latin typeface="Calibri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aseline="0">
                <a:solidFill>
                  <a:srgbClr val="8FBD33"/>
                </a:solidFill>
                <a:latin typeface="Calibri" pitchFamily="34" charset="0"/>
              </a:defRPr>
            </a:lvl3pPr>
            <a:lvl4pPr marL="628650" marR="0" indent="-273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FBD33"/>
              </a:buClr>
              <a:buSzTx/>
              <a:buFont typeface="Wingdings" pitchFamily="2" charset="2"/>
              <a:buChar char="§"/>
              <a:tabLst/>
              <a:defRPr lang="fr-FR" sz="1600" kern="1200" baseline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0" indent="0">
              <a:buFont typeface="Wingdings" pitchFamily="2" charset="2"/>
              <a:buNone/>
              <a:tabLst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11" name="Picture 18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6079425" y="1730759"/>
            <a:ext cx="4797080" cy="133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506" y="110332"/>
            <a:ext cx="9366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45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 rot="5400000">
            <a:off x="160544" y="158193"/>
            <a:ext cx="958950" cy="9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5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26188" y="6146488"/>
            <a:ext cx="483428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902" y="437307"/>
            <a:ext cx="7683786" cy="433947"/>
          </a:xfrm>
          <a:prstGeom prst="rect">
            <a:avLst/>
          </a:prstGeom>
        </p:spPr>
        <p:txBody>
          <a:bodyPr/>
          <a:lstStyle>
            <a:lvl1pPr algn="l">
              <a:defRPr sz="2800" spc="10" baseline="0">
                <a:latin typeface="Arial Rounded MT Bold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5"/>
          </p:nvPr>
        </p:nvSpPr>
        <p:spPr>
          <a:xfrm>
            <a:off x="467902" y="871255"/>
            <a:ext cx="7683786" cy="252413"/>
          </a:xfrm>
        </p:spPr>
        <p:txBody>
          <a:bodyPr/>
          <a:lstStyle>
            <a:lvl1pPr marL="0" indent="0">
              <a:buNone/>
              <a:defRPr sz="1800" cap="all" spc="-30" baseline="0">
                <a:solidFill>
                  <a:srgbClr val="747586"/>
                </a:solidFill>
                <a:latin typeface="Arial Rounded MT Bold" pitchFamily="34" charset="0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6"/>
          </p:nvPr>
        </p:nvSpPr>
        <p:spPr>
          <a:xfrm>
            <a:off x="934720" y="1534160"/>
            <a:ext cx="8038881" cy="4734017"/>
          </a:xfrm>
        </p:spPr>
        <p:txBody>
          <a:bodyPr/>
          <a:lstStyle>
            <a:lvl1pPr marL="0" indent="0">
              <a:buNone/>
              <a:tabLst/>
              <a:defRPr lang="fr-FR" sz="1800" kern="1200" dirty="0" smtClean="0">
                <a:solidFill>
                  <a:srgbClr val="00B0F0"/>
                </a:solidFill>
                <a:latin typeface="Calibri Light" pitchFamily="34" charset="0"/>
                <a:ea typeface="+mn-ea"/>
                <a:cs typeface="Arial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747586"/>
                </a:solidFill>
                <a:latin typeface="Calibri Light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aseline="0">
                <a:latin typeface="Calibri Light" pitchFamily="34" charset="0"/>
              </a:defRPr>
            </a:lvl3pPr>
            <a:lvl4pPr marL="628650" marR="0" indent="-273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EE0"/>
              </a:buClr>
              <a:buSzTx/>
              <a:buFont typeface="Wingdings" pitchFamily="2" charset="2"/>
              <a:buChar char="§"/>
              <a:tabLst/>
              <a:defRPr lang="fr-FR" sz="1600" kern="1200" baseline="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Arial" pitchFamily="34" charset="0"/>
              </a:defRPr>
            </a:lvl4pPr>
            <a:lvl5pPr marL="0" indent="0">
              <a:buFont typeface="Wingdings" pitchFamily="2" charset="2"/>
              <a:buNone/>
              <a:tabLst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763866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392B2AAB-B6E8-4086-BF68-6FE4414EFDD6}" type="datetimeFigureOut">
              <a:rPr lang="fr-FR" smtClean="0">
                <a:solidFill>
                  <a:srgbClr val="003A80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13/10/2020</a:t>
            </a:fld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30D39A5-83F8-46D9-A094-75993A08CE0F}" type="slidenum">
              <a:rPr lang="fr-FR" smtClean="0">
                <a:solidFill>
                  <a:srgbClr val="003A80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0680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36000" y="1654319"/>
            <a:ext cx="655242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7" name="Espace réservé du texte 25"/>
          <p:cNvSpPr>
            <a:spLocks noGrp="1"/>
          </p:cNvSpPr>
          <p:nvPr>
            <p:ph type="body" sz="quarter" idx="13" hasCustomPrompt="1"/>
          </p:nvPr>
        </p:nvSpPr>
        <p:spPr>
          <a:xfrm>
            <a:off x="3779912" y="3933056"/>
            <a:ext cx="4504294" cy="359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Cliquez pour ajouter auteur</a:t>
            </a:r>
            <a:endParaRPr lang="fr-FR" dirty="0"/>
          </a:p>
        </p:txBody>
      </p:sp>
      <p:sp>
        <p:nvSpPr>
          <p:cNvPr id="8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3779912" y="4293096"/>
            <a:ext cx="4504294" cy="377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Date JJ mois 20XX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658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8800" y="1484785"/>
            <a:ext cx="7387200" cy="4680520"/>
          </a:xfr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Calibri Light" panose="020F0302020204030204" pitchFamily="34" charset="0"/>
              </a:defRPr>
            </a:lvl1pPr>
            <a:lvl2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630000" indent="-228600"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70C0"/>
                </a:solidFill>
                <a:latin typeface="Arial Rounded MT Bold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TITRE DOCUMENT DANS INSERTION PIED DE PAGE</a:t>
            </a:r>
            <a:endParaRPr lang="fr-FR" dirty="0">
              <a:ea typeface="+mn-ea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966738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 userDrawn="1"/>
        </p:nvCxnSpPr>
        <p:spPr>
          <a:xfrm>
            <a:off x="0" y="1052736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 userDrawn="1"/>
        </p:nvCxnSpPr>
        <p:spPr>
          <a:xfrm>
            <a:off x="0" y="1009737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numéro de diapositive 5"/>
          <p:cNvSpPr txBox="1">
            <a:spLocks/>
          </p:cNvSpPr>
          <p:nvPr userDrawn="1"/>
        </p:nvSpPr>
        <p:spPr>
          <a:xfrm>
            <a:off x="8820472" y="6492875"/>
            <a:ext cx="323528" cy="365125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27D443E5-1721-4074-A5F0-C0CB98E13ED9}" type="slidenum">
              <a:rPr lang="fr-FR" sz="1000">
                <a:solidFill>
                  <a:srgbClr val="009EE0"/>
                </a:solidFill>
                <a:latin typeface="Arial"/>
                <a:ea typeface="+mn-ea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000" dirty="0">
              <a:solidFill>
                <a:srgbClr val="009EE0"/>
              </a:solidFill>
              <a:latin typeface="Arial"/>
              <a:ea typeface="+mn-ea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8784468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8748464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8820472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36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54800" y="864001"/>
            <a:ext cx="4309688" cy="5373311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buClr>
                <a:schemeClr val="tx2"/>
              </a:buClr>
              <a:defRPr sz="1600"/>
            </a:lvl3pPr>
            <a:lvl4pPr marL="671400" indent="0">
              <a:buNone/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00670" y="1749574"/>
            <a:ext cx="3127314" cy="44877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6000" y="4365104"/>
            <a:ext cx="1152000" cy="1168096"/>
          </a:xfrm>
          <a:prstGeom prst="rect">
            <a:avLst/>
          </a:prstGeom>
        </p:spPr>
        <p:txBody>
          <a:bodyPr anchor="b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Arial"/>
                <a:ea typeface="+mn-ea"/>
              </a:rPr>
              <a:t>TITRE DOCUMENT DANS INSERTION PIED DE PAGE</a:t>
            </a: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281600" y="864000"/>
            <a:ext cx="3290400" cy="63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5" y="323850"/>
            <a:ext cx="14001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2570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31640" y="1600200"/>
            <a:ext cx="3600400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48064" y="1600200"/>
            <a:ext cx="3528000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pic>
        <p:nvPicPr>
          <p:cNvPr id="8" name="Imag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5678488"/>
            <a:ext cx="7461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u numéro de diapositive 5"/>
          <p:cNvSpPr txBox="1">
            <a:spLocks/>
          </p:cNvSpPr>
          <p:nvPr userDrawn="1"/>
        </p:nvSpPr>
        <p:spPr>
          <a:xfrm>
            <a:off x="8210550" y="412750"/>
            <a:ext cx="639763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27D443E5-1721-4074-A5F0-C0CB98E13ED9}" type="slidenum">
              <a:rPr lang="fr-FR" sz="1300">
                <a:solidFill>
                  <a:srgbClr val="009EE0"/>
                </a:solidFill>
                <a:latin typeface="Arial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300" dirty="0">
              <a:solidFill>
                <a:srgbClr val="009EE0"/>
              </a:solidFill>
              <a:latin typeface="Arial"/>
              <a:ea typeface="+mn-ea"/>
            </a:endParaRP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6000" y="4365104"/>
            <a:ext cx="1152000" cy="1168096"/>
          </a:xfrm>
          <a:prstGeom prst="rect">
            <a:avLst/>
          </a:prstGeom>
        </p:spPr>
        <p:txBody>
          <a:bodyPr anchor="b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Arial"/>
                <a:ea typeface="+mn-ea"/>
              </a:rPr>
              <a:t>TITRE DOCUMENT DANS INSERTION PIED DE PAGE</a:t>
            </a: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281600" y="864000"/>
            <a:ext cx="7387200" cy="637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pic>
        <p:nvPicPr>
          <p:cNvPr id="1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5" y="323850"/>
            <a:ext cx="14001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75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408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938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m006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8785225" cy="6120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506" y="110332"/>
            <a:ext cx="9366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964238"/>
            <a:ext cx="74612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8800" y="1484785"/>
            <a:ext cx="7387200" cy="468052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Calibri" pitchFamily="34" charset="0"/>
              </a:defRPr>
            </a:lvl1pPr>
            <a:lvl2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630000" indent="-228600"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" pitchFamily="34" charset="0"/>
              </a:defRPr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7" name="Espace réservé du pied de page 18"/>
          <p:cNvSpPr>
            <a:spLocks noGrp="1"/>
          </p:cNvSpPr>
          <p:nvPr>
            <p:ph type="ftr" sz="quarter" idx="10"/>
          </p:nvPr>
        </p:nvSpPr>
        <p:spPr>
          <a:xfrm>
            <a:off x="468313" y="692150"/>
            <a:ext cx="8280400" cy="43338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 Rounded MT Bold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rgbClr val="003A80"/>
                </a:solidFill>
                <a:ea typeface="+mn-ea"/>
              </a:rPr>
              <a:t>TITRE DOCUMENT DANS INSERTION PIED DE PAGE</a:t>
            </a:r>
          </a:p>
        </p:txBody>
      </p:sp>
    </p:spTree>
    <p:extLst>
      <p:ext uri="{BB962C8B-B14F-4D97-AF65-F5344CB8AC3E}">
        <p14:creationId xmlns:p14="http://schemas.microsoft.com/office/powerpoint/2010/main" val="139789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et contenu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 txBox="1">
            <a:spLocks/>
          </p:cNvSpPr>
          <p:nvPr userDrawn="1"/>
        </p:nvSpPr>
        <p:spPr>
          <a:xfrm>
            <a:off x="8312150" y="107950"/>
            <a:ext cx="639763" cy="365125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r" defTabSz="914400" rtl="0" eaLnBrk="1" latinLnBrk="0" hangingPunct="1">
              <a:defRPr sz="1300" kern="1200">
                <a:solidFill>
                  <a:srgbClr val="083F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1D87553-50C1-4E08-B17C-DCED2ABDB752}" type="slidenum">
              <a:rPr lang="fr-FR" smtClean="0">
                <a:solidFill>
                  <a:srgbClr val="99CA3C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dirty="0">
              <a:solidFill>
                <a:srgbClr val="99CA3C"/>
              </a:solidFill>
            </a:endParaRPr>
          </a:p>
        </p:txBody>
      </p:sp>
      <p:pic>
        <p:nvPicPr>
          <p:cNvPr id="7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6225192"/>
            <a:ext cx="476567" cy="46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texte 4"/>
          <p:cNvSpPr>
            <a:spLocks/>
          </p:cNvSpPr>
          <p:nvPr userDrawn="1"/>
        </p:nvSpPr>
        <p:spPr bwMode="auto">
          <a:xfrm>
            <a:off x="1084263" y="1057275"/>
            <a:ext cx="7683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200" dirty="0">
              <a:solidFill>
                <a:srgbClr val="003A80"/>
              </a:solidFill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3080" y="370914"/>
            <a:ext cx="7683786" cy="433947"/>
          </a:xfrm>
          <a:prstGeom prst="rect">
            <a:avLst/>
          </a:prstGeom>
        </p:spPr>
        <p:txBody>
          <a:bodyPr/>
          <a:lstStyle>
            <a:lvl1pPr algn="l">
              <a:defRPr sz="2800" spc="10" baseline="0">
                <a:latin typeface="Arial Rounded MT Bold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5"/>
          </p:nvPr>
        </p:nvSpPr>
        <p:spPr>
          <a:xfrm>
            <a:off x="383080" y="804862"/>
            <a:ext cx="7683786" cy="252413"/>
          </a:xfrm>
        </p:spPr>
        <p:txBody>
          <a:bodyPr/>
          <a:lstStyle>
            <a:lvl1pPr marL="0" indent="0">
              <a:buNone/>
              <a:defRPr sz="1800" cap="all" spc="-30" baseline="0">
                <a:solidFill>
                  <a:srgbClr val="636473"/>
                </a:solidFill>
                <a:latin typeface="Arial Rounded MT Bold" pitchFamily="34" charset="0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6"/>
          </p:nvPr>
        </p:nvSpPr>
        <p:spPr>
          <a:xfrm>
            <a:off x="1290226" y="1543573"/>
            <a:ext cx="7683375" cy="4724603"/>
          </a:xfrm>
        </p:spPr>
        <p:txBody>
          <a:bodyPr/>
          <a:lstStyle>
            <a:lvl1pPr marL="0" indent="0">
              <a:buNone/>
              <a:tabLst/>
              <a:defRPr lang="fr-FR" sz="1800" kern="1200" baseline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636473"/>
                </a:solidFill>
                <a:latin typeface="Calibri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aseline="0">
                <a:solidFill>
                  <a:srgbClr val="8FBD33"/>
                </a:solidFill>
                <a:latin typeface="Calibri" pitchFamily="34" charset="0"/>
              </a:defRPr>
            </a:lvl3pPr>
            <a:lvl4pPr marL="628650" marR="0" indent="-273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FBD33"/>
              </a:buClr>
              <a:buSzTx/>
              <a:buFont typeface="Wingdings" pitchFamily="2" charset="2"/>
              <a:buChar char="§"/>
              <a:tabLst/>
              <a:defRPr lang="fr-FR" sz="1600" kern="1200" baseline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0" indent="0">
              <a:buFont typeface="Wingdings" pitchFamily="2" charset="2"/>
              <a:buNone/>
              <a:tabLst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11" name="Picture 18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6079425" y="1730759"/>
            <a:ext cx="4797080" cy="133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506" y="110332"/>
            <a:ext cx="9366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90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 rot="5400000">
            <a:off x="160544" y="158193"/>
            <a:ext cx="958950" cy="9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5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26188" y="6146488"/>
            <a:ext cx="483428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902" y="437307"/>
            <a:ext cx="7683786" cy="433947"/>
          </a:xfrm>
          <a:prstGeom prst="rect">
            <a:avLst/>
          </a:prstGeom>
        </p:spPr>
        <p:txBody>
          <a:bodyPr/>
          <a:lstStyle>
            <a:lvl1pPr algn="l">
              <a:defRPr sz="2800" spc="10" baseline="0">
                <a:latin typeface="Arial Rounded MT Bold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5"/>
          </p:nvPr>
        </p:nvSpPr>
        <p:spPr>
          <a:xfrm>
            <a:off x="467902" y="871255"/>
            <a:ext cx="7683786" cy="252413"/>
          </a:xfrm>
        </p:spPr>
        <p:txBody>
          <a:bodyPr/>
          <a:lstStyle>
            <a:lvl1pPr marL="0" indent="0">
              <a:buNone/>
              <a:defRPr sz="1800" cap="all" spc="-30" baseline="0">
                <a:solidFill>
                  <a:srgbClr val="747586"/>
                </a:solidFill>
                <a:latin typeface="Arial Rounded MT Bold" pitchFamily="34" charset="0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6"/>
          </p:nvPr>
        </p:nvSpPr>
        <p:spPr>
          <a:xfrm>
            <a:off x="934720" y="1534160"/>
            <a:ext cx="8038881" cy="4734017"/>
          </a:xfrm>
        </p:spPr>
        <p:txBody>
          <a:bodyPr/>
          <a:lstStyle>
            <a:lvl1pPr marL="0" indent="0">
              <a:buNone/>
              <a:tabLst/>
              <a:defRPr lang="fr-FR" sz="1800" kern="1200" dirty="0" smtClean="0">
                <a:solidFill>
                  <a:srgbClr val="00B0F0"/>
                </a:solidFill>
                <a:latin typeface="Calibri Light" pitchFamily="34" charset="0"/>
                <a:ea typeface="+mn-ea"/>
                <a:cs typeface="Arial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747586"/>
                </a:solidFill>
                <a:latin typeface="Calibri Light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aseline="0">
                <a:latin typeface="Calibri Light" pitchFamily="34" charset="0"/>
              </a:defRPr>
            </a:lvl3pPr>
            <a:lvl4pPr marL="628650" marR="0" indent="-273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EE0"/>
              </a:buClr>
              <a:buSzTx/>
              <a:buFont typeface="Wingdings" pitchFamily="2" charset="2"/>
              <a:buChar char="§"/>
              <a:tabLst/>
              <a:defRPr lang="fr-FR" sz="1600" kern="1200" baseline="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Arial" pitchFamily="34" charset="0"/>
              </a:defRPr>
            </a:lvl4pPr>
            <a:lvl5pPr marL="0" indent="0">
              <a:buFont typeface="Wingdings" pitchFamily="2" charset="2"/>
              <a:buNone/>
              <a:tabLst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449064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392B2AAB-B6E8-4086-BF68-6FE4414EFDD6}" type="datetimeFigureOut">
              <a:rPr lang="fr-FR" smtClean="0">
                <a:solidFill>
                  <a:srgbClr val="003A80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13/10/2020</a:t>
            </a:fld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30D39A5-83F8-46D9-A094-75993A08CE0F}" type="slidenum">
              <a:rPr lang="fr-FR" smtClean="0">
                <a:solidFill>
                  <a:srgbClr val="003A80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538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36000" y="1654319"/>
            <a:ext cx="655242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7" name="Espace réservé du texte 25"/>
          <p:cNvSpPr>
            <a:spLocks noGrp="1"/>
          </p:cNvSpPr>
          <p:nvPr>
            <p:ph type="body" sz="quarter" idx="13" hasCustomPrompt="1"/>
          </p:nvPr>
        </p:nvSpPr>
        <p:spPr>
          <a:xfrm>
            <a:off x="3779912" y="3933056"/>
            <a:ext cx="4504294" cy="359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Cliquez pour ajouter auteur</a:t>
            </a:r>
            <a:endParaRPr lang="fr-FR" dirty="0"/>
          </a:p>
        </p:txBody>
      </p:sp>
      <p:sp>
        <p:nvSpPr>
          <p:cNvPr id="8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3779912" y="4293096"/>
            <a:ext cx="4504294" cy="377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Date JJ mois 20XX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0438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8800" y="1484785"/>
            <a:ext cx="7387200" cy="4680520"/>
          </a:xfr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Calibri Light" panose="020F0302020204030204" pitchFamily="34" charset="0"/>
              </a:defRPr>
            </a:lvl1pPr>
            <a:lvl2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630000" indent="-228600"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70C0"/>
                </a:solidFill>
                <a:latin typeface="Arial Rounded MT Bold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TITRE DOCUMENT DANS INSERTION PIED DE PAGE</a:t>
            </a:r>
            <a:endParaRPr lang="fr-FR" dirty="0">
              <a:ea typeface="+mn-ea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966738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 userDrawn="1"/>
        </p:nvCxnSpPr>
        <p:spPr>
          <a:xfrm>
            <a:off x="0" y="1052736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 userDrawn="1"/>
        </p:nvCxnSpPr>
        <p:spPr>
          <a:xfrm>
            <a:off x="0" y="1009737"/>
            <a:ext cx="42839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numéro de diapositive 5"/>
          <p:cNvSpPr txBox="1">
            <a:spLocks/>
          </p:cNvSpPr>
          <p:nvPr userDrawn="1"/>
        </p:nvSpPr>
        <p:spPr>
          <a:xfrm>
            <a:off x="8820472" y="6492875"/>
            <a:ext cx="323528" cy="365125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27D443E5-1721-4074-A5F0-C0CB98E13ED9}" type="slidenum">
              <a:rPr lang="fr-FR" sz="1000">
                <a:solidFill>
                  <a:srgbClr val="009EE0"/>
                </a:solidFill>
                <a:latin typeface="Arial"/>
                <a:ea typeface="+mn-ea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000" dirty="0">
              <a:solidFill>
                <a:srgbClr val="009EE0"/>
              </a:solidFill>
              <a:latin typeface="Arial"/>
              <a:ea typeface="+mn-ea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8784468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8748464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8820472" y="6237312"/>
            <a:ext cx="0" cy="576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54800" y="864001"/>
            <a:ext cx="4309688" cy="5373311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buClr>
                <a:schemeClr val="tx2"/>
              </a:buClr>
              <a:defRPr sz="1600"/>
            </a:lvl3pPr>
            <a:lvl4pPr marL="671400" indent="0">
              <a:buNone/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00670" y="1749574"/>
            <a:ext cx="3127314" cy="44877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6000" y="4365104"/>
            <a:ext cx="1152000" cy="1168096"/>
          </a:xfrm>
          <a:prstGeom prst="rect">
            <a:avLst/>
          </a:prstGeom>
        </p:spPr>
        <p:txBody>
          <a:bodyPr anchor="b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Arial"/>
                <a:ea typeface="+mn-ea"/>
              </a:rPr>
              <a:t>TITRE DOCUMENT DANS INSERTION PIED DE PAGE</a:t>
            </a: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281600" y="864000"/>
            <a:ext cx="3290400" cy="63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5" y="323850"/>
            <a:ext cx="14001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6705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31640" y="1600200"/>
            <a:ext cx="3600400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48064" y="1600200"/>
            <a:ext cx="3528000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pic>
        <p:nvPicPr>
          <p:cNvPr id="8" name="Imag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5678488"/>
            <a:ext cx="7461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u numéro de diapositive 5"/>
          <p:cNvSpPr txBox="1">
            <a:spLocks/>
          </p:cNvSpPr>
          <p:nvPr userDrawn="1"/>
        </p:nvSpPr>
        <p:spPr>
          <a:xfrm>
            <a:off x="8210550" y="412750"/>
            <a:ext cx="639763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27D443E5-1721-4074-A5F0-C0CB98E13ED9}" type="slidenum">
              <a:rPr lang="fr-FR" sz="1300">
                <a:solidFill>
                  <a:srgbClr val="009EE0"/>
                </a:solidFill>
                <a:latin typeface="Arial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300" dirty="0">
              <a:solidFill>
                <a:srgbClr val="009EE0"/>
              </a:solidFill>
              <a:latin typeface="Arial"/>
              <a:ea typeface="+mn-ea"/>
            </a:endParaRP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6000" y="4365104"/>
            <a:ext cx="1152000" cy="1168096"/>
          </a:xfrm>
          <a:prstGeom prst="rect">
            <a:avLst/>
          </a:prstGeom>
        </p:spPr>
        <p:txBody>
          <a:bodyPr anchor="b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Arial"/>
                <a:ea typeface="+mn-ea"/>
              </a:rPr>
              <a:t>TITRE DOCUMENT DANS INSERTION PIED DE PAGE</a:t>
            </a: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281600" y="864000"/>
            <a:ext cx="7387200" cy="637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pic>
        <p:nvPicPr>
          <p:cNvPr id="1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5" y="323850"/>
            <a:ext cx="14001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1244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367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86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m006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8785225" cy="6120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506" y="110332"/>
            <a:ext cx="9366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964238"/>
            <a:ext cx="74612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8800" y="1484785"/>
            <a:ext cx="7387200" cy="468052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Calibri" pitchFamily="34" charset="0"/>
              </a:defRPr>
            </a:lvl1pPr>
            <a:lvl2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630000" indent="-228600"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" pitchFamily="34" charset="0"/>
              </a:defRPr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7" name="Espace réservé du pied de page 18"/>
          <p:cNvSpPr>
            <a:spLocks noGrp="1"/>
          </p:cNvSpPr>
          <p:nvPr>
            <p:ph type="ftr" sz="quarter" idx="10"/>
          </p:nvPr>
        </p:nvSpPr>
        <p:spPr>
          <a:xfrm>
            <a:off x="468313" y="692150"/>
            <a:ext cx="8280400" cy="43338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 Rounded MT Bold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rgbClr val="003A80"/>
                </a:solidFill>
                <a:ea typeface="+mn-ea"/>
              </a:rPr>
              <a:t>TITRE DOCUMENT DANS INSERTION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62025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476250"/>
            <a:ext cx="7993063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7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Trebuchet MS" pitchFamily="34" charset="0"/>
          <a:ea typeface="ＭＳ Ｐゴシック" pitchFamily="-111" charset="-128"/>
          <a:cs typeface="ＭＳ Ｐゴシック" pitchFamily="-11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Trebuchet MS" pitchFamily="34" charset="0"/>
          <a:ea typeface="ＭＳ Ｐゴシック" pitchFamily="-111" charset="-128"/>
          <a:cs typeface="ＭＳ Ｐゴシック" pitchFamily="-11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Trebuchet MS" pitchFamily="34" charset="0"/>
          <a:ea typeface="ＭＳ Ｐゴシック" pitchFamily="-111" charset="-128"/>
          <a:cs typeface="ＭＳ Ｐゴシック" pitchFamily="-11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Trebuchet MS" pitchFamily="34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Arial" charset="0"/>
        <a:buChar char="●"/>
        <a:defRPr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accent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 i="1">
          <a:solidFill>
            <a:srgbClr val="004C7A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88800" y="1814400"/>
            <a:ext cx="738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88559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2pPr>
      <a:lvl3pPr marL="6300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3pPr>
      <a:lvl4pPr marL="900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rgbClr val="003A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88800" y="1814400"/>
            <a:ext cx="738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68091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2pPr>
      <a:lvl3pPr marL="6300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Arial" panose="020B0604020202020204" pitchFamily="34" charset="0"/>
        </a:defRPr>
      </a:lvl3pPr>
      <a:lvl4pPr marL="900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rgbClr val="003A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irstea.fr/" TargetMode="External"/><Relationship Id="rId5" Type="http://schemas.openxmlformats.org/officeDocument/2006/relationships/hyperlink" Target="mailto:florence.mounier@inrae.fr" TargetMode="External"/><Relationship Id="rId4" Type="http://schemas.openxmlformats.org/officeDocument/2006/relationships/hyperlink" Target="mailto:jeremy.lobry@inrae.f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wm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37.png"/><Relationship Id="rId11" Type="http://schemas.openxmlformats.org/officeDocument/2006/relationships/image" Target="../media/image42.wmf"/><Relationship Id="rId5" Type="http://schemas.openxmlformats.org/officeDocument/2006/relationships/image" Target="../media/image36.png"/><Relationship Id="rId10" Type="http://schemas.openxmlformats.org/officeDocument/2006/relationships/image" Target="../media/image41.wmf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wmf"/><Relationship Id="rId4" Type="http://schemas.openxmlformats.org/officeDocument/2006/relationships/image" Target="../media/image36.png"/><Relationship Id="rId9" Type="http://schemas.openxmlformats.org/officeDocument/2006/relationships/image" Target="../media/image41.wmf"/><Relationship Id="rId1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jpeg"/><Relationship Id="rId18" Type="http://schemas.openxmlformats.org/officeDocument/2006/relationships/image" Target="../media/image52.emf"/><Relationship Id="rId3" Type="http://schemas.openxmlformats.org/officeDocument/2006/relationships/image" Target="../media/image34.png"/><Relationship Id="rId21" Type="http://schemas.microsoft.com/office/2007/relationships/hdphoto" Target="../media/hdphoto6.wdp"/><Relationship Id="rId7" Type="http://schemas.openxmlformats.org/officeDocument/2006/relationships/image" Target="../media/image37.png"/><Relationship Id="rId12" Type="http://schemas.openxmlformats.org/officeDocument/2006/relationships/image" Target="../media/image48.jpeg"/><Relationship Id="rId17" Type="http://schemas.microsoft.com/office/2007/relationships/hdphoto" Target="../media/hdphoto5.wdp"/><Relationship Id="rId2" Type="http://schemas.openxmlformats.org/officeDocument/2006/relationships/image" Target="../media/image36.png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11" Type="http://schemas.openxmlformats.org/officeDocument/2006/relationships/image" Target="../media/image47.png"/><Relationship Id="rId24" Type="http://schemas.openxmlformats.org/officeDocument/2006/relationships/image" Target="../media/image57.gif"/><Relationship Id="rId5" Type="http://schemas.openxmlformats.org/officeDocument/2006/relationships/image" Target="../media/image35.png"/><Relationship Id="rId15" Type="http://schemas.microsoft.com/office/2007/relationships/hdphoto" Target="../media/hdphoto4.wdp"/><Relationship Id="rId23" Type="http://schemas.openxmlformats.org/officeDocument/2006/relationships/image" Target="../media/image56.png"/><Relationship Id="rId10" Type="http://schemas.openxmlformats.org/officeDocument/2006/relationships/image" Target="../media/image40.png"/><Relationship Id="rId19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Relationship Id="rId2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wmf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xoPnwhfHHo&amp;t=1454s" TargetMode="External"/><Relationship Id="rId3" Type="http://schemas.microsoft.com/office/2007/relationships/hdphoto" Target="../media/hdphoto7.wdp"/><Relationship Id="rId7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qxoPnwhfHHo&amp;t=950s" TargetMode="External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hyperlink" Target="http://ichtyonb1.mnhn.fr/Photos/PicturesSummary.cfm?StartRow=9&amp;ID=5196&amp;what=species" TargetMode="Externa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3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2" Type="http://schemas.openxmlformats.org/officeDocument/2006/relationships/image" Target="../media/image9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Relationship Id="rId1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s://youtu.be/e4SQxQiukyk?t=1390" TargetMode="External"/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jpeg"/><Relationship Id="rId11" Type="http://schemas.openxmlformats.org/officeDocument/2006/relationships/image" Target="../media/image101.jpeg"/><Relationship Id="rId5" Type="http://schemas.openxmlformats.org/officeDocument/2006/relationships/image" Target="../media/image97.jpeg"/><Relationship Id="rId10" Type="http://schemas.openxmlformats.org/officeDocument/2006/relationships/image" Target="../media/image100.jpeg"/><Relationship Id="rId4" Type="http://schemas.openxmlformats.org/officeDocument/2006/relationships/image" Target="../media/image96.jpeg"/><Relationship Id="rId9" Type="http://schemas.openxmlformats.org/officeDocument/2006/relationships/image" Target="../media/image31.jpeg"/><Relationship Id="rId1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yZIEyq-9Bw?list=PLeU78T5dtVW5r1EOJ2l3GWhnE-FphVkUD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114.wmf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13" Type="http://schemas.openxmlformats.org/officeDocument/2006/relationships/hyperlink" Target="https://www.youtube.com/watch?v=thR6VtNrg_0&amp;feature=youtu.be" TargetMode="Externa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5.wmf"/><Relationship Id="rId12" Type="http://schemas.openxmlformats.org/officeDocument/2006/relationships/image" Target="../media/image1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118.jpeg"/><Relationship Id="rId11" Type="http://schemas.openxmlformats.org/officeDocument/2006/relationships/image" Target="../media/image7.png"/><Relationship Id="rId5" Type="http://schemas.openxmlformats.org/officeDocument/2006/relationships/image" Target="../media/image117.jpeg"/><Relationship Id="rId10" Type="http://schemas.openxmlformats.org/officeDocument/2006/relationships/hyperlink" Target="https://youtu.be/P-1mzOprwCo?t=21" TargetMode="External"/><Relationship Id="rId4" Type="http://schemas.openxmlformats.org/officeDocument/2006/relationships/image" Target="../media/image116.jpeg"/><Relationship Id="rId9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3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mrJmrlDjllw?list=PLeU78T5dtVW5r1EOJ2l3GWhnE-FphVkU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jpeg"/><Relationship Id="rId4" Type="http://schemas.openxmlformats.org/officeDocument/2006/relationships/hyperlink" Target="http://www.irstea.fr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55.png"/><Relationship Id="rId18" Type="http://schemas.openxmlformats.org/officeDocument/2006/relationships/image" Target="../media/image35.png"/><Relationship Id="rId3" Type="http://schemas.openxmlformats.org/officeDocument/2006/relationships/image" Target="../media/image48.jpeg"/><Relationship Id="rId21" Type="http://schemas.openxmlformats.org/officeDocument/2006/relationships/image" Target="../media/image38.png"/><Relationship Id="rId7" Type="http://schemas.openxmlformats.org/officeDocument/2006/relationships/image" Target="../media/image51.png"/><Relationship Id="rId12" Type="http://schemas.microsoft.com/office/2007/relationships/hdphoto" Target="../media/hdphoto6.wdp"/><Relationship Id="rId17" Type="http://schemas.openxmlformats.org/officeDocument/2006/relationships/image" Target="../media/image45.png"/><Relationship Id="rId2" Type="http://schemas.openxmlformats.org/officeDocument/2006/relationships/image" Target="../media/image47.png"/><Relationship Id="rId16" Type="http://schemas.openxmlformats.org/officeDocument/2006/relationships/image" Target="../media/image34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11" Type="http://schemas.openxmlformats.org/officeDocument/2006/relationships/image" Target="../media/image54.png"/><Relationship Id="rId24" Type="http://schemas.openxmlformats.org/officeDocument/2006/relationships/image" Target="../media/image57.gif"/><Relationship Id="rId5" Type="http://schemas.openxmlformats.org/officeDocument/2006/relationships/image" Target="../media/image50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image" Target="../media/image53.png"/><Relationship Id="rId19" Type="http://schemas.openxmlformats.org/officeDocument/2006/relationships/image" Target="../media/image46.jpeg"/><Relationship Id="rId4" Type="http://schemas.openxmlformats.org/officeDocument/2006/relationships/image" Target="../media/image49.jpeg"/><Relationship Id="rId9" Type="http://schemas.openxmlformats.org/officeDocument/2006/relationships/image" Target="../media/image52.emf"/><Relationship Id="rId14" Type="http://schemas.openxmlformats.org/officeDocument/2006/relationships/image" Target="../media/image56.png"/><Relationship Id="rId2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12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jpeg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1.png"/><Relationship Id="rId3" Type="http://schemas.openxmlformats.org/officeDocument/2006/relationships/image" Target="../media/image134.gif"/><Relationship Id="rId7" Type="http://schemas.openxmlformats.org/officeDocument/2006/relationships/image" Target="../media/image136.jpeg"/><Relationship Id="rId12" Type="http://schemas.openxmlformats.org/officeDocument/2006/relationships/image" Target="../media/image140.wm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32.jpeg"/><Relationship Id="rId10" Type="http://schemas.microsoft.com/office/2007/relationships/hdphoto" Target="../media/hdphoto8.wdp"/><Relationship Id="rId4" Type="http://schemas.openxmlformats.org/officeDocument/2006/relationships/image" Target="../media/image131.png"/><Relationship Id="rId9" Type="http://schemas.openxmlformats.org/officeDocument/2006/relationships/image" Target="../media/image138.png"/><Relationship Id="rId14" Type="http://schemas.openxmlformats.org/officeDocument/2006/relationships/image" Target="../media/image142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7.jpeg"/><Relationship Id="rId3" Type="http://schemas.openxmlformats.org/officeDocument/2006/relationships/image" Target="../media/image144.jpeg"/><Relationship Id="rId7" Type="http://schemas.openxmlformats.org/officeDocument/2006/relationships/chart" Target="../charts/chart1.xml"/><Relationship Id="rId12" Type="http://schemas.openxmlformats.org/officeDocument/2006/relationships/image" Target="../media/image15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jpeg"/><Relationship Id="rId11" Type="http://schemas.openxmlformats.org/officeDocument/2006/relationships/image" Target="../media/image150.jpeg"/><Relationship Id="rId5" Type="http://schemas.openxmlformats.org/officeDocument/2006/relationships/image" Target="../media/image146.jpeg"/><Relationship Id="rId10" Type="http://schemas.openxmlformats.org/officeDocument/2006/relationships/image" Target="../media/image149.png"/><Relationship Id="rId4" Type="http://schemas.openxmlformats.org/officeDocument/2006/relationships/image" Target="../media/image145.jpeg"/><Relationship Id="rId9" Type="http://schemas.openxmlformats.org/officeDocument/2006/relationships/chart" Target="../charts/char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2.jpeg"/><Relationship Id="rId7" Type="http://schemas.microsoft.com/office/2007/relationships/hdphoto" Target="../media/hdphoto2.wdp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s://sciencejournalforkids.org/wp-content/uploads/2019/09/phenology_article.pdf" TargetMode="Externa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youtube.com/watch?v=e4SQxQiukyk&amp;feature=youtu.be&amp;t=78" TargetMode="External"/><Relationship Id="rId7" Type="http://schemas.openxmlformats.org/officeDocument/2006/relationships/hyperlink" Target="https://www.youtube.com/watch?v=t8WN3DvfDWM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1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9388" y="970598"/>
            <a:ext cx="8785225" cy="492443"/>
          </a:xfrm>
        </p:spPr>
        <p:txBody>
          <a:bodyPr>
            <a:spAutoFit/>
          </a:bodyPr>
          <a:lstStyle/>
          <a:p>
            <a:pPr algn="ctr"/>
            <a:r>
              <a:rPr lang="fr-FR" dirty="0" smtClean="0"/>
              <a:t>Fish in </a:t>
            </a:r>
            <a:r>
              <a:rPr lang="fr-FR" dirty="0" err="1" smtClean="0"/>
              <a:t>estuaries</a:t>
            </a:r>
            <a:endParaRPr lang="fr-FR" sz="2200" b="0" dirty="0" smtClean="0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250825" y="2206625"/>
            <a:ext cx="8353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None/>
            </a:pPr>
            <a:r>
              <a:rPr lang="en-US" sz="1500" dirty="0" err="1">
                <a:solidFill>
                  <a:schemeClr val="accent2"/>
                </a:solidFill>
                <a:latin typeface="Century Gothic" pitchFamily="34" charset="0"/>
              </a:rPr>
              <a:t>Jérémy</a:t>
            </a:r>
            <a:r>
              <a:rPr lang="en-US" sz="1500" dirty="0">
                <a:solidFill>
                  <a:schemeClr val="accent2"/>
                </a:solidFill>
                <a:latin typeface="Century Gothic" pitchFamily="34" charset="0"/>
              </a:rPr>
              <a:t> Lobry -  </a:t>
            </a:r>
            <a:r>
              <a:rPr lang="en-US" sz="1500" dirty="0" smtClean="0">
                <a:solidFill>
                  <a:schemeClr val="accent2"/>
                </a:solidFill>
                <a:latin typeface="Century Gothic" pitchFamily="34" charset="0"/>
                <a:hlinkClick r:id="rId4"/>
              </a:rPr>
              <a:t>jeremy.lobry@inrae.fr</a:t>
            </a:r>
            <a:endParaRPr lang="en-US" sz="1500" dirty="0" smtClean="0">
              <a:solidFill>
                <a:schemeClr val="accent2"/>
              </a:solidFill>
              <a:latin typeface="Century Gothic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</a:pPr>
            <a:r>
              <a:rPr lang="en-US" sz="1500" dirty="0" smtClean="0">
                <a:solidFill>
                  <a:schemeClr val="accent2"/>
                </a:solidFill>
                <a:latin typeface="Century Gothic" pitchFamily="34" charset="0"/>
              </a:rPr>
              <a:t>Florence Mounier -  </a:t>
            </a:r>
            <a:r>
              <a:rPr lang="en-US" sz="1500" dirty="0" smtClean="0">
                <a:solidFill>
                  <a:schemeClr val="accent2"/>
                </a:solidFill>
                <a:latin typeface="Century Gothic" pitchFamily="34" charset="0"/>
                <a:hlinkClick r:id="rId5"/>
              </a:rPr>
              <a:t>florence.mounier@inrae.fr</a:t>
            </a:r>
            <a:endParaRPr lang="en-US" sz="1500" dirty="0" smtClean="0">
              <a:solidFill>
                <a:schemeClr val="accent2"/>
              </a:solidFill>
              <a:latin typeface="Century Gothic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</a:pPr>
            <a:endParaRPr lang="en-US" sz="1500" dirty="0" smtClean="0">
              <a:solidFill>
                <a:schemeClr val="accent2"/>
              </a:solidFill>
              <a:latin typeface="Century Gothic" pitchFamily="34" charset="0"/>
            </a:endParaRPr>
          </a:p>
        </p:txBody>
      </p: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323528" y="5353918"/>
            <a:ext cx="5184576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</a:rPr>
              <a:t>INRAE –</a:t>
            </a: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 </a:t>
            </a: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 Nouvelle-Aquitaine Bordeaux Center </a:t>
            </a:r>
            <a:endParaRPr lang="fr-FR" sz="1100" dirty="0" smtClean="0">
              <a:solidFill>
                <a:schemeClr val="accent2"/>
              </a:solidFill>
              <a:latin typeface="Century Gothic" pitchFamily="34" charset="0"/>
            </a:endParaRPr>
          </a:p>
          <a:p>
            <a:pPr>
              <a:defRPr/>
            </a:pPr>
            <a:r>
              <a:rPr lang="en-US" sz="1100" dirty="0" smtClean="0">
                <a:solidFill>
                  <a:schemeClr val="accent2"/>
                </a:solidFill>
                <a:latin typeface="Century Gothic" pitchFamily="34" charset="0"/>
              </a:rPr>
              <a:t>French National </a:t>
            </a:r>
            <a:r>
              <a:rPr lang="en-US" sz="1100" dirty="0">
                <a:solidFill>
                  <a:schemeClr val="accent2"/>
                </a:solidFill>
                <a:latin typeface="Century Gothic" pitchFamily="34" charset="0"/>
              </a:rPr>
              <a:t>Research Institute for Agriculture, Food and Environment</a:t>
            </a:r>
            <a:endParaRPr lang="fr-FR" sz="1100" dirty="0" smtClean="0">
              <a:solidFill>
                <a:schemeClr val="accent2"/>
              </a:solidFill>
              <a:latin typeface="Century Gothic" pitchFamily="34" charset="0"/>
            </a:endParaRPr>
          </a:p>
          <a:p>
            <a:pPr>
              <a:defRPr/>
            </a:pP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/>
            </a:r>
            <a:b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</a:br>
            <a:r>
              <a:rPr lang="fr-FR" sz="1100" dirty="0" err="1" smtClean="0">
                <a:solidFill>
                  <a:schemeClr val="accent2"/>
                </a:solidFill>
                <a:latin typeface="Century Gothic" pitchFamily="34" charset="0"/>
              </a:rPr>
              <a:t>Research</a:t>
            </a: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</a:rPr>
              <a:t> Unit </a:t>
            </a: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</a:rPr>
              <a:t>EABX </a:t>
            </a: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- </a:t>
            </a: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</a:rPr>
              <a:t>"</a:t>
            </a:r>
            <a:r>
              <a:rPr lang="en-US" sz="1100" dirty="0">
                <a:solidFill>
                  <a:schemeClr val="accent2"/>
                </a:solidFill>
                <a:latin typeface="Century Gothic" pitchFamily="34" charset="0"/>
              </a:rPr>
              <a:t>Aquatic Ecosystems and Global Changes</a:t>
            </a: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</a:rPr>
              <a:t>"</a:t>
            </a: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/>
            </a:r>
            <a:b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</a:b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50 avenue de Verdun, F33612 Cestas Cedex, France</a:t>
            </a:r>
            <a:b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</a:br>
            <a: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  <a:t>+33 (0)5 57 89 08 32</a:t>
            </a:r>
            <a:br>
              <a:rPr lang="fr-FR" sz="1100" dirty="0">
                <a:solidFill>
                  <a:schemeClr val="accent2"/>
                </a:solidFill>
                <a:latin typeface="Century Gothic" pitchFamily="34" charset="0"/>
              </a:rPr>
            </a:br>
            <a:r>
              <a:rPr lang="fr-FR" sz="1100" dirty="0" smtClean="0">
                <a:solidFill>
                  <a:schemeClr val="accent2"/>
                </a:solidFill>
                <a:latin typeface="Century Gothic" pitchFamily="34" charset="0"/>
                <a:hlinkClick r:id="rId6" tooltip="blocked::http://www.irstea.fr/"/>
              </a:rPr>
              <a:t>www.inrae.fr</a:t>
            </a:r>
            <a:r>
              <a:rPr lang="fr-FR" sz="1200" i="1" dirty="0" smtClean="0">
                <a:solidFill>
                  <a:schemeClr val="tx1"/>
                </a:solidFill>
                <a:latin typeface="+mn-lt"/>
              </a:rPr>
              <a:t> </a:t>
            </a:r>
            <a:endParaRPr lang="fr-FR" sz="1200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199" name="Text Box 15"/>
          <p:cNvSpPr txBox="1">
            <a:spLocks noChangeArrowheads="1"/>
          </p:cNvSpPr>
          <p:nvPr/>
        </p:nvSpPr>
        <p:spPr bwMode="auto">
          <a:xfrm>
            <a:off x="2797924" y="88514"/>
            <a:ext cx="3300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rgbClr val="92D050"/>
                </a:solidFill>
              </a:rPr>
              <a:t>Master  </a:t>
            </a:r>
            <a:r>
              <a:rPr lang="fr-FR" sz="1200" b="1" dirty="0" smtClean="0">
                <a:solidFill>
                  <a:srgbClr val="92D050"/>
                </a:solidFill>
              </a:rPr>
              <a:t>MER </a:t>
            </a:r>
            <a:r>
              <a:rPr lang="fr-FR" sz="1200" b="1" dirty="0" smtClean="0">
                <a:solidFill>
                  <a:srgbClr val="92D050"/>
                </a:solidFill>
                <a:cs typeface="Arial" charset="0"/>
              </a:rPr>
              <a:t>• Bordeaux  </a:t>
            </a:r>
            <a:r>
              <a:rPr lang="fr-FR" sz="1200" b="1" dirty="0">
                <a:solidFill>
                  <a:srgbClr val="92D050"/>
                </a:solidFill>
              </a:rPr>
              <a:t>•</a:t>
            </a:r>
            <a:r>
              <a:rPr lang="fr-FR" sz="1200" b="1" dirty="0">
                <a:solidFill>
                  <a:srgbClr val="92D050"/>
                </a:solidFill>
                <a:cs typeface="Arial" charset="0"/>
              </a:rPr>
              <a:t> </a:t>
            </a:r>
            <a:r>
              <a:rPr lang="fr-FR" sz="1200" b="1" dirty="0" smtClean="0">
                <a:solidFill>
                  <a:srgbClr val="92D050"/>
                </a:solidFill>
                <a:cs typeface="Arial" charset="0"/>
              </a:rPr>
              <a:t>13 </a:t>
            </a:r>
            <a:r>
              <a:rPr lang="fr-FR" sz="1200" b="1" dirty="0" smtClean="0">
                <a:solidFill>
                  <a:srgbClr val="92D050"/>
                </a:solidFill>
                <a:cs typeface="Arial" charset="0"/>
              </a:rPr>
              <a:t>octobre 2020</a:t>
            </a:r>
            <a:endParaRPr lang="fr-FR" sz="1200" b="1" dirty="0">
              <a:solidFill>
                <a:srgbClr val="92D050"/>
              </a:solidFill>
              <a:cs typeface="Arial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08909"/>
            <a:ext cx="1482159" cy="39030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Environmental factors structuring the estuarine habitat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estuary</a:t>
            </a:r>
            <a:r>
              <a:rPr lang="fr-FR" dirty="0"/>
              <a:t>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79512" y="1857181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Temperature</a:t>
            </a: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gradients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12" y="2708920"/>
            <a:ext cx="2000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Vertical gradient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52298"/>
          <a:stretch/>
        </p:blipFill>
        <p:spPr>
          <a:xfrm>
            <a:off x="414210" y="3208966"/>
            <a:ext cx="1906382" cy="32443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62132" y="1684107"/>
            <a:ext cx="2233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err="1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Seasonal</a:t>
            </a: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variations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216" y="2035802"/>
            <a:ext cx="2672523" cy="14652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81456" y="3527799"/>
            <a:ext cx="1173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 smtClean="0">
                <a:solidFill>
                  <a:srgbClr val="9293A1"/>
                </a:solidFill>
                <a:latin typeface="Calibri Light" panose="020F0302020204030204" pitchFamily="34" charset="0"/>
              </a:rPr>
              <a:t>Selleslagh</a:t>
            </a:r>
            <a:r>
              <a:rPr lang="fr-FR" sz="1200" dirty="0" smtClean="0">
                <a:solidFill>
                  <a:srgbClr val="9293A1"/>
                </a:solidFill>
                <a:latin typeface="Calibri Light" panose="020F0302020204030204" pitchFamily="34" charset="0"/>
              </a:rPr>
              <a:t> 2012 </a:t>
            </a:r>
            <a:endParaRPr lang="fr-FR" sz="1200" dirty="0"/>
          </a:p>
        </p:txBody>
      </p:sp>
      <p:sp>
        <p:nvSpPr>
          <p:cNvPr id="18" name="Rectangle 17"/>
          <p:cNvSpPr/>
          <p:nvPr/>
        </p:nvSpPr>
        <p:spPr>
          <a:xfrm>
            <a:off x="2413147" y="3685994"/>
            <a:ext cx="2402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Longitudinal gradient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2831962" y="4203467"/>
            <a:ext cx="5134278" cy="2393885"/>
            <a:chOff x="2699792" y="3857993"/>
            <a:chExt cx="5134278" cy="2393885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5"/>
            <a:srcRect b="16644"/>
            <a:stretch/>
          </p:blipFill>
          <p:spPr>
            <a:xfrm>
              <a:off x="2841199" y="3857993"/>
              <a:ext cx="4913912" cy="1708628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785385" y="5974879"/>
              <a:ext cx="10486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 err="1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Chaalali</a:t>
              </a:r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 2013 </a:t>
              </a:r>
              <a:endParaRPr lang="fr-FR" sz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99792" y="5566621"/>
              <a:ext cx="135396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lvl="1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400" dirty="0" err="1" smtClean="0">
                  <a:solidFill>
                    <a:schemeClr val="accent4">
                      <a:lumMod val="50000"/>
                    </a:schemeClr>
                  </a:solidFill>
                  <a:latin typeface="Calibri Light" panose="020F0302020204030204" pitchFamily="34" charset="0"/>
                </a:rPr>
                <a:t>Upstream</a:t>
              </a:r>
              <a:endParaRPr lang="fr-FR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11070" y="5585906"/>
              <a:ext cx="156716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lvl="1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400" dirty="0" err="1" smtClean="0">
                  <a:solidFill>
                    <a:schemeClr val="accent4">
                      <a:lumMod val="50000"/>
                    </a:schemeClr>
                  </a:solidFill>
                  <a:latin typeface="Calibri Light" panose="020F0302020204030204" pitchFamily="34" charset="0"/>
                </a:rPr>
                <a:t>Downstream</a:t>
              </a:r>
              <a:endParaRPr lang="fr-FR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>
              <a:off x="4386532" y="5733256"/>
              <a:ext cx="19208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7562409" y="5120006"/>
            <a:ext cx="101181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400" dirty="0" smtClean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</a:rPr>
              <a:t>1975</a:t>
            </a:r>
            <a:endParaRPr lang="fr-FR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62409" y="4648068"/>
            <a:ext cx="101181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400" dirty="0" smtClean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</a:rPr>
              <a:t>2003</a:t>
            </a:r>
            <a:endParaRPr lang="fr-FR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6" name="Connecteur droit avec flèche 25"/>
          <p:cNvCxnSpPr/>
          <p:nvPr/>
        </p:nvCxnSpPr>
        <p:spPr>
          <a:xfrm flipH="1">
            <a:off x="7864165" y="5273894"/>
            <a:ext cx="204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>
            <a:off x="7864165" y="4801956"/>
            <a:ext cx="204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917555" y="4127128"/>
            <a:ext cx="2118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400" b="1" dirty="0" err="1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Warming</a:t>
            </a:r>
            <a:endParaRPr lang="fr-FR" sz="1400" b="1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45671" y="4141301"/>
            <a:ext cx="64633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 rot="16200000">
            <a:off x="-30651" y="4514981"/>
            <a:ext cx="10535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Depth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 (m)</a:t>
            </a:r>
            <a:endParaRPr kumimoji="0" lang="fr-FR" sz="9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048738" y="6241901"/>
            <a:ext cx="125837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Temperature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 (°C)</a:t>
            </a:r>
            <a:endParaRPr kumimoji="0" lang="fr-FR" sz="9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3491880" y="4955845"/>
            <a:ext cx="4372285" cy="633395"/>
            <a:chOff x="3491880" y="4955845"/>
            <a:chExt cx="4372285" cy="633395"/>
          </a:xfrm>
        </p:grpSpPr>
        <p:sp>
          <p:nvSpPr>
            <p:cNvPr id="11" name="Rectangle 10"/>
            <p:cNvSpPr/>
            <p:nvPr/>
          </p:nvSpPr>
          <p:spPr>
            <a:xfrm>
              <a:off x="3491880" y="5013176"/>
              <a:ext cx="1708720" cy="57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34520" y="4955845"/>
              <a:ext cx="1708720" cy="57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52132" y="5083680"/>
              <a:ext cx="2112033" cy="467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49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18" grpId="0"/>
      <p:bldP spid="24" grpId="0"/>
      <p:bldP spid="25" grpId="0"/>
      <p:bldP spid="32" grpId="0"/>
      <p:bldP spid="10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Environmental factors structuring the estuarine habitat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estuary</a:t>
            </a:r>
            <a:r>
              <a:rPr lang="fr-FR" dirty="0"/>
              <a:t>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79512" y="1857181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Suspended</a:t>
            </a: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fr-FR" b="1" dirty="0" err="1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Particular</a:t>
            </a:r>
            <a:r>
              <a:rPr lang="fr-FR" b="1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fr-FR" b="1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Matter</a:t>
            </a: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gradients and maximum </a:t>
            </a:r>
            <a:r>
              <a:rPr lang="fr-FR" b="1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turbidity</a:t>
            </a: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zone</a:t>
            </a:r>
          </a:p>
        </p:txBody>
      </p:sp>
      <p:sp>
        <p:nvSpPr>
          <p:cNvPr id="7" name="Rectangle 6"/>
          <p:cNvSpPr/>
          <p:nvPr/>
        </p:nvSpPr>
        <p:spPr>
          <a:xfrm>
            <a:off x="276514" y="2503339"/>
            <a:ext cx="2000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Vertical gradient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61936" y="2503339"/>
            <a:ext cx="31209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Longitudinal g</a:t>
            </a: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radient and </a:t>
            </a:r>
            <a:r>
              <a:rPr lang="fr-FR" sz="1600" i="1" u="sng" dirty="0" err="1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tide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96119"/>
            <a:ext cx="1954560" cy="306918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 rot="16200000">
            <a:off x="-30651" y="4514981"/>
            <a:ext cx="10535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Depth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 (m)</a:t>
            </a:r>
            <a:endParaRPr kumimoji="0" lang="fr-FR" sz="9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150270" y="6021288"/>
            <a:ext cx="125837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Turbidity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 </a:t>
            </a:r>
            <a:r>
              <a:rPr kumimoji="0" lang="fr-FR" sz="9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 (FTU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)</a:t>
            </a:r>
            <a:endParaRPr kumimoji="0" lang="fr-FR" sz="9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2987825" y="2795812"/>
            <a:ext cx="5680428" cy="3873548"/>
            <a:chOff x="2987825" y="2795812"/>
            <a:chExt cx="5680428" cy="3873548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6" r="16926"/>
            <a:stretch/>
          </p:blipFill>
          <p:spPr>
            <a:xfrm>
              <a:off x="2987825" y="2795812"/>
              <a:ext cx="5680428" cy="3873548"/>
            </a:xfrm>
            <a:prstGeom prst="rect">
              <a:avLst/>
            </a:prstGeom>
          </p:spPr>
        </p:pic>
        <p:sp>
          <p:nvSpPr>
            <p:cNvPr id="5" name="Rectangle à coins arrondis 4"/>
            <p:cNvSpPr/>
            <p:nvPr/>
          </p:nvSpPr>
          <p:spPr>
            <a:xfrm>
              <a:off x="7740352" y="2941660"/>
              <a:ext cx="792088" cy="1544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EBB TIDE</a:t>
              </a:r>
              <a:endParaRPr lang="fr-F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7740352" y="4816597"/>
              <a:ext cx="792088" cy="1544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FLOOD TIDE</a:t>
              </a:r>
              <a:endParaRPr lang="fr-F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3527884" y="3333962"/>
              <a:ext cx="792088" cy="154459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Fresh</a:t>
              </a:r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water</a:t>
              </a:r>
              <a:endParaRPr lang="fr-FR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3560336" y="5175096"/>
              <a:ext cx="792088" cy="154459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Fresh</a:t>
              </a:r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water</a:t>
              </a:r>
              <a:endParaRPr lang="fr-FR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7524328" y="5434580"/>
              <a:ext cx="792088" cy="154459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Salt water</a:t>
              </a:r>
              <a:endParaRPr lang="fr-FR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à coins arrondis 16"/>
            <p:cNvSpPr/>
            <p:nvPr/>
          </p:nvSpPr>
          <p:spPr>
            <a:xfrm>
              <a:off x="7524328" y="3537195"/>
              <a:ext cx="792088" cy="154459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Salt water</a:t>
              </a:r>
              <a:endParaRPr lang="fr-FR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5247783" y="5298948"/>
              <a:ext cx="1160512" cy="146276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Fluctuating</a:t>
              </a:r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fr-FR" sz="700" b="1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salinity</a:t>
              </a:r>
              <a:endParaRPr lang="fr-FR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5247783" y="3411191"/>
              <a:ext cx="1160512" cy="146276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Fluctuating</a:t>
              </a:r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fr-FR" sz="700" b="1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salinity</a:t>
              </a:r>
              <a:endParaRPr lang="fr-FR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6408295" y="3865805"/>
              <a:ext cx="1332057" cy="137691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Maximum </a:t>
              </a:r>
              <a:r>
                <a:rPr lang="fr-FR" sz="700" b="1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Turbidity</a:t>
              </a:r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Zone</a:t>
              </a:r>
              <a:endParaRPr lang="fr-FR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à coins arrondis 21"/>
            <p:cNvSpPr/>
            <p:nvPr/>
          </p:nvSpPr>
          <p:spPr>
            <a:xfrm>
              <a:off x="4494414" y="6027613"/>
              <a:ext cx="1332057" cy="137691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Maximum </a:t>
              </a:r>
              <a:r>
                <a:rPr lang="fr-FR" sz="700" b="1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Turbidity</a:t>
              </a:r>
              <a:r>
                <a:rPr lang="fr-FR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Zone</a:t>
              </a:r>
              <a:endParaRPr lang="fr-FR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6678279" y="6309320"/>
              <a:ext cx="792088" cy="1544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Downstream</a:t>
              </a:r>
              <a:endParaRPr lang="fr-F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6678279" y="4418336"/>
              <a:ext cx="792088" cy="1544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Downstream</a:t>
              </a:r>
              <a:endParaRPr lang="fr-F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3603743" y="4418336"/>
              <a:ext cx="792088" cy="1544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Upstream</a:t>
              </a:r>
              <a:endParaRPr lang="fr-F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à coins arrondis 25"/>
            <p:cNvSpPr/>
            <p:nvPr/>
          </p:nvSpPr>
          <p:spPr>
            <a:xfrm>
              <a:off x="3603743" y="6304208"/>
              <a:ext cx="792088" cy="1544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Upstream</a:t>
              </a:r>
              <a:endParaRPr lang="fr-F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5134830" y="6304208"/>
              <a:ext cx="792088" cy="1544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Middle </a:t>
              </a:r>
              <a:r>
                <a:rPr lang="fr-FR" sz="70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estuary</a:t>
              </a:r>
              <a:endParaRPr lang="fr-F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5134830" y="4414772"/>
              <a:ext cx="792088" cy="1544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Middle </a:t>
              </a:r>
              <a:r>
                <a:rPr lang="fr-FR" sz="70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estuary</a:t>
              </a:r>
              <a:endParaRPr lang="fr-F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27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High biological productivity</a:t>
            </a:r>
          </a:p>
          <a:p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300" dirty="0" err="1" smtClean="0">
                <a:solidFill>
                  <a:schemeClr val="bg1">
                    <a:lumMod val="50000"/>
                  </a:schemeClr>
                </a:solidFill>
              </a:rPr>
              <a:t>Costanza</a:t>
            </a:r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 et al. 1997 ; Mc </a:t>
            </a:r>
            <a:r>
              <a:rPr lang="en-GB" sz="1300" dirty="0" err="1" smtClean="0">
                <a:solidFill>
                  <a:schemeClr val="bg1">
                    <a:lumMod val="50000"/>
                  </a:schemeClr>
                </a:solidFill>
              </a:rPr>
              <a:t>Lusky</a:t>
            </a:r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 1989)</a:t>
            </a:r>
            <a:endParaRPr lang="en-GB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estuary</a:t>
            </a:r>
            <a:r>
              <a:rPr lang="fr-FR" dirty="0"/>
              <a:t>?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635608" y="1805639"/>
            <a:ext cx="5851392" cy="4773359"/>
            <a:chOff x="1635608" y="1805639"/>
            <a:chExt cx="5851392" cy="4773359"/>
          </a:xfrm>
        </p:grpSpPr>
        <p:grpSp>
          <p:nvGrpSpPr>
            <p:cNvPr id="26" name="Groupe 41"/>
            <p:cNvGrpSpPr>
              <a:grpSpLocks noChangeAspect="1"/>
            </p:cNvGrpSpPr>
            <p:nvPr/>
          </p:nvGrpSpPr>
          <p:grpSpPr>
            <a:xfrm>
              <a:off x="1668972" y="1805639"/>
              <a:ext cx="5414042" cy="4773359"/>
              <a:chOff x="1547664" y="2564904"/>
              <a:chExt cx="1656184" cy="2952328"/>
            </a:xfrm>
          </p:grpSpPr>
          <p:grpSp>
            <p:nvGrpSpPr>
              <p:cNvPr id="27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1" name="Connecteur droit 30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28" name="Connecteur droit 27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29" name="Connecteur droit avec flèche 28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43" name="Forme libre 42"/>
            <p:cNvSpPr/>
            <p:nvPr/>
          </p:nvSpPr>
          <p:spPr>
            <a:xfrm>
              <a:off x="1635608" y="3000139"/>
              <a:ext cx="4278470" cy="2554274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shade val="30000"/>
                    <a:satMod val="115000"/>
                  </a:schemeClr>
                </a:gs>
                <a:gs pos="50000">
                  <a:schemeClr val="dk1">
                    <a:shade val="67500"/>
                    <a:satMod val="115000"/>
                  </a:schemeClr>
                </a:gs>
                <a:gs pos="100000">
                  <a:schemeClr val="dk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6" name="Forme libre 45"/>
            <p:cNvSpPr/>
            <p:nvPr/>
          </p:nvSpPr>
          <p:spPr>
            <a:xfrm rot="21161433">
              <a:off x="5829310" y="4593126"/>
              <a:ext cx="1657690" cy="1390037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-540568" y="3451962"/>
            <a:ext cx="357647" cy="327660"/>
            <a:chOff x="342689" y="692696"/>
            <a:chExt cx="357647" cy="327660"/>
          </a:xfrm>
        </p:grpSpPr>
        <p:sp>
          <p:nvSpPr>
            <p:cNvPr id="45" name="Ellipse 44"/>
            <p:cNvSpPr>
              <a:spLocks noChangeAspect="1"/>
            </p:cNvSpPr>
            <p:nvPr/>
          </p:nvSpPr>
          <p:spPr>
            <a:xfrm>
              <a:off x="395536" y="6926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7" name="Ellipse 46"/>
            <p:cNvSpPr>
              <a:spLocks noChangeAspect="1"/>
            </p:cNvSpPr>
            <p:nvPr/>
          </p:nvSpPr>
          <p:spPr>
            <a:xfrm>
              <a:off x="479356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8" name="Ellipse 47"/>
            <p:cNvSpPr>
              <a:spLocks noChangeAspect="1"/>
            </p:cNvSpPr>
            <p:nvPr/>
          </p:nvSpPr>
          <p:spPr>
            <a:xfrm>
              <a:off x="349816" y="7326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9" name="Ellipse 48"/>
            <p:cNvSpPr>
              <a:spLocks noChangeAspect="1"/>
            </p:cNvSpPr>
            <p:nvPr/>
          </p:nvSpPr>
          <p:spPr>
            <a:xfrm>
              <a:off x="502216" y="7171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0" name="Ellipse 49"/>
            <p:cNvSpPr>
              <a:spLocks noChangeAspect="1"/>
            </p:cNvSpPr>
            <p:nvPr/>
          </p:nvSpPr>
          <p:spPr>
            <a:xfrm>
              <a:off x="342689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1" name="Ellipse 50"/>
            <p:cNvSpPr>
              <a:spLocks noChangeAspect="1"/>
            </p:cNvSpPr>
            <p:nvPr/>
          </p:nvSpPr>
          <p:spPr>
            <a:xfrm>
              <a:off x="547936" y="8450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2" name="Ellipse 51"/>
            <p:cNvSpPr>
              <a:spLocks noChangeAspect="1"/>
            </p:cNvSpPr>
            <p:nvPr/>
          </p:nvSpPr>
          <p:spPr>
            <a:xfrm>
              <a:off x="631756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3" name="Ellipse 52"/>
            <p:cNvSpPr>
              <a:spLocks noChangeAspect="1"/>
            </p:cNvSpPr>
            <p:nvPr/>
          </p:nvSpPr>
          <p:spPr>
            <a:xfrm>
              <a:off x="502216" y="8850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4" name="Ellipse 53"/>
            <p:cNvSpPr>
              <a:spLocks noChangeAspect="1"/>
            </p:cNvSpPr>
            <p:nvPr/>
          </p:nvSpPr>
          <p:spPr>
            <a:xfrm>
              <a:off x="654616" y="8695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5" name="Ellipse 54"/>
            <p:cNvSpPr>
              <a:spLocks noChangeAspect="1"/>
            </p:cNvSpPr>
            <p:nvPr/>
          </p:nvSpPr>
          <p:spPr>
            <a:xfrm>
              <a:off x="495089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9180512" y="5875282"/>
            <a:ext cx="357647" cy="327660"/>
            <a:chOff x="342689" y="692696"/>
            <a:chExt cx="357647" cy="327660"/>
          </a:xfrm>
        </p:grpSpPr>
        <p:sp>
          <p:nvSpPr>
            <p:cNvPr id="34" name="Ellipse 33"/>
            <p:cNvSpPr>
              <a:spLocks noChangeAspect="1"/>
            </p:cNvSpPr>
            <p:nvPr/>
          </p:nvSpPr>
          <p:spPr>
            <a:xfrm>
              <a:off x="395536" y="6926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5" name="Ellipse 34"/>
            <p:cNvSpPr>
              <a:spLocks noChangeAspect="1"/>
            </p:cNvSpPr>
            <p:nvPr/>
          </p:nvSpPr>
          <p:spPr>
            <a:xfrm>
              <a:off x="479356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6" name="Ellipse 35"/>
            <p:cNvSpPr>
              <a:spLocks noChangeAspect="1"/>
            </p:cNvSpPr>
            <p:nvPr/>
          </p:nvSpPr>
          <p:spPr>
            <a:xfrm>
              <a:off x="349816" y="7326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7" name="Ellipse 36"/>
            <p:cNvSpPr>
              <a:spLocks noChangeAspect="1"/>
            </p:cNvSpPr>
            <p:nvPr/>
          </p:nvSpPr>
          <p:spPr>
            <a:xfrm>
              <a:off x="502216" y="7171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8" name="Ellipse 37"/>
            <p:cNvSpPr>
              <a:spLocks noChangeAspect="1"/>
            </p:cNvSpPr>
            <p:nvPr/>
          </p:nvSpPr>
          <p:spPr>
            <a:xfrm>
              <a:off x="342689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9" name="Ellipse 38"/>
            <p:cNvSpPr>
              <a:spLocks noChangeAspect="1"/>
            </p:cNvSpPr>
            <p:nvPr/>
          </p:nvSpPr>
          <p:spPr>
            <a:xfrm>
              <a:off x="547936" y="8450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0" name="Ellipse 39"/>
            <p:cNvSpPr>
              <a:spLocks noChangeAspect="1"/>
            </p:cNvSpPr>
            <p:nvPr/>
          </p:nvSpPr>
          <p:spPr>
            <a:xfrm>
              <a:off x="631756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1" name="Ellipse 40"/>
            <p:cNvSpPr>
              <a:spLocks noChangeAspect="1"/>
            </p:cNvSpPr>
            <p:nvPr/>
          </p:nvSpPr>
          <p:spPr>
            <a:xfrm>
              <a:off x="502216" y="8850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2" name="Ellipse 41"/>
            <p:cNvSpPr>
              <a:spLocks noChangeAspect="1"/>
            </p:cNvSpPr>
            <p:nvPr/>
          </p:nvSpPr>
          <p:spPr>
            <a:xfrm>
              <a:off x="654616" y="8695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4" name="Ellipse 43"/>
            <p:cNvSpPr>
              <a:spLocks noChangeAspect="1"/>
            </p:cNvSpPr>
            <p:nvPr/>
          </p:nvSpPr>
          <p:spPr>
            <a:xfrm>
              <a:off x="495089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AEB9D4"/>
              </a:clrFrom>
              <a:clrTo>
                <a:srgbClr val="AEB9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08934"/>
            <a:ext cx="1020366" cy="11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ZoneTexte 60"/>
          <p:cNvSpPr txBox="1"/>
          <p:nvPr/>
        </p:nvSpPr>
        <p:spPr>
          <a:xfrm>
            <a:off x="5187691" y="1844638"/>
            <a:ext cx="3642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In a </a:t>
            </a: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highly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turbid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estuary</a:t>
            </a:r>
            <a:endParaRPr lang="fr-FR" dirty="0" smtClean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Very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low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primary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production</a:t>
            </a:r>
          </a:p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</a:rPr>
              <a:t>Zooplankton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</a:rPr>
              <a:t> </a:t>
            </a:r>
            <a:r>
              <a:rPr lang="fr-FR" dirty="0">
                <a:solidFill>
                  <a:srgbClr val="003A80"/>
                </a:solidFill>
                <a:latin typeface="Calibri Light" panose="020F0302020204030204" pitchFamily="34" charset="0"/>
              </a:rPr>
              <a:t>+ </a:t>
            </a:r>
            <a:r>
              <a:rPr lang="en-US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High </a:t>
            </a:r>
            <a:r>
              <a:rPr lang="en-US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secondary production (</a:t>
            </a:r>
            <a:r>
              <a:rPr lang="en-US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benthos) </a:t>
            </a:r>
            <a:r>
              <a:rPr lang="en-US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but domination by a few species adapted to environmental constraints</a:t>
            </a:r>
            <a:endParaRPr lang="fr-FR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pic>
        <p:nvPicPr>
          <p:cNvPr id="63" name="Picture 6" descr="http://www.dep.wv.gov/WWE/getinvolved/sos/PublishingImages/01CastofCharacters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557" y="4365103"/>
            <a:ext cx="1130134" cy="915409"/>
          </a:xfrm>
          <a:prstGeom prst="rect">
            <a:avLst/>
          </a:prstGeom>
          <a:noFill/>
        </p:spPr>
      </p:pic>
      <p:grpSp>
        <p:nvGrpSpPr>
          <p:cNvPr id="56" name="Groupe 55"/>
          <p:cNvGrpSpPr/>
          <p:nvPr/>
        </p:nvGrpSpPr>
        <p:grpSpPr>
          <a:xfrm>
            <a:off x="2270137" y="3213915"/>
            <a:ext cx="357647" cy="327660"/>
            <a:chOff x="342689" y="692696"/>
            <a:chExt cx="357647" cy="327660"/>
          </a:xfrm>
        </p:grpSpPr>
        <p:sp>
          <p:nvSpPr>
            <p:cNvPr id="57" name="Ellipse 56"/>
            <p:cNvSpPr>
              <a:spLocks noChangeAspect="1"/>
            </p:cNvSpPr>
            <p:nvPr/>
          </p:nvSpPr>
          <p:spPr>
            <a:xfrm>
              <a:off x="395536" y="6926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8" name="Ellipse 57"/>
            <p:cNvSpPr>
              <a:spLocks noChangeAspect="1"/>
            </p:cNvSpPr>
            <p:nvPr/>
          </p:nvSpPr>
          <p:spPr>
            <a:xfrm>
              <a:off x="479356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9" name="Ellipse 58"/>
            <p:cNvSpPr>
              <a:spLocks noChangeAspect="1"/>
            </p:cNvSpPr>
            <p:nvPr/>
          </p:nvSpPr>
          <p:spPr>
            <a:xfrm>
              <a:off x="349816" y="7326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0" name="Ellipse 59"/>
            <p:cNvSpPr>
              <a:spLocks noChangeAspect="1"/>
            </p:cNvSpPr>
            <p:nvPr/>
          </p:nvSpPr>
          <p:spPr>
            <a:xfrm>
              <a:off x="502216" y="7171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2" name="Ellipse 61"/>
            <p:cNvSpPr>
              <a:spLocks noChangeAspect="1"/>
            </p:cNvSpPr>
            <p:nvPr/>
          </p:nvSpPr>
          <p:spPr>
            <a:xfrm>
              <a:off x="342689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4" name="Ellipse 63"/>
            <p:cNvSpPr>
              <a:spLocks noChangeAspect="1"/>
            </p:cNvSpPr>
            <p:nvPr/>
          </p:nvSpPr>
          <p:spPr>
            <a:xfrm>
              <a:off x="547936" y="8450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5" name="Ellipse 64"/>
            <p:cNvSpPr>
              <a:spLocks noChangeAspect="1"/>
            </p:cNvSpPr>
            <p:nvPr/>
          </p:nvSpPr>
          <p:spPr>
            <a:xfrm>
              <a:off x="631756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6" name="Ellipse 65"/>
            <p:cNvSpPr>
              <a:spLocks noChangeAspect="1"/>
            </p:cNvSpPr>
            <p:nvPr/>
          </p:nvSpPr>
          <p:spPr>
            <a:xfrm>
              <a:off x="502216" y="8850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7" name="Ellipse 66"/>
            <p:cNvSpPr>
              <a:spLocks noChangeAspect="1"/>
            </p:cNvSpPr>
            <p:nvPr/>
          </p:nvSpPr>
          <p:spPr>
            <a:xfrm>
              <a:off x="654616" y="8695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8" name="Ellipse 67"/>
            <p:cNvSpPr>
              <a:spLocks noChangeAspect="1"/>
            </p:cNvSpPr>
            <p:nvPr/>
          </p:nvSpPr>
          <p:spPr>
            <a:xfrm>
              <a:off x="495089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2915816" y="4880762"/>
            <a:ext cx="357647" cy="327660"/>
            <a:chOff x="342689" y="692696"/>
            <a:chExt cx="357647" cy="327660"/>
          </a:xfrm>
        </p:grpSpPr>
        <p:sp>
          <p:nvSpPr>
            <p:cNvPr id="70" name="Ellipse 69"/>
            <p:cNvSpPr>
              <a:spLocks noChangeAspect="1"/>
            </p:cNvSpPr>
            <p:nvPr/>
          </p:nvSpPr>
          <p:spPr>
            <a:xfrm>
              <a:off x="395536" y="6926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1" name="Ellipse 70"/>
            <p:cNvSpPr>
              <a:spLocks noChangeAspect="1"/>
            </p:cNvSpPr>
            <p:nvPr/>
          </p:nvSpPr>
          <p:spPr>
            <a:xfrm>
              <a:off x="479356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2" name="Ellipse 71"/>
            <p:cNvSpPr>
              <a:spLocks noChangeAspect="1"/>
            </p:cNvSpPr>
            <p:nvPr/>
          </p:nvSpPr>
          <p:spPr>
            <a:xfrm>
              <a:off x="349816" y="7326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3" name="Ellipse 72"/>
            <p:cNvSpPr>
              <a:spLocks noChangeAspect="1"/>
            </p:cNvSpPr>
            <p:nvPr/>
          </p:nvSpPr>
          <p:spPr>
            <a:xfrm>
              <a:off x="502216" y="7171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4" name="Ellipse 73"/>
            <p:cNvSpPr>
              <a:spLocks noChangeAspect="1"/>
            </p:cNvSpPr>
            <p:nvPr/>
          </p:nvSpPr>
          <p:spPr>
            <a:xfrm>
              <a:off x="342689" y="8222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5" name="Ellipse 74"/>
            <p:cNvSpPr>
              <a:spLocks noChangeAspect="1"/>
            </p:cNvSpPr>
            <p:nvPr/>
          </p:nvSpPr>
          <p:spPr>
            <a:xfrm>
              <a:off x="547936" y="84509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6" name="Ellipse 75"/>
            <p:cNvSpPr>
              <a:spLocks noChangeAspect="1"/>
            </p:cNvSpPr>
            <p:nvPr/>
          </p:nvSpPr>
          <p:spPr>
            <a:xfrm>
              <a:off x="631756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7" name="Ellipse 76"/>
            <p:cNvSpPr>
              <a:spLocks noChangeAspect="1"/>
            </p:cNvSpPr>
            <p:nvPr/>
          </p:nvSpPr>
          <p:spPr>
            <a:xfrm>
              <a:off x="502216" y="885023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8" name="Ellipse 77"/>
            <p:cNvSpPr>
              <a:spLocks noChangeAspect="1"/>
            </p:cNvSpPr>
            <p:nvPr/>
          </p:nvSpPr>
          <p:spPr>
            <a:xfrm>
              <a:off x="654616" y="86956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9" name="Ellipse 78"/>
            <p:cNvSpPr>
              <a:spLocks noChangeAspect="1"/>
            </p:cNvSpPr>
            <p:nvPr/>
          </p:nvSpPr>
          <p:spPr>
            <a:xfrm>
              <a:off x="495089" y="974636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04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73808E-7 L 0.27968 0.0673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335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92041E-6 L -0.27934 -0.0865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4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 fontScale="92500" lnSpcReduction="20000"/>
          </a:bodyPr>
          <a:lstStyle/>
          <a:p>
            <a:r>
              <a:rPr lang="en-GB" sz="17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Remarkable biodiversity</a:t>
            </a:r>
          </a:p>
          <a:p>
            <a:r>
              <a:rPr lang="fr-FR" sz="1300" dirty="0" smtClean="0">
                <a:solidFill>
                  <a:schemeClr val="bg2"/>
                </a:solidFill>
              </a:rPr>
              <a:t>(Elliott &amp; </a:t>
            </a:r>
            <a:r>
              <a:rPr lang="fr-FR" sz="1300" dirty="0" err="1" smtClean="0">
                <a:solidFill>
                  <a:schemeClr val="bg2"/>
                </a:solidFill>
              </a:rPr>
              <a:t>Dewailly</a:t>
            </a:r>
            <a:r>
              <a:rPr lang="fr-FR" sz="1300" dirty="0" smtClean="0">
                <a:solidFill>
                  <a:schemeClr val="bg2"/>
                </a:solidFill>
              </a:rPr>
              <a:t> 1995 ; Elliott &amp; Hemingway 2002)</a:t>
            </a:r>
            <a:endParaRPr lang="en-GB" sz="13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estuary</a:t>
            </a:r>
            <a:r>
              <a:rPr lang="fr-FR" dirty="0"/>
              <a:t>?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635608" y="1805639"/>
            <a:ext cx="5851392" cy="4773359"/>
            <a:chOff x="1635608" y="1805639"/>
            <a:chExt cx="5851392" cy="4773359"/>
          </a:xfrm>
        </p:grpSpPr>
        <p:grpSp>
          <p:nvGrpSpPr>
            <p:cNvPr id="26" name="Groupe 41"/>
            <p:cNvGrpSpPr>
              <a:grpSpLocks noChangeAspect="1"/>
            </p:cNvGrpSpPr>
            <p:nvPr/>
          </p:nvGrpSpPr>
          <p:grpSpPr>
            <a:xfrm>
              <a:off x="1668972" y="1805639"/>
              <a:ext cx="5414042" cy="4773359"/>
              <a:chOff x="1547664" y="2564904"/>
              <a:chExt cx="1656184" cy="2952328"/>
            </a:xfrm>
          </p:grpSpPr>
          <p:grpSp>
            <p:nvGrpSpPr>
              <p:cNvPr id="27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1" name="Connecteur droit 30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28" name="Connecteur droit 27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29" name="Connecteur droit avec flèche 28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43" name="Forme libre 42"/>
            <p:cNvSpPr/>
            <p:nvPr/>
          </p:nvSpPr>
          <p:spPr>
            <a:xfrm>
              <a:off x="1635608" y="3000139"/>
              <a:ext cx="4278470" cy="2554274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shade val="30000"/>
                    <a:satMod val="115000"/>
                  </a:schemeClr>
                </a:gs>
                <a:gs pos="50000">
                  <a:schemeClr val="dk1">
                    <a:shade val="67500"/>
                    <a:satMod val="115000"/>
                  </a:schemeClr>
                </a:gs>
                <a:gs pos="100000">
                  <a:schemeClr val="dk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6" name="Forme libre 45"/>
            <p:cNvSpPr/>
            <p:nvPr/>
          </p:nvSpPr>
          <p:spPr>
            <a:xfrm rot="21161433">
              <a:off x="5829310" y="4593126"/>
              <a:ext cx="1657690" cy="1390037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8" descr="chinchard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2" y="3959408"/>
            <a:ext cx="8382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spra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72" y="3654608"/>
            <a:ext cx="8286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 descr="so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703" y="4302307"/>
            <a:ext cx="11969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Mul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03" y="3768907"/>
            <a:ext cx="1289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5" descr="Anguilla-anguilla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3EEE7"/>
              </a:clrFrom>
              <a:clrTo>
                <a:srgbClr val="F3EE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265" y="4317425"/>
            <a:ext cx="1195388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6" descr="Abramis-brama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3EEE7"/>
              </a:clrFrom>
              <a:clrTo>
                <a:srgbClr val="F3EE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03" y="4911907"/>
            <a:ext cx="147478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7" descr="Sander-lucioperca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3EEE7"/>
              </a:clrFrom>
              <a:clrTo>
                <a:srgbClr val="F3EE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75" y="5554413"/>
            <a:ext cx="119856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8" descr="PomatMinu1A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03" y="4835707"/>
            <a:ext cx="11033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rc 9"/>
          <p:cNvSpPr>
            <a:spLocks noChangeAspect="1"/>
          </p:cNvSpPr>
          <p:nvPr/>
        </p:nvSpPr>
        <p:spPr bwMode="auto">
          <a:xfrm>
            <a:off x="7550234" y="2122090"/>
            <a:ext cx="804863" cy="993775"/>
          </a:xfrm>
          <a:custGeom>
            <a:avLst/>
            <a:gdLst>
              <a:gd name="G0" fmla="+- 155 0 0"/>
              <a:gd name="G1" fmla="+- 21600 0 0"/>
              <a:gd name="G2" fmla="+- 21600 0 0"/>
              <a:gd name="T0" fmla="*/ 0 w 17457"/>
              <a:gd name="T1" fmla="*/ 1 h 21600"/>
              <a:gd name="T2" fmla="*/ 17457 w 17457"/>
              <a:gd name="T3" fmla="*/ 8670 h 21600"/>
              <a:gd name="T4" fmla="*/ 155 w 1745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57" h="21600" fill="none" extrusionOk="0">
                <a:moveTo>
                  <a:pt x="-1" y="0"/>
                </a:moveTo>
                <a:cubicBezTo>
                  <a:pt x="51" y="0"/>
                  <a:pt x="103" y="-1"/>
                  <a:pt x="155" y="0"/>
                </a:cubicBezTo>
                <a:cubicBezTo>
                  <a:pt x="6966" y="0"/>
                  <a:pt x="13379" y="3213"/>
                  <a:pt x="17457" y="8669"/>
                </a:cubicBezTo>
              </a:path>
              <a:path w="17457" h="21600" stroke="0" extrusionOk="0">
                <a:moveTo>
                  <a:pt x="-1" y="0"/>
                </a:moveTo>
                <a:cubicBezTo>
                  <a:pt x="51" y="0"/>
                  <a:pt x="103" y="-1"/>
                  <a:pt x="155" y="0"/>
                </a:cubicBezTo>
                <a:cubicBezTo>
                  <a:pt x="6966" y="0"/>
                  <a:pt x="13379" y="3213"/>
                  <a:pt x="17457" y="8669"/>
                </a:cubicBezTo>
                <a:lnTo>
                  <a:pt x="155" y="2160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srgbClr val="003A80"/>
              </a:solidFill>
              <a:latin typeface="Calibri Light" panose="020F0302020204030204" pitchFamily="34" charset="0"/>
            </a:endParaRPr>
          </a:p>
        </p:txBody>
      </p:sp>
      <p:sp>
        <p:nvSpPr>
          <p:cNvPr id="58" name="Rectangle 17"/>
          <p:cNvSpPr>
            <a:spLocks noChangeAspect="1" noChangeArrowheads="1"/>
          </p:cNvSpPr>
          <p:nvPr/>
        </p:nvSpPr>
        <p:spPr bwMode="auto">
          <a:xfrm>
            <a:off x="7454463" y="1551880"/>
            <a:ext cx="12501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Diadromous</a:t>
            </a:r>
            <a:endParaRPr lang="fr-FR" sz="2000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59" name="Rectangle 18"/>
          <p:cNvSpPr>
            <a:spLocks noChangeAspect="1" noChangeArrowheads="1"/>
          </p:cNvSpPr>
          <p:nvPr/>
        </p:nvSpPr>
        <p:spPr bwMode="auto">
          <a:xfrm>
            <a:off x="7784663" y="1794768"/>
            <a:ext cx="4429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15%</a:t>
            </a:r>
          </a:p>
        </p:txBody>
      </p:sp>
      <p:sp>
        <p:nvSpPr>
          <p:cNvPr id="60" name="Arc 2059"/>
          <p:cNvSpPr>
            <a:spLocks noChangeAspect="1"/>
          </p:cNvSpPr>
          <p:nvPr/>
        </p:nvSpPr>
        <p:spPr bwMode="auto">
          <a:xfrm>
            <a:off x="6518359" y="2992040"/>
            <a:ext cx="1990725" cy="1589088"/>
          </a:xfrm>
          <a:custGeom>
            <a:avLst/>
            <a:gdLst>
              <a:gd name="G0" fmla="+- 21600 0 0"/>
              <a:gd name="G1" fmla="+- 12930 0 0"/>
              <a:gd name="G2" fmla="+- 21600 0 0"/>
              <a:gd name="T0" fmla="*/ 38902 w 43200"/>
              <a:gd name="T1" fmla="*/ 0 h 34530"/>
              <a:gd name="T2" fmla="*/ 67 w 43200"/>
              <a:gd name="T3" fmla="*/ 11226 h 34530"/>
              <a:gd name="T4" fmla="*/ 21600 w 43200"/>
              <a:gd name="T5" fmla="*/ 12930 h 3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4530" fill="none" extrusionOk="0">
                <a:moveTo>
                  <a:pt x="38902" y="-1"/>
                </a:moveTo>
                <a:cubicBezTo>
                  <a:pt x="41692" y="3733"/>
                  <a:pt x="43200" y="8269"/>
                  <a:pt x="43200" y="12930"/>
                </a:cubicBezTo>
                <a:cubicBezTo>
                  <a:pt x="43200" y="24859"/>
                  <a:pt x="33529" y="34530"/>
                  <a:pt x="21600" y="34530"/>
                </a:cubicBezTo>
                <a:cubicBezTo>
                  <a:pt x="9670" y="34530"/>
                  <a:pt x="0" y="24859"/>
                  <a:pt x="0" y="12930"/>
                </a:cubicBezTo>
                <a:cubicBezTo>
                  <a:pt x="-1" y="12361"/>
                  <a:pt x="22" y="11792"/>
                  <a:pt x="67" y="11226"/>
                </a:cubicBezTo>
              </a:path>
              <a:path w="43200" h="34530" stroke="0" extrusionOk="0">
                <a:moveTo>
                  <a:pt x="38902" y="-1"/>
                </a:moveTo>
                <a:cubicBezTo>
                  <a:pt x="41692" y="3733"/>
                  <a:pt x="43200" y="8269"/>
                  <a:pt x="43200" y="12930"/>
                </a:cubicBezTo>
                <a:cubicBezTo>
                  <a:pt x="43200" y="24859"/>
                  <a:pt x="33529" y="34530"/>
                  <a:pt x="21600" y="34530"/>
                </a:cubicBezTo>
                <a:cubicBezTo>
                  <a:pt x="9670" y="34530"/>
                  <a:pt x="0" y="24859"/>
                  <a:pt x="0" y="12930"/>
                </a:cubicBezTo>
                <a:cubicBezTo>
                  <a:pt x="-1" y="12361"/>
                  <a:pt x="22" y="11792"/>
                  <a:pt x="67" y="11226"/>
                </a:cubicBezTo>
                <a:lnTo>
                  <a:pt x="21600" y="1293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61" name="Rectangle 2060"/>
          <p:cNvSpPr>
            <a:spLocks noChangeAspect="1" noChangeArrowheads="1"/>
          </p:cNvSpPr>
          <p:nvPr/>
        </p:nvSpPr>
        <p:spPr bwMode="auto">
          <a:xfrm>
            <a:off x="7178759" y="3874690"/>
            <a:ext cx="7405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solidFill>
                  <a:srgbClr val="FFFFFF"/>
                </a:solidFill>
                <a:latin typeface="Calibri Light" panose="020F0302020204030204" pitchFamily="34" charset="0"/>
                <a:ea typeface="+mn-ea"/>
              </a:rPr>
              <a:t>Marine</a:t>
            </a:r>
            <a:endParaRPr lang="fr-FR" sz="2000" dirty="0">
              <a:solidFill>
                <a:srgbClr val="FFFFFF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62" name="Rectangle 2061"/>
          <p:cNvSpPr>
            <a:spLocks noChangeAspect="1" noChangeArrowheads="1"/>
          </p:cNvSpPr>
          <p:nvPr/>
        </p:nvSpPr>
        <p:spPr bwMode="auto">
          <a:xfrm>
            <a:off x="7321634" y="4117578"/>
            <a:ext cx="4424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</a:rPr>
              <a:t>61%</a:t>
            </a:r>
          </a:p>
        </p:txBody>
      </p:sp>
      <p:sp>
        <p:nvSpPr>
          <p:cNvPr id="63" name="Arc 1038"/>
          <p:cNvSpPr>
            <a:spLocks noChangeAspect="1"/>
          </p:cNvSpPr>
          <p:nvPr/>
        </p:nvSpPr>
        <p:spPr bwMode="auto">
          <a:xfrm>
            <a:off x="6191334" y="3050778"/>
            <a:ext cx="993775" cy="250825"/>
          </a:xfrm>
          <a:custGeom>
            <a:avLst/>
            <a:gdLst>
              <a:gd name="G0" fmla="+- 21533 0 0"/>
              <a:gd name="G1" fmla="+- 5420 0 0"/>
              <a:gd name="G2" fmla="+- 21600 0 0"/>
              <a:gd name="T0" fmla="*/ 0 w 21533"/>
              <a:gd name="T1" fmla="*/ 3716 h 5420"/>
              <a:gd name="T2" fmla="*/ 624 w 21533"/>
              <a:gd name="T3" fmla="*/ 0 h 5420"/>
              <a:gd name="T4" fmla="*/ 21533 w 21533"/>
              <a:gd name="T5" fmla="*/ 5420 h 5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33" h="5420" fill="none" extrusionOk="0">
                <a:moveTo>
                  <a:pt x="0" y="3716"/>
                </a:moveTo>
                <a:cubicBezTo>
                  <a:pt x="99" y="2461"/>
                  <a:pt x="308" y="1218"/>
                  <a:pt x="624" y="0"/>
                </a:cubicBezTo>
              </a:path>
              <a:path w="21533" h="5420" stroke="0" extrusionOk="0">
                <a:moveTo>
                  <a:pt x="0" y="3716"/>
                </a:moveTo>
                <a:cubicBezTo>
                  <a:pt x="99" y="2461"/>
                  <a:pt x="308" y="1218"/>
                  <a:pt x="624" y="0"/>
                </a:cubicBezTo>
                <a:lnTo>
                  <a:pt x="21533" y="542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srgbClr val="003A80"/>
              </a:solidFill>
              <a:latin typeface="Calibri Light" panose="020F0302020204030204" pitchFamily="34" charset="0"/>
            </a:endParaRPr>
          </a:p>
        </p:txBody>
      </p:sp>
      <p:sp>
        <p:nvSpPr>
          <p:cNvPr id="65" name="Rectangle 1039"/>
          <p:cNvSpPr>
            <a:spLocks noChangeAspect="1" noChangeArrowheads="1"/>
          </p:cNvSpPr>
          <p:nvPr/>
        </p:nvSpPr>
        <p:spPr bwMode="auto">
          <a:xfrm>
            <a:off x="5045161" y="2946003"/>
            <a:ext cx="8885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Resident</a:t>
            </a:r>
            <a:endParaRPr lang="fr-FR" sz="2000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66" name="Rectangle 1040"/>
          <p:cNvSpPr>
            <a:spLocks noChangeAspect="1" noChangeArrowheads="1"/>
          </p:cNvSpPr>
          <p:nvPr/>
        </p:nvSpPr>
        <p:spPr bwMode="auto">
          <a:xfrm>
            <a:off x="5376949" y="3188890"/>
            <a:ext cx="3127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3%</a:t>
            </a:r>
          </a:p>
        </p:txBody>
      </p:sp>
      <p:sp>
        <p:nvSpPr>
          <p:cNvPr id="67" name="Arc 1042"/>
          <p:cNvSpPr>
            <a:spLocks noChangeAspect="1"/>
          </p:cNvSpPr>
          <p:nvPr/>
        </p:nvSpPr>
        <p:spPr bwMode="auto">
          <a:xfrm>
            <a:off x="6319922" y="2150665"/>
            <a:ext cx="965200" cy="993775"/>
          </a:xfrm>
          <a:custGeom>
            <a:avLst/>
            <a:gdLst>
              <a:gd name="G0" fmla="+- 20909 0 0"/>
              <a:gd name="G1" fmla="+- 21599 0 0"/>
              <a:gd name="G2" fmla="+- 21600 0 0"/>
              <a:gd name="T0" fmla="*/ 0 w 20909"/>
              <a:gd name="T1" fmla="*/ 16179 h 21599"/>
              <a:gd name="T2" fmla="*/ 20754 w 20909"/>
              <a:gd name="T3" fmla="*/ 0 h 21599"/>
              <a:gd name="T4" fmla="*/ 20909 w 20909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909" h="21599" fill="none" extrusionOk="0">
                <a:moveTo>
                  <a:pt x="0" y="16179"/>
                </a:moveTo>
                <a:cubicBezTo>
                  <a:pt x="2455" y="6707"/>
                  <a:pt x="10970" y="69"/>
                  <a:pt x="20753" y="-1"/>
                </a:cubicBezTo>
              </a:path>
              <a:path w="20909" h="21599" stroke="0" extrusionOk="0">
                <a:moveTo>
                  <a:pt x="0" y="16179"/>
                </a:moveTo>
                <a:cubicBezTo>
                  <a:pt x="2455" y="6707"/>
                  <a:pt x="10970" y="69"/>
                  <a:pt x="20753" y="-1"/>
                </a:cubicBezTo>
                <a:lnTo>
                  <a:pt x="20909" y="21599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srgbClr val="003A80"/>
              </a:solidFill>
              <a:latin typeface="Calibri Light" panose="020F0302020204030204" pitchFamily="34" charset="0"/>
            </a:endParaRPr>
          </a:p>
        </p:txBody>
      </p:sp>
      <p:sp>
        <p:nvSpPr>
          <p:cNvPr id="73" name="Rectangle 1044"/>
          <p:cNvSpPr>
            <a:spLocks noChangeAspect="1" noChangeArrowheads="1"/>
          </p:cNvSpPr>
          <p:nvPr/>
        </p:nvSpPr>
        <p:spPr bwMode="auto">
          <a:xfrm>
            <a:off x="5472198" y="1807765"/>
            <a:ext cx="11521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Freshwater</a:t>
            </a:r>
            <a:endParaRPr lang="fr-FR" sz="2000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74" name="Rectangle 1045"/>
          <p:cNvSpPr>
            <a:spLocks noChangeAspect="1" noChangeArrowheads="1"/>
          </p:cNvSpPr>
          <p:nvPr/>
        </p:nvSpPr>
        <p:spPr bwMode="auto">
          <a:xfrm>
            <a:off x="5875423" y="2050653"/>
            <a:ext cx="4429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21%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386189" y="1772816"/>
            <a:ext cx="3033972" cy="637039"/>
            <a:chOff x="1386189" y="1772816"/>
            <a:chExt cx="3033972" cy="637039"/>
          </a:xfrm>
        </p:grpSpPr>
        <p:sp>
          <p:nvSpPr>
            <p:cNvPr id="75" name="ZoneTexte 74"/>
            <p:cNvSpPr txBox="1"/>
            <p:nvPr/>
          </p:nvSpPr>
          <p:spPr>
            <a:xfrm>
              <a:off x="1386189" y="1772816"/>
              <a:ext cx="303397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600" dirty="0" smtClean="0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rPr>
                <a:t>Ex. in the Gironde 75 </a:t>
              </a:r>
              <a:r>
                <a:rPr lang="fr-FR" sz="1600" dirty="0" err="1" smtClean="0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rPr>
                <a:t>fish</a:t>
              </a:r>
              <a:r>
                <a:rPr lang="fr-FR" sz="1600" dirty="0" smtClean="0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rPr>
                <a:t> </a:t>
              </a:r>
              <a:r>
                <a:rPr lang="fr-FR" sz="1600" dirty="0" err="1" smtClean="0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rPr>
                <a:t>species</a:t>
              </a:r>
              <a:r>
                <a:rPr lang="fr-FR" sz="1600" dirty="0" smtClean="0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rPr>
                <a:t>…</a:t>
              </a: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1821372" y="2132856"/>
              <a:ext cx="12538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rgbClr val="92D050"/>
                  </a:solidFill>
                  <a:latin typeface="Calibri Light" panose="020F0302020204030204" pitchFamily="34" charset="0"/>
                  <a:ea typeface="+mn-ea"/>
                </a:rPr>
                <a:t>Lobry et al. 2003</a:t>
              </a:r>
              <a:endParaRPr lang="fr-FR" sz="1200" dirty="0">
                <a:solidFill>
                  <a:srgbClr val="92D050"/>
                </a:solidFill>
                <a:latin typeface="Calibri Light" pitchFamily="34" charset="0"/>
                <a:ea typeface="+mn-ea"/>
              </a:endParaRPr>
            </a:p>
          </p:txBody>
        </p:sp>
      </p:grpSp>
      <p:sp>
        <p:nvSpPr>
          <p:cNvPr id="44" name="ZoneTexte 43"/>
          <p:cNvSpPr txBox="1"/>
          <p:nvPr/>
        </p:nvSpPr>
        <p:spPr>
          <a:xfrm>
            <a:off x="114185" y="5763743"/>
            <a:ext cx="547260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fr-FR"/>
            </a:defPPr>
            <a:lvl1pPr>
              <a:buFont typeface="Wingdings" pitchFamily="2" charset="2"/>
              <a:buNone/>
              <a:defRPr sz="2400">
                <a:solidFill>
                  <a:srgbClr val="CC3300"/>
                </a:solidFill>
                <a:latin typeface="Calibri Light" panose="020F030202020403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ea typeface="+mn-ea"/>
              </a:rPr>
              <a:t>87</a:t>
            </a:r>
            <a:r>
              <a:rPr lang="en-US" sz="1600" dirty="0">
                <a:ea typeface="+mn-ea"/>
              </a:rPr>
              <a:t>% of the commercial and recreational fisheries value depend on species that spend all or part of their life in coastal and estuarine areas </a:t>
            </a:r>
            <a:r>
              <a:rPr lang="fr-FR" sz="1600" dirty="0" smtClean="0">
                <a:ea typeface="+mn-ea"/>
              </a:rPr>
              <a:t> </a:t>
            </a:r>
            <a:r>
              <a:rPr lang="fr-FR" sz="1200" dirty="0" smtClean="0">
                <a:solidFill>
                  <a:srgbClr val="9293A1"/>
                </a:solidFill>
                <a:ea typeface="+mn-ea"/>
              </a:rPr>
              <a:t>(OCDE, 1993)</a:t>
            </a:r>
            <a:endParaRPr lang="fr-FR" sz="1200" dirty="0">
              <a:solidFill>
                <a:srgbClr val="9293A1"/>
              </a:solidFill>
              <a:ea typeface="+mn-ea"/>
            </a:endParaRPr>
          </a:p>
        </p:txBody>
      </p:sp>
      <p:pic>
        <p:nvPicPr>
          <p:cNvPr id="24" name="Picture 13" descr="flounder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941" y="5043669"/>
            <a:ext cx="101441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635657" y="4637931"/>
            <a:ext cx="1472847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1050" dirty="0" smtClean="0">
                <a:solidFill>
                  <a:schemeClr val="bg2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Proportions </a:t>
            </a:r>
            <a:r>
              <a:rPr lang="en-US" sz="1050" dirty="0">
                <a:solidFill>
                  <a:schemeClr val="bg2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in number of </a:t>
            </a:r>
            <a:r>
              <a:rPr lang="en-US" sz="1050" dirty="0" smtClean="0">
                <a:solidFill>
                  <a:schemeClr val="bg2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species</a:t>
            </a:r>
            <a:endParaRPr lang="en-US" sz="1050" dirty="0">
              <a:solidFill>
                <a:schemeClr val="bg2"/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6" grpId="0" animBg="1"/>
      <p:bldP spid="58" grpId="0"/>
      <p:bldP spid="59" grpId="0"/>
      <p:bldP spid="60" grpId="0" animBg="1"/>
      <p:bldP spid="63" grpId="0" animBg="1"/>
      <p:bldP spid="65" grpId="0"/>
      <p:bldP spid="66" grpId="0"/>
      <p:bldP spid="67" grpId="0" animBg="1"/>
      <p:bldP spid="73" grpId="0"/>
      <p:bldP spid="74" grpId="0"/>
      <p:bldP spid="44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 fontScale="92500" lnSpcReduction="20000"/>
          </a:bodyPr>
          <a:lstStyle/>
          <a:p>
            <a:r>
              <a:rPr lang="en-GB" sz="17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At the convergence of global changes </a:t>
            </a:r>
          </a:p>
          <a:p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300" dirty="0" err="1">
                <a:solidFill>
                  <a:schemeClr val="bg1">
                    <a:lumMod val="50000"/>
                  </a:schemeClr>
                </a:solidFill>
              </a:rPr>
              <a:t>Hénocque</a:t>
            </a:r>
            <a:r>
              <a:rPr lang="en-GB" sz="13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Denis </a:t>
            </a:r>
            <a:r>
              <a:rPr lang="en-GB" sz="1300" dirty="0">
                <a:solidFill>
                  <a:schemeClr val="bg1">
                    <a:lumMod val="50000"/>
                  </a:schemeClr>
                </a:solidFill>
              </a:rPr>
              <a:t>2001 ; </a:t>
            </a:r>
            <a:r>
              <a:rPr lang="en-GB" sz="1300" dirty="0" err="1">
                <a:solidFill>
                  <a:schemeClr val="bg1">
                    <a:lumMod val="50000"/>
                  </a:schemeClr>
                </a:solidFill>
              </a:rPr>
              <a:t>Hoegh-Guldberg</a:t>
            </a:r>
            <a:r>
              <a:rPr lang="en-GB" sz="1300" dirty="0">
                <a:solidFill>
                  <a:schemeClr val="bg1">
                    <a:lumMod val="50000"/>
                  </a:schemeClr>
                </a:solidFill>
              </a:rPr>
              <a:t> &amp; Bruno 2010 ; </a:t>
            </a:r>
            <a:r>
              <a:rPr lang="en-GB" sz="1300" dirty="0" err="1">
                <a:solidFill>
                  <a:schemeClr val="bg1">
                    <a:lumMod val="50000"/>
                  </a:schemeClr>
                </a:solidFill>
              </a:rPr>
              <a:t>Matthiessen</a:t>
            </a:r>
            <a:r>
              <a:rPr lang="en-GB" sz="1300" dirty="0">
                <a:solidFill>
                  <a:schemeClr val="bg1">
                    <a:lumMod val="50000"/>
                  </a:schemeClr>
                </a:solidFill>
              </a:rPr>
              <a:t> &amp; Law, </a:t>
            </a:r>
            <a:r>
              <a:rPr lang="en-GB" sz="1300" dirty="0" smtClean="0">
                <a:solidFill>
                  <a:schemeClr val="bg1">
                    <a:lumMod val="50000"/>
                  </a:schemeClr>
                </a:solidFill>
              </a:rPr>
              <a:t>2002)</a:t>
            </a:r>
            <a:endParaRPr lang="en-GB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estuary</a:t>
            </a:r>
            <a:r>
              <a:rPr lang="fr-FR" dirty="0"/>
              <a:t>?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1635608" y="1805639"/>
            <a:ext cx="5851392" cy="4773359"/>
            <a:chOff x="1635608" y="1805639"/>
            <a:chExt cx="5851392" cy="4773359"/>
          </a:xfrm>
        </p:grpSpPr>
        <p:grpSp>
          <p:nvGrpSpPr>
            <p:cNvPr id="26" name="Groupe 41"/>
            <p:cNvGrpSpPr>
              <a:grpSpLocks noChangeAspect="1"/>
            </p:cNvGrpSpPr>
            <p:nvPr/>
          </p:nvGrpSpPr>
          <p:grpSpPr>
            <a:xfrm>
              <a:off x="1668972" y="1805639"/>
              <a:ext cx="5414042" cy="4773359"/>
              <a:chOff x="1547664" y="2564904"/>
              <a:chExt cx="1656184" cy="2952328"/>
            </a:xfrm>
          </p:grpSpPr>
          <p:grpSp>
            <p:nvGrpSpPr>
              <p:cNvPr id="27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1" name="Connecteur droit 30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28" name="Connecteur droit 27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29" name="Connecteur droit avec flèche 28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43" name="Forme libre 42"/>
            <p:cNvSpPr/>
            <p:nvPr/>
          </p:nvSpPr>
          <p:spPr>
            <a:xfrm>
              <a:off x="1635608" y="3000139"/>
              <a:ext cx="4278470" cy="2554274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shade val="30000"/>
                    <a:satMod val="115000"/>
                  </a:schemeClr>
                </a:gs>
                <a:gs pos="50000">
                  <a:schemeClr val="dk1">
                    <a:shade val="67500"/>
                    <a:satMod val="115000"/>
                  </a:schemeClr>
                </a:gs>
                <a:gs pos="100000">
                  <a:schemeClr val="dk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6" name="Forme libre 45"/>
            <p:cNvSpPr/>
            <p:nvPr/>
          </p:nvSpPr>
          <p:spPr>
            <a:xfrm rot="21161433">
              <a:off x="5829310" y="4593126"/>
              <a:ext cx="1657690" cy="1390037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508" y="2524677"/>
            <a:ext cx="1775945" cy="18961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/>
          <p:cNvGrpSpPr>
            <a:grpSpLocks/>
          </p:cNvGrpSpPr>
          <p:nvPr/>
        </p:nvGrpSpPr>
        <p:grpSpPr bwMode="auto">
          <a:xfrm>
            <a:off x="7522768" y="4716224"/>
            <a:ext cx="1009672" cy="838328"/>
            <a:chOff x="2154" y="1173"/>
            <a:chExt cx="1134" cy="1441"/>
          </a:xfrm>
        </p:grpSpPr>
        <p:pic>
          <p:nvPicPr>
            <p:cNvPr id="25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173"/>
              <a:ext cx="1134" cy="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2245" y="1888"/>
              <a:ext cx="635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fr-FR" altLang="fr-FR">
                <a:solidFill>
                  <a:srgbClr val="003A80"/>
                </a:solidFill>
                <a:ea typeface="+mn-ea"/>
              </a:endParaRPr>
            </a:p>
          </p:txBody>
        </p:sp>
      </p:grpSp>
      <p:pic>
        <p:nvPicPr>
          <p:cNvPr id="35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246" y="1668025"/>
            <a:ext cx="18716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61" y="3797107"/>
            <a:ext cx="927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92" y="4443666"/>
            <a:ext cx="92551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55" y="3644230"/>
            <a:ext cx="1704447" cy="96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85853"/>
            <a:ext cx="980952" cy="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022" y="3071526"/>
            <a:ext cx="980952" cy="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1" descr="MCj01978670000[1]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94" y="5198833"/>
            <a:ext cx="949407" cy="95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8" descr="MCj0326710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65" y="3636081"/>
            <a:ext cx="1362685" cy="74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1621" y="5418469"/>
            <a:ext cx="1219840" cy="70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 descr="C:\Documents and Settings\Mélanie\Local Settings\Temporary Internet Files\Content.IE5\Q3RP3YR2\MCBL00381_0000[1].wmf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10000" r="7714" b="15000"/>
          <a:stretch>
            <a:fillRect/>
          </a:stretch>
        </p:blipFill>
        <p:spPr bwMode="auto">
          <a:xfrm>
            <a:off x="5653191" y="5573486"/>
            <a:ext cx="1033708" cy="462116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5683718" y="6097814"/>
            <a:ext cx="93262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Urban areas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57583" y="4216322"/>
            <a:ext cx="741870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err="1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Dredging</a:t>
            </a:r>
            <a:endParaRPr lang="fr-FR" sz="1200" dirty="0" smtClean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945878" y="2524677"/>
            <a:ext cx="110511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err="1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Realignement</a:t>
            </a:r>
            <a:r>
              <a:rPr lang="fr-FR" sz="1200" dirty="0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, </a:t>
            </a:r>
          </a:p>
          <a:p>
            <a:pPr fontAlgn="auto">
              <a:spcAft>
                <a:spcPts val="0"/>
              </a:spcAft>
            </a:pPr>
            <a:r>
              <a:rPr lang="fr-FR" sz="1200" dirty="0" err="1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Polderisation</a:t>
            </a:r>
            <a:endParaRPr lang="fr-FR" sz="1200" dirty="0">
              <a:solidFill>
                <a:srgbClr val="000000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2871435" y="4496155"/>
            <a:ext cx="72487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sz="1200" dirty="0" smtClean="0">
                <a:solidFill>
                  <a:prstClr val="white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Fisheries</a:t>
            </a:r>
            <a:endParaRPr lang="en-GB" sz="1200" dirty="0">
              <a:solidFill>
                <a:prstClr val="white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7481933" y="6147978"/>
            <a:ext cx="53091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sz="1200" dirty="0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Dams</a:t>
            </a:r>
            <a:endParaRPr lang="en-GB" sz="1200" dirty="0" smtClean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5148064" y="3359082"/>
            <a:ext cx="134177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err="1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Industrial</a:t>
            </a:r>
            <a:r>
              <a:rPr lang="fr-FR" sz="1200" dirty="0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activities</a:t>
            </a:r>
            <a:endParaRPr lang="fr-FR" sz="1200" dirty="0">
              <a:solidFill>
                <a:srgbClr val="000000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5879456" y="3848720"/>
            <a:ext cx="86690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Agriculture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2253462" y="5677459"/>
            <a:ext cx="86690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Agriculture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6998508" y="2037469"/>
            <a:ext cx="113114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err="1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Climate</a:t>
            </a:r>
            <a:r>
              <a:rPr lang="fr-FR" sz="1200" dirty="0" smtClean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change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7397257" y="4454248"/>
            <a:ext cx="113518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fr-FR" sz="1200" dirty="0" err="1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Hydrodynamics</a:t>
            </a:r>
            <a:endParaRPr lang="fr-FR" sz="1200" dirty="0">
              <a:solidFill>
                <a:srgbClr val="000000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6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 smtClean="0"/>
              <a:t>Research</a:t>
            </a:r>
            <a:r>
              <a:rPr lang="fr-FR" dirty="0" smtClean="0"/>
              <a:t> question</a:t>
            </a:r>
            <a:endParaRPr lang="fr-FR" dirty="0"/>
          </a:p>
        </p:txBody>
      </p:sp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508" y="2524677"/>
            <a:ext cx="1775945" cy="18961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/>
          <p:cNvGrpSpPr>
            <a:grpSpLocks/>
          </p:cNvGrpSpPr>
          <p:nvPr/>
        </p:nvGrpSpPr>
        <p:grpSpPr bwMode="auto">
          <a:xfrm>
            <a:off x="7522768" y="4716224"/>
            <a:ext cx="1009672" cy="838328"/>
            <a:chOff x="2154" y="1173"/>
            <a:chExt cx="1134" cy="1441"/>
          </a:xfrm>
        </p:grpSpPr>
        <p:pic>
          <p:nvPicPr>
            <p:cNvPr id="2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173"/>
              <a:ext cx="1134" cy="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2245" y="1888"/>
              <a:ext cx="635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fr-FR" altLang="fr-FR">
                <a:solidFill>
                  <a:srgbClr val="003A80"/>
                </a:solidFill>
                <a:ea typeface="+mn-ea"/>
              </a:endParaRPr>
            </a:p>
          </p:txBody>
        </p:sp>
      </p:grpSp>
      <p:pic>
        <p:nvPicPr>
          <p:cNvPr id="35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246" y="1668025"/>
            <a:ext cx="18716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61" y="3797107"/>
            <a:ext cx="927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92" y="4443666"/>
            <a:ext cx="92551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55" y="3644230"/>
            <a:ext cx="1704447" cy="96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85853"/>
            <a:ext cx="980952" cy="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022" y="3071526"/>
            <a:ext cx="980952" cy="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1" descr="MCj01978670000[1]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94" y="5198833"/>
            <a:ext cx="949407" cy="95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8" descr="MCj03267100000[1]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65" y="3636081"/>
            <a:ext cx="1362685" cy="74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1621" y="5418469"/>
            <a:ext cx="1219840" cy="70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 descr="C:\Documents and Settings\Mélanie\Local Settings\Temporary Internet Files\Content.IE5\Q3RP3YR2\MCBL00381_0000[1].wmf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10000" r="7714" b="15000"/>
          <a:stretch>
            <a:fillRect/>
          </a:stretch>
        </p:blipFill>
        <p:spPr bwMode="auto">
          <a:xfrm>
            <a:off x="5653191" y="5573486"/>
            <a:ext cx="1033708" cy="462116"/>
          </a:xfrm>
          <a:prstGeom prst="rect">
            <a:avLst/>
          </a:prstGeom>
          <a:noFill/>
        </p:spPr>
      </p:pic>
      <p:grpSp>
        <p:nvGrpSpPr>
          <p:cNvPr id="45" name="Groupe 44"/>
          <p:cNvGrpSpPr/>
          <p:nvPr/>
        </p:nvGrpSpPr>
        <p:grpSpPr>
          <a:xfrm>
            <a:off x="1908175" y="1125538"/>
            <a:ext cx="5903913" cy="1589087"/>
            <a:chOff x="1908175" y="1125538"/>
            <a:chExt cx="5903913" cy="1589087"/>
          </a:xfrm>
        </p:grpSpPr>
        <p:pic>
          <p:nvPicPr>
            <p:cNvPr id="46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25" y="1125538"/>
              <a:ext cx="1871663" cy="158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" name="Group 31"/>
            <p:cNvGrpSpPr>
              <a:grpSpLocks/>
            </p:cNvGrpSpPr>
            <p:nvPr/>
          </p:nvGrpSpPr>
          <p:grpSpPr bwMode="auto">
            <a:xfrm>
              <a:off x="1908175" y="1268413"/>
              <a:ext cx="1728788" cy="1441450"/>
              <a:chOff x="158" y="799"/>
              <a:chExt cx="1293" cy="1241"/>
            </a:xfrm>
          </p:grpSpPr>
          <p:pic>
            <p:nvPicPr>
              <p:cNvPr id="52" name="Picture 21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" y="799"/>
                <a:ext cx="738" cy="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22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" y="1434"/>
                <a:ext cx="68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4" name="Group 25"/>
              <p:cNvGrpSpPr>
                <a:grpSpLocks/>
              </p:cNvGrpSpPr>
              <p:nvPr/>
            </p:nvGrpSpPr>
            <p:grpSpPr bwMode="auto">
              <a:xfrm>
                <a:off x="158" y="890"/>
                <a:ext cx="544" cy="635"/>
                <a:chOff x="2154" y="1173"/>
                <a:chExt cx="1134" cy="1441"/>
              </a:xfrm>
            </p:grpSpPr>
            <p:pic>
              <p:nvPicPr>
                <p:cNvPr id="56" name="Picture 2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54" y="1173"/>
                  <a:ext cx="1134" cy="1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" name="Rectangle 24"/>
                <p:cNvSpPr>
                  <a:spLocks noChangeArrowheads="1"/>
                </p:cNvSpPr>
                <p:nvPr/>
              </p:nvSpPr>
              <p:spPr bwMode="auto">
                <a:xfrm>
                  <a:off x="2245" y="1888"/>
                  <a:ext cx="635" cy="6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fr-FR" altLang="fr-FR">
                    <a:solidFill>
                      <a:srgbClr val="003A80"/>
                    </a:solidFill>
                    <a:ea typeface="+mn-ea"/>
                  </a:endParaRPr>
                </a:p>
              </p:txBody>
            </p:sp>
          </p:grpSp>
          <p:pic>
            <p:nvPicPr>
              <p:cNvPr id="55" name="Picture 2" descr="coupe_vegetation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" y="1797"/>
                <a:ext cx="1247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2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638" y="1992313"/>
              <a:ext cx="92710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2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638" y="1354138"/>
              <a:ext cx="925512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9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738" y="1992313"/>
              <a:ext cx="1160462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888" y="1354138"/>
              <a:ext cx="985837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895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0.0816 -0.06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" y="-34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5434 -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0" y="-130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62205 -0.511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11" y="-2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11459 -0.2486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124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00973 -0.446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223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L 0.00034 -0.269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34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55112E-17 L 0.30868 -0.189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94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0.2033 -0.2351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11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Text Box 13"/>
          <p:cNvSpPr txBox="1">
            <a:spLocks noChangeArrowheads="1"/>
          </p:cNvSpPr>
          <p:nvPr/>
        </p:nvSpPr>
        <p:spPr bwMode="auto">
          <a:xfrm>
            <a:off x="611188" y="5330827"/>
            <a:ext cx="3808413" cy="86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10" tIns="40005" rIns="80010" bIns="40005">
            <a:spAutoFit/>
          </a:bodyPr>
          <a:lstStyle>
            <a:lvl1pPr defTabSz="8001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b="1" dirty="0" err="1">
                <a:solidFill>
                  <a:srgbClr val="747586"/>
                </a:solidFill>
                <a:latin typeface="Century Gothic" pitchFamily="34" charset="0"/>
                <a:ea typeface="+mn-ea"/>
              </a:rPr>
              <a:t>Ecological</a:t>
            </a:r>
            <a:r>
              <a:rPr lang="fr-FR" altLang="fr-FR" b="1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 </a:t>
            </a:r>
            <a:r>
              <a:rPr lang="fr-FR" altLang="fr-FR" b="1" dirty="0" err="1">
                <a:solidFill>
                  <a:srgbClr val="747586"/>
                </a:solidFill>
                <a:latin typeface="Century Gothic" pitchFamily="34" charset="0"/>
                <a:ea typeface="+mn-ea"/>
              </a:rPr>
              <a:t>communities</a:t>
            </a:r>
            <a:endParaRPr lang="fr-FR" altLang="fr-FR" b="1" dirty="0">
              <a:solidFill>
                <a:srgbClr val="747586"/>
              </a:solidFill>
              <a:latin typeface="Century Gothic" pitchFamily="34" charset="0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Structure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Species and functional diversity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Dynamics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908175" y="1125538"/>
            <a:ext cx="5903913" cy="1589087"/>
            <a:chOff x="1908175" y="1125538"/>
            <a:chExt cx="5903913" cy="1589087"/>
          </a:xfrm>
        </p:grpSpPr>
        <p:pic>
          <p:nvPicPr>
            <p:cNvPr id="9222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25" y="1125538"/>
              <a:ext cx="1871663" cy="158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23" name="Group 31"/>
            <p:cNvGrpSpPr>
              <a:grpSpLocks/>
            </p:cNvGrpSpPr>
            <p:nvPr/>
          </p:nvGrpSpPr>
          <p:grpSpPr bwMode="auto">
            <a:xfrm>
              <a:off x="1908175" y="1268413"/>
              <a:ext cx="1728788" cy="1441450"/>
              <a:chOff x="158" y="799"/>
              <a:chExt cx="1293" cy="1241"/>
            </a:xfrm>
          </p:grpSpPr>
          <p:pic>
            <p:nvPicPr>
              <p:cNvPr id="9233" name="Picture 21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" y="799"/>
                <a:ext cx="738" cy="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34" name="Picture 2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" y="1434"/>
                <a:ext cx="68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235" name="Group 25"/>
              <p:cNvGrpSpPr>
                <a:grpSpLocks/>
              </p:cNvGrpSpPr>
              <p:nvPr/>
            </p:nvGrpSpPr>
            <p:grpSpPr bwMode="auto">
              <a:xfrm>
                <a:off x="158" y="890"/>
                <a:ext cx="544" cy="635"/>
                <a:chOff x="2154" y="1173"/>
                <a:chExt cx="1134" cy="1441"/>
              </a:xfrm>
            </p:grpSpPr>
            <p:pic>
              <p:nvPicPr>
                <p:cNvPr id="9237" name="Picture 2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54" y="1173"/>
                  <a:ext cx="1134" cy="1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238" name="Rectangle 24"/>
                <p:cNvSpPr>
                  <a:spLocks noChangeArrowheads="1"/>
                </p:cNvSpPr>
                <p:nvPr/>
              </p:nvSpPr>
              <p:spPr bwMode="auto">
                <a:xfrm>
                  <a:off x="2245" y="1888"/>
                  <a:ext cx="635" cy="6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fr-FR" altLang="fr-FR">
                    <a:solidFill>
                      <a:srgbClr val="003A80"/>
                    </a:solidFill>
                    <a:ea typeface="+mn-ea"/>
                  </a:endParaRPr>
                </a:p>
              </p:txBody>
            </p:sp>
          </p:grpSp>
          <p:pic>
            <p:nvPicPr>
              <p:cNvPr id="9236" name="Picture 2" descr="coupe_vegetati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" y="1797"/>
                <a:ext cx="1247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224" name="Picture 2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638" y="1992313"/>
              <a:ext cx="92710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2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638" y="1354138"/>
              <a:ext cx="925512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6" name="Picture 29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738" y="1992313"/>
              <a:ext cx="1160462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888" y="1354138"/>
              <a:ext cx="985837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Double flèche horizontale 27"/>
          <p:cNvSpPr/>
          <p:nvPr/>
        </p:nvSpPr>
        <p:spPr>
          <a:xfrm rot="18699712">
            <a:off x="2987102" y="3464244"/>
            <a:ext cx="1606319" cy="681038"/>
          </a:xfrm>
          <a:prstGeom prst="leftRightArrow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003A80"/>
              </a:solidFill>
              <a:latin typeface="Arial"/>
              <a:ea typeface="+mn-ea"/>
            </a:endParaRPr>
          </a:p>
        </p:txBody>
      </p:sp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29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r>
              <a:rPr lang="fr-FR" dirty="0" err="1" smtClean="0"/>
              <a:t>Research</a:t>
            </a:r>
            <a:r>
              <a:rPr lang="fr-FR" dirty="0" smtClean="0"/>
              <a:t> question</a:t>
            </a:r>
            <a:endParaRPr lang="fr-FR" dirty="0"/>
          </a:p>
        </p:txBody>
      </p:sp>
      <p:grpSp>
        <p:nvGrpSpPr>
          <p:cNvPr id="30" name="Groupe 29"/>
          <p:cNvGrpSpPr/>
          <p:nvPr/>
        </p:nvGrpSpPr>
        <p:grpSpPr>
          <a:xfrm>
            <a:off x="1502956" y="3866610"/>
            <a:ext cx="1670059" cy="1291091"/>
            <a:chOff x="1880552" y="5153841"/>
            <a:chExt cx="1670059" cy="1291091"/>
          </a:xfrm>
        </p:grpSpPr>
        <p:pic>
          <p:nvPicPr>
            <p:cNvPr id="32" name="Image 103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40928" y="5572863"/>
              <a:ext cx="561589" cy="257307"/>
            </a:xfrm>
            <a:prstGeom prst="rect">
              <a:avLst/>
            </a:prstGeom>
          </p:spPr>
        </p:pic>
        <p:pic>
          <p:nvPicPr>
            <p:cNvPr id="33" name="Picture 2" descr="Afficher l'image d'origine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174" y="5153841"/>
              <a:ext cx="610874" cy="247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http://ec.europa.eu/fisheries/images/seabass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018" y="5277791"/>
              <a:ext cx="772815" cy="295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americaneel.org/wp-content/uploads/2014/06/american-eel-drawing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775" y="5458485"/>
              <a:ext cx="508351" cy="22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https://le-ptit-cotier.fr/wp-content/uploads/2015/03/La-Crevette-grise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972" y="5380344"/>
              <a:ext cx="453892" cy="29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Image 41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843611" y="5678028"/>
              <a:ext cx="613820" cy="194148"/>
            </a:xfrm>
            <a:prstGeom prst="rect">
              <a:avLst/>
            </a:prstGeom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810" y="6023392"/>
              <a:ext cx="742801" cy="42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AFFFF"/>
                </a:clrFrom>
                <a:clrTo>
                  <a:srgbClr val="FA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3294" y="5903421"/>
              <a:ext cx="304516" cy="239942"/>
            </a:xfrm>
            <a:prstGeom prst="rect">
              <a:avLst/>
            </a:prstGeom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 rotWithShape="1"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6"/>
            <a:stretch/>
          </p:blipFill>
          <p:spPr bwMode="auto">
            <a:xfrm>
              <a:off x="2871236" y="5823407"/>
              <a:ext cx="294282" cy="319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AFFFF"/>
                </a:clrFrom>
                <a:clrTo>
                  <a:srgbClr val="FA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5694" y="6055821"/>
              <a:ext cx="304516" cy="239942"/>
            </a:xfrm>
            <a:prstGeom prst="rect">
              <a:avLst/>
            </a:prstGeom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 rotWithShape="1"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6"/>
            <a:stretch/>
          </p:blipFill>
          <p:spPr bwMode="auto">
            <a:xfrm>
              <a:off x="3023636" y="5975807"/>
              <a:ext cx="294282" cy="319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821" y="6050331"/>
              <a:ext cx="423954" cy="367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52" y="6046105"/>
              <a:ext cx="423954" cy="367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e 3"/>
          <p:cNvGrpSpPr/>
          <p:nvPr/>
        </p:nvGrpSpPr>
        <p:grpSpPr>
          <a:xfrm>
            <a:off x="3954060" y="3003694"/>
            <a:ext cx="4470914" cy="3400718"/>
            <a:chOff x="3954060" y="3003694"/>
            <a:chExt cx="4470914" cy="3400718"/>
          </a:xfrm>
        </p:grpSpPr>
        <p:sp>
          <p:nvSpPr>
            <p:cNvPr id="9241" name="Text Box 12"/>
            <p:cNvSpPr txBox="1">
              <a:spLocks noChangeArrowheads="1"/>
            </p:cNvSpPr>
            <p:nvPr/>
          </p:nvSpPr>
          <p:spPr bwMode="auto">
            <a:xfrm>
              <a:off x="5938838" y="5538790"/>
              <a:ext cx="2376488" cy="865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010" tIns="40005" rIns="80010" bIns="40005">
              <a:spAutoFit/>
            </a:bodyPr>
            <a:lstStyle>
              <a:lvl1pPr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001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b="1" dirty="0" err="1" smtClean="0">
                  <a:solidFill>
                    <a:srgbClr val="747586"/>
                  </a:solidFill>
                  <a:latin typeface="Century Gothic" pitchFamily="34" charset="0"/>
                  <a:ea typeface="+mn-ea"/>
                </a:rPr>
                <a:t>Ecosystems</a:t>
              </a:r>
              <a:endParaRPr lang="fr-FR" altLang="fr-FR" b="1" dirty="0">
                <a:solidFill>
                  <a:srgbClr val="747586"/>
                </a:solidFill>
                <a:latin typeface="Century Gothic" pitchFamily="34" charset="0"/>
                <a:ea typeface="+mn-ea"/>
              </a:endParaRP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100" dirty="0" err="1">
                  <a:solidFill>
                    <a:srgbClr val="747586"/>
                  </a:solidFill>
                  <a:latin typeface="Century Gothic" pitchFamily="34" charset="0"/>
                  <a:ea typeface="+mn-ea"/>
                </a:rPr>
                <a:t>Functioning</a:t>
              </a:r>
              <a:endPara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endParaRP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100" dirty="0">
                  <a:solidFill>
                    <a:srgbClr val="747586"/>
                  </a:solidFill>
                  <a:latin typeface="Century Gothic" pitchFamily="34" charset="0"/>
                  <a:ea typeface="+mn-ea"/>
                </a:rPr>
                <a:t>Food web </a:t>
              </a:r>
              <a:r>
                <a:rPr lang="fr-FR" altLang="fr-FR" sz="1100" dirty="0" err="1">
                  <a:solidFill>
                    <a:srgbClr val="747586"/>
                  </a:solidFill>
                  <a:latin typeface="Century Gothic" pitchFamily="34" charset="0"/>
                  <a:ea typeface="+mn-ea"/>
                </a:rPr>
                <a:t>dynamics</a:t>
              </a:r>
              <a:endPara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endParaRP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endParaRPr>
            </a:p>
          </p:txBody>
        </p:sp>
        <p:sp>
          <p:nvSpPr>
            <p:cNvPr id="24585" name="AutoShape 31"/>
            <p:cNvSpPr>
              <a:spLocks noChangeArrowheads="1"/>
            </p:cNvSpPr>
            <p:nvPr/>
          </p:nvSpPr>
          <p:spPr bwMode="auto">
            <a:xfrm>
              <a:off x="3954060" y="4403879"/>
              <a:ext cx="1582738" cy="517525"/>
            </a:xfrm>
            <a:prstGeom prst="leftRightArrow">
              <a:avLst>
                <a:gd name="adj1" fmla="val 50000"/>
                <a:gd name="adj2" fmla="val 70166"/>
              </a:avLst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solidFill>
                  <a:srgbClr val="003A80"/>
                </a:solidFill>
                <a:latin typeface="Arial"/>
                <a:ea typeface="+mn-ea"/>
              </a:endParaRPr>
            </a:p>
          </p:txBody>
        </p:sp>
        <p:sp>
          <p:nvSpPr>
            <p:cNvPr id="31" name="Double flèche horizontale 30"/>
            <p:cNvSpPr/>
            <p:nvPr/>
          </p:nvSpPr>
          <p:spPr>
            <a:xfrm rot="2900288" flipH="1">
              <a:off x="4819370" y="3471739"/>
              <a:ext cx="1617127" cy="681037"/>
            </a:xfrm>
            <a:prstGeom prst="leftRightArrow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solidFill>
                  <a:srgbClr val="003A80"/>
                </a:solidFill>
                <a:latin typeface="Arial"/>
                <a:ea typeface="+mn-ea"/>
              </a:endParaRPr>
            </a:p>
          </p:txBody>
        </p:sp>
        <p:pic>
          <p:nvPicPr>
            <p:cNvPr id="45" name="Picture 5" descr="Image associée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3"/>
            <a:stretch/>
          </p:blipFill>
          <p:spPr bwMode="auto">
            <a:xfrm>
              <a:off x="5933178" y="4012500"/>
              <a:ext cx="2491796" cy="152628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2470150" y="2616459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Habitat</a:t>
            </a:r>
          </a:p>
          <a:p>
            <a:pPr algn="ctr"/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and its modifications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rot="18691129">
            <a:off x="3057899" y="3602930"/>
            <a:ext cx="148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This course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rot="301405">
            <a:off x="4385986" y="3557511"/>
            <a:ext cx="6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?</a:t>
            </a:r>
            <a:endParaRPr lang="fr-FR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2" grpId="0"/>
      <p:bldP spid="28" grpId="0" animBg="1"/>
      <p:bldP spid="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250825" y="2206625"/>
            <a:ext cx="770555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None/>
            </a:pPr>
            <a:r>
              <a:rPr lang="fr-FR" sz="3200" dirty="0" smtClean="0">
                <a:solidFill>
                  <a:schemeClr val="accent2"/>
                </a:solidFill>
                <a:latin typeface="Century Gothic" pitchFamily="34" charset="0"/>
              </a:rPr>
              <a:t>1. </a:t>
            </a:r>
            <a:r>
              <a:rPr lang="en-US" sz="3200" dirty="0">
                <a:solidFill>
                  <a:schemeClr val="accent2"/>
                </a:solidFill>
                <a:latin typeface="Century Gothic" pitchFamily="34" charset="0"/>
              </a:rPr>
              <a:t>The structure of estuarine fish communities</a:t>
            </a:r>
            <a:endParaRPr lang="fr-FR" sz="3200" baseline="30000" dirty="0">
              <a:solidFill>
                <a:schemeClr val="accent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08"/>
          <p:cNvSpPr txBox="1">
            <a:spLocks noChangeArrowheads="1"/>
          </p:cNvSpPr>
          <p:nvPr/>
        </p:nvSpPr>
        <p:spPr>
          <a:xfrm>
            <a:off x="457199" y="334397"/>
            <a:ext cx="8579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latin typeface="Calibri Light" panose="020F0302020204030204" pitchFamily="34" charset="0"/>
              </a:rPr>
              <a:t/>
            </a:r>
            <a:br>
              <a:rPr lang="fr-FR" sz="1200" dirty="0" smtClean="0">
                <a:latin typeface="Calibri Light" panose="020F0302020204030204" pitchFamily="34" charset="0"/>
              </a:rPr>
            </a:br>
            <a:r>
              <a:rPr lang="fr-FR" sz="1200" dirty="0" err="1" smtClean="0">
                <a:solidFill>
                  <a:srgbClr val="92D050"/>
                </a:solidFill>
                <a:latin typeface="Calibri Light" panose="020F0302020204030204" pitchFamily="34" charset="0"/>
              </a:rPr>
              <a:t>From</a:t>
            </a:r>
            <a:r>
              <a:rPr lang="fr-FR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 </a:t>
            </a:r>
            <a:r>
              <a:rPr lang="fr-FR" sz="1200" dirty="0">
                <a:solidFill>
                  <a:srgbClr val="92D050"/>
                </a:solidFill>
                <a:latin typeface="Calibri Light" panose="020F0302020204030204" pitchFamily="34" charset="0"/>
              </a:rPr>
              <a:t>Lobry et al. 2003 ; Lobry et al. 2006 ; </a:t>
            </a:r>
            <a:r>
              <a:rPr lang="fr-FR" sz="1200" dirty="0" err="1" smtClean="0">
                <a:solidFill>
                  <a:srgbClr val="92D050"/>
                </a:solidFill>
                <a:latin typeface="Calibri Light" panose="020F0302020204030204" pitchFamily="34" charset="0"/>
              </a:rPr>
              <a:t>Thesis</a:t>
            </a:r>
            <a:r>
              <a:rPr lang="fr-FR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 </a:t>
            </a:r>
            <a:r>
              <a:rPr lang="fr-FR" sz="1200" dirty="0">
                <a:solidFill>
                  <a:srgbClr val="92D050"/>
                </a:solidFill>
                <a:latin typeface="Calibri Light" panose="020F0302020204030204" pitchFamily="34" charset="0"/>
              </a:rPr>
              <a:t>Delphine Nicolas 2010 ; Nicolas et al. 2010a ; Nicolas et al. 2010b ; Nicolas et al. 2011</a:t>
            </a:r>
          </a:p>
          <a:p>
            <a:endParaRPr lang="fr-FR" sz="1200" dirty="0" smtClean="0">
              <a:solidFill>
                <a:srgbClr val="92D050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" name="Group 475"/>
          <p:cNvGrpSpPr>
            <a:grpSpLocks/>
          </p:cNvGrpSpPr>
          <p:nvPr/>
        </p:nvGrpSpPr>
        <p:grpSpPr bwMode="auto">
          <a:xfrm>
            <a:off x="1828800" y="4411663"/>
            <a:ext cx="5715000" cy="914400"/>
            <a:chOff x="1152" y="2688"/>
            <a:chExt cx="3600" cy="576"/>
          </a:xfrm>
        </p:grpSpPr>
        <p:sp>
          <p:nvSpPr>
            <p:cNvPr id="20512" name="Rectangle 418"/>
            <p:cNvSpPr>
              <a:spLocks noChangeArrowheads="1"/>
            </p:cNvSpPr>
            <p:nvPr/>
          </p:nvSpPr>
          <p:spPr bwMode="auto">
            <a:xfrm>
              <a:off x="1152" y="2784"/>
              <a:ext cx="3600" cy="480"/>
            </a:xfrm>
            <a:prstGeom prst="rect">
              <a:avLst/>
            </a:prstGeom>
            <a:solidFill>
              <a:srgbClr val="66FFCC">
                <a:alpha val="549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sp>
          <p:nvSpPr>
            <p:cNvPr id="20513" name="Text Box 410"/>
            <p:cNvSpPr txBox="1">
              <a:spLocks noChangeArrowheads="1"/>
            </p:cNvSpPr>
            <p:nvPr/>
          </p:nvSpPr>
          <p:spPr bwMode="auto">
            <a:xfrm>
              <a:off x="1285" y="2840"/>
              <a:ext cx="55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Calibri Light" panose="020F0302020204030204" pitchFamily="34" charset="0"/>
                </a:rPr>
                <a:t>Local </a:t>
              </a:r>
            </a:p>
            <a:p>
              <a:pPr algn="ctr"/>
              <a:r>
                <a:rPr lang="fr-FR" b="1" dirty="0" err="1">
                  <a:solidFill>
                    <a:schemeClr val="bg1"/>
                  </a:solidFill>
                  <a:latin typeface="Calibri Light" panose="020F0302020204030204" pitchFamily="34" charset="0"/>
                </a:rPr>
                <a:t>process</a:t>
              </a:r>
              <a:endParaRPr lang="fr-FR" b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20514" name="Group 435"/>
            <p:cNvGrpSpPr>
              <a:grpSpLocks noChangeAspect="1"/>
            </p:cNvGrpSpPr>
            <p:nvPr/>
          </p:nvGrpSpPr>
          <p:grpSpPr bwMode="auto">
            <a:xfrm rot="-1192871">
              <a:off x="2832" y="2688"/>
              <a:ext cx="432" cy="576"/>
              <a:chOff x="2853" y="2688"/>
              <a:chExt cx="432" cy="576"/>
            </a:xfrm>
          </p:grpSpPr>
          <p:sp>
            <p:nvSpPr>
              <p:cNvPr id="20515" name="AutoShape 434"/>
              <p:cNvSpPr>
                <a:spLocks noChangeAspect="1" noChangeArrowheads="1" noTextEdit="1"/>
              </p:cNvSpPr>
              <p:nvPr/>
            </p:nvSpPr>
            <p:spPr bwMode="auto">
              <a:xfrm>
                <a:off x="2853" y="2688"/>
                <a:ext cx="432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16" name="Freeform 436"/>
              <p:cNvSpPr>
                <a:spLocks/>
              </p:cNvSpPr>
              <p:nvPr/>
            </p:nvSpPr>
            <p:spPr bwMode="auto">
              <a:xfrm>
                <a:off x="2876" y="3032"/>
                <a:ext cx="148" cy="216"/>
              </a:xfrm>
              <a:custGeom>
                <a:avLst/>
                <a:gdLst>
                  <a:gd name="T0" fmla="*/ 0 w 443"/>
                  <a:gd name="T1" fmla="*/ 0 h 647"/>
                  <a:gd name="T2" fmla="*/ 0 w 443"/>
                  <a:gd name="T3" fmla="*/ 0 h 647"/>
                  <a:gd name="T4" fmla="*/ 0 w 443"/>
                  <a:gd name="T5" fmla="*/ 0 h 647"/>
                  <a:gd name="T6" fmla="*/ 0 w 443"/>
                  <a:gd name="T7" fmla="*/ 0 h 647"/>
                  <a:gd name="T8" fmla="*/ 0 w 443"/>
                  <a:gd name="T9" fmla="*/ 0 h 647"/>
                  <a:gd name="T10" fmla="*/ 0 w 443"/>
                  <a:gd name="T11" fmla="*/ 0 h 647"/>
                  <a:gd name="T12" fmla="*/ 0 w 443"/>
                  <a:gd name="T13" fmla="*/ 0 h 647"/>
                  <a:gd name="T14" fmla="*/ 0 w 443"/>
                  <a:gd name="T15" fmla="*/ 0 h 647"/>
                  <a:gd name="T16" fmla="*/ 0 w 443"/>
                  <a:gd name="T17" fmla="*/ 0 h 647"/>
                  <a:gd name="T18" fmla="*/ 0 w 443"/>
                  <a:gd name="T19" fmla="*/ 0 h 647"/>
                  <a:gd name="T20" fmla="*/ 0 w 443"/>
                  <a:gd name="T21" fmla="*/ 0 h 647"/>
                  <a:gd name="T22" fmla="*/ 0 w 443"/>
                  <a:gd name="T23" fmla="*/ 0 h 647"/>
                  <a:gd name="T24" fmla="*/ 0 w 443"/>
                  <a:gd name="T25" fmla="*/ 0 h 647"/>
                  <a:gd name="T26" fmla="*/ 0 w 443"/>
                  <a:gd name="T27" fmla="*/ 0 h 647"/>
                  <a:gd name="T28" fmla="*/ 0 w 443"/>
                  <a:gd name="T29" fmla="*/ 0 h 647"/>
                  <a:gd name="T30" fmla="*/ 0 w 443"/>
                  <a:gd name="T31" fmla="*/ 0 h 647"/>
                  <a:gd name="T32" fmla="*/ 0 w 443"/>
                  <a:gd name="T33" fmla="*/ 0 h 647"/>
                  <a:gd name="T34" fmla="*/ 0 w 443"/>
                  <a:gd name="T35" fmla="*/ 0 h 647"/>
                  <a:gd name="T36" fmla="*/ 0 w 443"/>
                  <a:gd name="T37" fmla="*/ 0 h 647"/>
                  <a:gd name="T38" fmla="*/ 0 w 443"/>
                  <a:gd name="T39" fmla="*/ 0 h 647"/>
                  <a:gd name="T40" fmla="*/ 0 w 443"/>
                  <a:gd name="T41" fmla="*/ 0 h 647"/>
                  <a:gd name="T42" fmla="*/ 0 w 443"/>
                  <a:gd name="T43" fmla="*/ 0 h 647"/>
                  <a:gd name="T44" fmla="*/ 0 w 443"/>
                  <a:gd name="T45" fmla="*/ 0 h 647"/>
                  <a:gd name="T46" fmla="*/ 0 w 443"/>
                  <a:gd name="T47" fmla="*/ 0 h 647"/>
                  <a:gd name="T48" fmla="*/ 0 w 443"/>
                  <a:gd name="T49" fmla="*/ 0 h 647"/>
                  <a:gd name="T50" fmla="*/ 0 w 443"/>
                  <a:gd name="T51" fmla="*/ 0 h 647"/>
                  <a:gd name="T52" fmla="*/ 0 w 443"/>
                  <a:gd name="T53" fmla="*/ 0 h 647"/>
                  <a:gd name="T54" fmla="*/ 0 w 443"/>
                  <a:gd name="T55" fmla="*/ 0 h 647"/>
                  <a:gd name="T56" fmla="*/ 0 w 443"/>
                  <a:gd name="T57" fmla="*/ 0 h 647"/>
                  <a:gd name="T58" fmla="*/ 0 w 443"/>
                  <a:gd name="T59" fmla="*/ 0 h 647"/>
                  <a:gd name="T60" fmla="*/ 0 w 443"/>
                  <a:gd name="T61" fmla="*/ 0 h 647"/>
                  <a:gd name="T62" fmla="*/ 0 w 443"/>
                  <a:gd name="T63" fmla="*/ 0 h 647"/>
                  <a:gd name="T64" fmla="*/ 0 w 443"/>
                  <a:gd name="T65" fmla="*/ 0 h 647"/>
                  <a:gd name="T66" fmla="*/ 0 w 443"/>
                  <a:gd name="T67" fmla="*/ 0 h 647"/>
                  <a:gd name="T68" fmla="*/ 0 w 443"/>
                  <a:gd name="T69" fmla="*/ 0 h 647"/>
                  <a:gd name="T70" fmla="*/ 0 w 443"/>
                  <a:gd name="T71" fmla="*/ 0 h 647"/>
                  <a:gd name="T72" fmla="*/ 0 w 443"/>
                  <a:gd name="T73" fmla="*/ 0 h 647"/>
                  <a:gd name="T74" fmla="*/ 0 w 443"/>
                  <a:gd name="T75" fmla="*/ 0 h 647"/>
                  <a:gd name="T76" fmla="*/ 0 w 443"/>
                  <a:gd name="T77" fmla="*/ 0 h 647"/>
                  <a:gd name="T78" fmla="*/ 0 w 443"/>
                  <a:gd name="T79" fmla="*/ 0 h 647"/>
                  <a:gd name="T80" fmla="*/ 0 w 443"/>
                  <a:gd name="T81" fmla="*/ 0 h 647"/>
                  <a:gd name="T82" fmla="*/ 0 w 443"/>
                  <a:gd name="T83" fmla="*/ 0 h 647"/>
                  <a:gd name="T84" fmla="*/ 0 w 443"/>
                  <a:gd name="T85" fmla="*/ 0 h 647"/>
                  <a:gd name="T86" fmla="*/ 0 w 443"/>
                  <a:gd name="T87" fmla="*/ 0 h 647"/>
                  <a:gd name="T88" fmla="*/ 0 w 443"/>
                  <a:gd name="T89" fmla="*/ 0 h 647"/>
                  <a:gd name="T90" fmla="*/ 0 w 443"/>
                  <a:gd name="T91" fmla="*/ 0 h 647"/>
                  <a:gd name="T92" fmla="*/ 0 w 443"/>
                  <a:gd name="T93" fmla="*/ 0 h 647"/>
                  <a:gd name="T94" fmla="*/ 0 w 443"/>
                  <a:gd name="T95" fmla="*/ 0 h 647"/>
                  <a:gd name="T96" fmla="*/ 0 w 443"/>
                  <a:gd name="T97" fmla="*/ 0 h 647"/>
                  <a:gd name="T98" fmla="*/ 0 w 443"/>
                  <a:gd name="T99" fmla="*/ 0 h 647"/>
                  <a:gd name="T100" fmla="*/ 0 w 443"/>
                  <a:gd name="T101" fmla="*/ 0 h 647"/>
                  <a:gd name="T102" fmla="*/ 0 w 443"/>
                  <a:gd name="T103" fmla="*/ 0 h 647"/>
                  <a:gd name="T104" fmla="*/ 0 w 443"/>
                  <a:gd name="T105" fmla="*/ 0 h 647"/>
                  <a:gd name="T106" fmla="*/ 0 w 443"/>
                  <a:gd name="T107" fmla="*/ 0 h 647"/>
                  <a:gd name="T108" fmla="*/ 0 w 443"/>
                  <a:gd name="T109" fmla="*/ 0 h 647"/>
                  <a:gd name="T110" fmla="*/ 0 w 443"/>
                  <a:gd name="T111" fmla="*/ 0 h 647"/>
                  <a:gd name="T112" fmla="*/ 0 w 443"/>
                  <a:gd name="T113" fmla="*/ 0 h 647"/>
                  <a:gd name="T114" fmla="*/ 0 w 443"/>
                  <a:gd name="T115" fmla="*/ 0 h 647"/>
                  <a:gd name="T116" fmla="*/ 0 w 443"/>
                  <a:gd name="T117" fmla="*/ 0 h 647"/>
                  <a:gd name="T118" fmla="*/ 0 w 443"/>
                  <a:gd name="T119" fmla="*/ 0 h 64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43"/>
                  <a:gd name="T181" fmla="*/ 0 h 647"/>
                  <a:gd name="T182" fmla="*/ 443 w 443"/>
                  <a:gd name="T183" fmla="*/ 647 h 647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43" h="647">
                    <a:moveTo>
                      <a:pt x="192" y="56"/>
                    </a:moveTo>
                    <a:lnTo>
                      <a:pt x="192" y="56"/>
                    </a:lnTo>
                    <a:lnTo>
                      <a:pt x="197" y="56"/>
                    </a:lnTo>
                    <a:lnTo>
                      <a:pt x="200" y="56"/>
                    </a:lnTo>
                    <a:lnTo>
                      <a:pt x="205" y="57"/>
                    </a:lnTo>
                    <a:lnTo>
                      <a:pt x="211" y="59"/>
                    </a:lnTo>
                    <a:lnTo>
                      <a:pt x="218" y="59"/>
                    </a:lnTo>
                    <a:lnTo>
                      <a:pt x="224" y="59"/>
                    </a:lnTo>
                    <a:lnTo>
                      <a:pt x="231" y="60"/>
                    </a:lnTo>
                    <a:lnTo>
                      <a:pt x="237" y="60"/>
                    </a:lnTo>
                    <a:lnTo>
                      <a:pt x="247" y="61"/>
                    </a:lnTo>
                    <a:lnTo>
                      <a:pt x="254" y="61"/>
                    </a:lnTo>
                    <a:lnTo>
                      <a:pt x="263" y="61"/>
                    </a:lnTo>
                    <a:lnTo>
                      <a:pt x="273" y="61"/>
                    </a:lnTo>
                    <a:lnTo>
                      <a:pt x="284" y="61"/>
                    </a:lnTo>
                    <a:lnTo>
                      <a:pt x="292" y="60"/>
                    </a:lnTo>
                    <a:lnTo>
                      <a:pt x="303" y="59"/>
                    </a:lnTo>
                    <a:lnTo>
                      <a:pt x="307" y="59"/>
                    </a:lnTo>
                    <a:lnTo>
                      <a:pt x="311" y="59"/>
                    </a:lnTo>
                    <a:lnTo>
                      <a:pt x="317" y="57"/>
                    </a:lnTo>
                    <a:lnTo>
                      <a:pt x="322" y="57"/>
                    </a:lnTo>
                    <a:lnTo>
                      <a:pt x="327" y="56"/>
                    </a:lnTo>
                    <a:lnTo>
                      <a:pt x="332" y="56"/>
                    </a:lnTo>
                    <a:lnTo>
                      <a:pt x="338" y="54"/>
                    </a:lnTo>
                    <a:lnTo>
                      <a:pt x="342" y="53"/>
                    </a:lnTo>
                    <a:lnTo>
                      <a:pt x="348" y="51"/>
                    </a:lnTo>
                    <a:lnTo>
                      <a:pt x="352" y="50"/>
                    </a:lnTo>
                    <a:lnTo>
                      <a:pt x="358" y="48"/>
                    </a:lnTo>
                    <a:lnTo>
                      <a:pt x="364" y="47"/>
                    </a:lnTo>
                    <a:lnTo>
                      <a:pt x="373" y="42"/>
                    </a:lnTo>
                    <a:lnTo>
                      <a:pt x="383" y="40"/>
                    </a:lnTo>
                    <a:lnTo>
                      <a:pt x="387" y="35"/>
                    </a:lnTo>
                    <a:lnTo>
                      <a:pt x="393" y="34"/>
                    </a:lnTo>
                    <a:lnTo>
                      <a:pt x="398" y="31"/>
                    </a:lnTo>
                    <a:lnTo>
                      <a:pt x="403" y="29"/>
                    </a:lnTo>
                    <a:lnTo>
                      <a:pt x="412" y="22"/>
                    </a:lnTo>
                    <a:lnTo>
                      <a:pt x="422" y="16"/>
                    </a:lnTo>
                    <a:lnTo>
                      <a:pt x="430" y="10"/>
                    </a:lnTo>
                    <a:lnTo>
                      <a:pt x="440" y="3"/>
                    </a:lnTo>
                    <a:lnTo>
                      <a:pt x="443" y="0"/>
                    </a:lnTo>
                    <a:lnTo>
                      <a:pt x="443" y="1"/>
                    </a:lnTo>
                    <a:lnTo>
                      <a:pt x="443" y="4"/>
                    </a:lnTo>
                    <a:lnTo>
                      <a:pt x="440" y="13"/>
                    </a:lnTo>
                    <a:lnTo>
                      <a:pt x="437" y="16"/>
                    </a:lnTo>
                    <a:lnTo>
                      <a:pt x="433" y="23"/>
                    </a:lnTo>
                    <a:lnTo>
                      <a:pt x="431" y="29"/>
                    </a:lnTo>
                    <a:lnTo>
                      <a:pt x="428" y="35"/>
                    </a:lnTo>
                    <a:lnTo>
                      <a:pt x="424" y="42"/>
                    </a:lnTo>
                    <a:lnTo>
                      <a:pt x="421" y="53"/>
                    </a:lnTo>
                    <a:lnTo>
                      <a:pt x="417" y="60"/>
                    </a:lnTo>
                    <a:lnTo>
                      <a:pt x="412" y="70"/>
                    </a:lnTo>
                    <a:lnTo>
                      <a:pt x="406" y="79"/>
                    </a:lnTo>
                    <a:lnTo>
                      <a:pt x="402" y="89"/>
                    </a:lnTo>
                    <a:lnTo>
                      <a:pt x="396" y="101"/>
                    </a:lnTo>
                    <a:lnTo>
                      <a:pt x="390" y="111"/>
                    </a:lnTo>
                    <a:lnTo>
                      <a:pt x="384" y="123"/>
                    </a:lnTo>
                    <a:lnTo>
                      <a:pt x="377" y="135"/>
                    </a:lnTo>
                    <a:lnTo>
                      <a:pt x="371" y="146"/>
                    </a:lnTo>
                    <a:lnTo>
                      <a:pt x="364" y="161"/>
                    </a:lnTo>
                    <a:lnTo>
                      <a:pt x="358" y="173"/>
                    </a:lnTo>
                    <a:lnTo>
                      <a:pt x="351" y="186"/>
                    </a:lnTo>
                    <a:lnTo>
                      <a:pt x="342" y="200"/>
                    </a:lnTo>
                    <a:lnTo>
                      <a:pt x="335" y="214"/>
                    </a:lnTo>
                    <a:lnTo>
                      <a:pt x="327" y="228"/>
                    </a:lnTo>
                    <a:lnTo>
                      <a:pt x="319" y="241"/>
                    </a:lnTo>
                    <a:lnTo>
                      <a:pt x="311" y="256"/>
                    </a:lnTo>
                    <a:lnTo>
                      <a:pt x="304" y="271"/>
                    </a:lnTo>
                    <a:lnTo>
                      <a:pt x="297" y="285"/>
                    </a:lnTo>
                    <a:lnTo>
                      <a:pt x="288" y="298"/>
                    </a:lnTo>
                    <a:lnTo>
                      <a:pt x="279" y="313"/>
                    </a:lnTo>
                    <a:lnTo>
                      <a:pt x="270" y="329"/>
                    </a:lnTo>
                    <a:lnTo>
                      <a:pt x="263" y="342"/>
                    </a:lnTo>
                    <a:lnTo>
                      <a:pt x="254" y="356"/>
                    </a:lnTo>
                    <a:lnTo>
                      <a:pt x="247" y="372"/>
                    </a:lnTo>
                    <a:lnTo>
                      <a:pt x="237" y="385"/>
                    </a:lnTo>
                    <a:lnTo>
                      <a:pt x="230" y="398"/>
                    </a:lnTo>
                    <a:lnTo>
                      <a:pt x="221" y="413"/>
                    </a:lnTo>
                    <a:lnTo>
                      <a:pt x="213" y="426"/>
                    </a:lnTo>
                    <a:lnTo>
                      <a:pt x="205" y="440"/>
                    </a:lnTo>
                    <a:lnTo>
                      <a:pt x="196" y="454"/>
                    </a:lnTo>
                    <a:lnTo>
                      <a:pt x="189" y="467"/>
                    </a:lnTo>
                    <a:lnTo>
                      <a:pt x="181" y="478"/>
                    </a:lnTo>
                    <a:lnTo>
                      <a:pt x="174" y="492"/>
                    </a:lnTo>
                    <a:lnTo>
                      <a:pt x="165" y="503"/>
                    </a:lnTo>
                    <a:lnTo>
                      <a:pt x="159" y="514"/>
                    </a:lnTo>
                    <a:lnTo>
                      <a:pt x="152" y="525"/>
                    </a:lnTo>
                    <a:lnTo>
                      <a:pt x="145" y="536"/>
                    </a:lnTo>
                    <a:lnTo>
                      <a:pt x="139" y="546"/>
                    </a:lnTo>
                    <a:lnTo>
                      <a:pt x="133" y="555"/>
                    </a:lnTo>
                    <a:lnTo>
                      <a:pt x="126" y="563"/>
                    </a:lnTo>
                    <a:lnTo>
                      <a:pt x="121" y="572"/>
                    </a:lnTo>
                    <a:lnTo>
                      <a:pt x="114" y="581"/>
                    </a:lnTo>
                    <a:lnTo>
                      <a:pt x="110" y="588"/>
                    </a:lnTo>
                    <a:lnTo>
                      <a:pt x="104" y="594"/>
                    </a:lnTo>
                    <a:lnTo>
                      <a:pt x="101" y="601"/>
                    </a:lnTo>
                    <a:lnTo>
                      <a:pt x="95" y="604"/>
                    </a:lnTo>
                    <a:lnTo>
                      <a:pt x="91" y="610"/>
                    </a:lnTo>
                    <a:lnTo>
                      <a:pt x="89" y="615"/>
                    </a:lnTo>
                    <a:lnTo>
                      <a:pt x="86" y="617"/>
                    </a:lnTo>
                    <a:lnTo>
                      <a:pt x="80" y="622"/>
                    </a:lnTo>
                    <a:lnTo>
                      <a:pt x="75" y="626"/>
                    </a:lnTo>
                    <a:lnTo>
                      <a:pt x="69" y="631"/>
                    </a:lnTo>
                    <a:lnTo>
                      <a:pt x="63" y="635"/>
                    </a:lnTo>
                    <a:lnTo>
                      <a:pt x="54" y="639"/>
                    </a:lnTo>
                    <a:lnTo>
                      <a:pt x="45" y="645"/>
                    </a:lnTo>
                    <a:lnTo>
                      <a:pt x="38" y="647"/>
                    </a:lnTo>
                    <a:lnTo>
                      <a:pt x="29" y="647"/>
                    </a:lnTo>
                    <a:lnTo>
                      <a:pt x="24" y="647"/>
                    </a:lnTo>
                    <a:lnTo>
                      <a:pt x="19" y="645"/>
                    </a:lnTo>
                    <a:lnTo>
                      <a:pt x="13" y="639"/>
                    </a:lnTo>
                    <a:lnTo>
                      <a:pt x="9" y="634"/>
                    </a:lnTo>
                    <a:lnTo>
                      <a:pt x="7" y="625"/>
                    </a:lnTo>
                    <a:lnTo>
                      <a:pt x="5" y="616"/>
                    </a:lnTo>
                    <a:lnTo>
                      <a:pt x="3" y="610"/>
                    </a:lnTo>
                    <a:lnTo>
                      <a:pt x="2" y="604"/>
                    </a:lnTo>
                    <a:lnTo>
                      <a:pt x="0" y="597"/>
                    </a:lnTo>
                    <a:lnTo>
                      <a:pt x="0" y="591"/>
                    </a:lnTo>
                    <a:lnTo>
                      <a:pt x="0" y="582"/>
                    </a:lnTo>
                    <a:lnTo>
                      <a:pt x="0" y="575"/>
                    </a:lnTo>
                    <a:lnTo>
                      <a:pt x="0" y="568"/>
                    </a:lnTo>
                    <a:lnTo>
                      <a:pt x="0" y="559"/>
                    </a:lnTo>
                    <a:lnTo>
                      <a:pt x="0" y="553"/>
                    </a:lnTo>
                    <a:lnTo>
                      <a:pt x="0" y="549"/>
                    </a:lnTo>
                    <a:lnTo>
                      <a:pt x="0" y="543"/>
                    </a:lnTo>
                    <a:lnTo>
                      <a:pt x="2" y="538"/>
                    </a:lnTo>
                    <a:lnTo>
                      <a:pt x="2" y="533"/>
                    </a:lnTo>
                    <a:lnTo>
                      <a:pt x="3" y="527"/>
                    </a:lnTo>
                    <a:lnTo>
                      <a:pt x="3" y="519"/>
                    </a:lnTo>
                    <a:lnTo>
                      <a:pt x="6" y="515"/>
                    </a:lnTo>
                    <a:lnTo>
                      <a:pt x="6" y="508"/>
                    </a:lnTo>
                    <a:lnTo>
                      <a:pt x="7" y="500"/>
                    </a:lnTo>
                    <a:lnTo>
                      <a:pt x="7" y="495"/>
                    </a:lnTo>
                    <a:lnTo>
                      <a:pt x="9" y="487"/>
                    </a:lnTo>
                    <a:lnTo>
                      <a:pt x="12" y="480"/>
                    </a:lnTo>
                    <a:lnTo>
                      <a:pt x="13" y="474"/>
                    </a:lnTo>
                    <a:lnTo>
                      <a:pt x="16" y="467"/>
                    </a:lnTo>
                    <a:lnTo>
                      <a:pt x="19" y="461"/>
                    </a:lnTo>
                    <a:lnTo>
                      <a:pt x="19" y="452"/>
                    </a:lnTo>
                    <a:lnTo>
                      <a:pt x="22" y="445"/>
                    </a:lnTo>
                    <a:lnTo>
                      <a:pt x="24" y="437"/>
                    </a:lnTo>
                    <a:lnTo>
                      <a:pt x="26" y="430"/>
                    </a:lnTo>
                    <a:lnTo>
                      <a:pt x="28" y="421"/>
                    </a:lnTo>
                    <a:lnTo>
                      <a:pt x="31" y="414"/>
                    </a:lnTo>
                    <a:lnTo>
                      <a:pt x="34" y="407"/>
                    </a:lnTo>
                    <a:lnTo>
                      <a:pt x="37" y="399"/>
                    </a:lnTo>
                    <a:lnTo>
                      <a:pt x="38" y="392"/>
                    </a:lnTo>
                    <a:lnTo>
                      <a:pt x="41" y="383"/>
                    </a:lnTo>
                    <a:lnTo>
                      <a:pt x="45" y="376"/>
                    </a:lnTo>
                    <a:lnTo>
                      <a:pt x="48" y="369"/>
                    </a:lnTo>
                    <a:lnTo>
                      <a:pt x="50" y="361"/>
                    </a:lnTo>
                    <a:lnTo>
                      <a:pt x="53" y="353"/>
                    </a:lnTo>
                    <a:lnTo>
                      <a:pt x="56" y="345"/>
                    </a:lnTo>
                    <a:lnTo>
                      <a:pt x="59" y="339"/>
                    </a:lnTo>
                    <a:lnTo>
                      <a:pt x="60" y="331"/>
                    </a:lnTo>
                    <a:lnTo>
                      <a:pt x="63" y="323"/>
                    </a:lnTo>
                    <a:lnTo>
                      <a:pt x="66" y="316"/>
                    </a:lnTo>
                    <a:lnTo>
                      <a:pt x="69" y="309"/>
                    </a:lnTo>
                    <a:lnTo>
                      <a:pt x="70" y="301"/>
                    </a:lnTo>
                    <a:lnTo>
                      <a:pt x="75" y="296"/>
                    </a:lnTo>
                    <a:lnTo>
                      <a:pt x="78" y="287"/>
                    </a:lnTo>
                    <a:lnTo>
                      <a:pt x="80" y="282"/>
                    </a:lnTo>
                    <a:lnTo>
                      <a:pt x="80" y="275"/>
                    </a:lnTo>
                    <a:lnTo>
                      <a:pt x="83" y="268"/>
                    </a:lnTo>
                    <a:lnTo>
                      <a:pt x="88" y="263"/>
                    </a:lnTo>
                    <a:lnTo>
                      <a:pt x="91" y="258"/>
                    </a:lnTo>
                    <a:lnTo>
                      <a:pt x="91" y="252"/>
                    </a:lnTo>
                    <a:lnTo>
                      <a:pt x="94" y="246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1" y="231"/>
                    </a:lnTo>
                    <a:lnTo>
                      <a:pt x="102" y="225"/>
                    </a:lnTo>
                    <a:lnTo>
                      <a:pt x="104" y="221"/>
                    </a:lnTo>
                    <a:lnTo>
                      <a:pt x="107" y="217"/>
                    </a:lnTo>
                    <a:lnTo>
                      <a:pt x="110" y="209"/>
                    </a:lnTo>
                    <a:lnTo>
                      <a:pt x="111" y="203"/>
                    </a:lnTo>
                    <a:lnTo>
                      <a:pt x="113" y="199"/>
                    </a:lnTo>
                    <a:lnTo>
                      <a:pt x="116" y="196"/>
                    </a:lnTo>
                    <a:lnTo>
                      <a:pt x="117" y="193"/>
                    </a:lnTo>
                    <a:lnTo>
                      <a:pt x="192" y="56"/>
                    </a:lnTo>
                    <a:close/>
                  </a:path>
                </a:pathLst>
              </a:custGeom>
              <a:solidFill>
                <a:srgbClr val="C4DB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17" name="Freeform 437"/>
              <p:cNvSpPr>
                <a:spLocks/>
              </p:cNvSpPr>
              <p:nvPr/>
            </p:nvSpPr>
            <p:spPr bwMode="auto">
              <a:xfrm>
                <a:off x="2889" y="2826"/>
                <a:ext cx="355" cy="237"/>
              </a:xfrm>
              <a:custGeom>
                <a:avLst/>
                <a:gdLst>
                  <a:gd name="T0" fmla="*/ 0 w 1064"/>
                  <a:gd name="T1" fmla="*/ 0 h 712"/>
                  <a:gd name="T2" fmla="*/ 0 w 1064"/>
                  <a:gd name="T3" fmla="*/ 0 h 712"/>
                  <a:gd name="T4" fmla="*/ 0 w 1064"/>
                  <a:gd name="T5" fmla="*/ 0 h 712"/>
                  <a:gd name="T6" fmla="*/ 0 w 1064"/>
                  <a:gd name="T7" fmla="*/ 0 h 712"/>
                  <a:gd name="T8" fmla="*/ 0 w 1064"/>
                  <a:gd name="T9" fmla="*/ 0 h 712"/>
                  <a:gd name="T10" fmla="*/ 0 w 1064"/>
                  <a:gd name="T11" fmla="*/ 0 h 712"/>
                  <a:gd name="T12" fmla="*/ 0 w 1064"/>
                  <a:gd name="T13" fmla="*/ 0 h 712"/>
                  <a:gd name="T14" fmla="*/ 0 w 1064"/>
                  <a:gd name="T15" fmla="*/ 0 h 712"/>
                  <a:gd name="T16" fmla="*/ 0 w 1064"/>
                  <a:gd name="T17" fmla="*/ 0 h 712"/>
                  <a:gd name="T18" fmla="*/ 0 w 1064"/>
                  <a:gd name="T19" fmla="*/ 0 h 712"/>
                  <a:gd name="T20" fmla="*/ 0 w 1064"/>
                  <a:gd name="T21" fmla="*/ 0 h 712"/>
                  <a:gd name="T22" fmla="*/ 0 w 1064"/>
                  <a:gd name="T23" fmla="*/ 0 h 712"/>
                  <a:gd name="T24" fmla="*/ 0 w 1064"/>
                  <a:gd name="T25" fmla="*/ 0 h 712"/>
                  <a:gd name="T26" fmla="*/ 0 w 1064"/>
                  <a:gd name="T27" fmla="*/ 0 h 712"/>
                  <a:gd name="T28" fmla="*/ 0 w 1064"/>
                  <a:gd name="T29" fmla="*/ 0 h 712"/>
                  <a:gd name="T30" fmla="*/ 0 w 1064"/>
                  <a:gd name="T31" fmla="*/ 0 h 712"/>
                  <a:gd name="T32" fmla="*/ 0 w 1064"/>
                  <a:gd name="T33" fmla="*/ 0 h 712"/>
                  <a:gd name="T34" fmla="*/ 0 w 1064"/>
                  <a:gd name="T35" fmla="*/ 0 h 712"/>
                  <a:gd name="T36" fmla="*/ 0 w 1064"/>
                  <a:gd name="T37" fmla="*/ 0 h 712"/>
                  <a:gd name="T38" fmla="*/ 0 w 1064"/>
                  <a:gd name="T39" fmla="*/ 0 h 712"/>
                  <a:gd name="T40" fmla="*/ 0 w 1064"/>
                  <a:gd name="T41" fmla="*/ 0 h 712"/>
                  <a:gd name="T42" fmla="*/ 0 w 1064"/>
                  <a:gd name="T43" fmla="*/ 0 h 712"/>
                  <a:gd name="T44" fmla="*/ 0 w 1064"/>
                  <a:gd name="T45" fmla="*/ 0 h 712"/>
                  <a:gd name="T46" fmla="*/ 0 w 1064"/>
                  <a:gd name="T47" fmla="*/ 0 h 712"/>
                  <a:gd name="T48" fmla="*/ 0 w 1064"/>
                  <a:gd name="T49" fmla="*/ 0 h 712"/>
                  <a:gd name="T50" fmla="*/ 0 w 1064"/>
                  <a:gd name="T51" fmla="*/ 0 h 712"/>
                  <a:gd name="T52" fmla="*/ 0 w 1064"/>
                  <a:gd name="T53" fmla="*/ 0 h 712"/>
                  <a:gd name="T54" fmla="*/ 0 w 1064"/>
                  <a:gd name="T55" fmla="*/ 0 h 712"/>
                  <a:gd name="T56" fmla="*/ 0 w 1064"/>
                  <a:gd name="T57" fmla="*/ 0 h 712"/>
                  <a:gd name="T58" fmla="*/ 0 w 1064"/>
                  <a:gd name="T59" fmla="*/ 0 h 712"/>
                  <a:gd name="T60" fmla="*/ 0 w 1064"/>
                  <a:gd name="T61" fmla="*/ 0 h 712"/>
                  <a:gd name="T62" fmla="*/ 0 w 1064"/>
                  <a:gd name="T63" fmla="*/ 0 h 712"/>
                  <a:gd name="T64" fmla="*/ 0 w 1064"/>
                  <a:gd name="T65" fmla="*/ 0 h 712"/>
                  <a:gd name="T66" fmla="*/ 0 w 1064"/>
                  <a:gd name="T67" fmla="*/ 0 h 712"/>
                  <a:gd name="T68" fmla="*/ 0 w 1064"/>
                  <a:gd name="T69" fmla="*/ 0 h 712"/>
                  <a:gd name="T70" fmla="*/ 0 w 1064"/>
                  <a:gd name="T71" fmla="*/ 0 h 712"/>
                  <a:gd name="T72" fmla="*/ 0 w 1064"/>
                  <a:gd name="T73" fmla="*/ 0 h 712"/>
                  <a:gd name="T74" fmla="*/ 0 w 1064"/>
                  <a:gd name="T75" fmla="*/ 0 h 712"/>
                  <a:gd name="T76" fmla="*/ 0 w 1064"/>
                  <a:gd name="T77" fmla="*/ 0 h 712"/>
                  <a:gd name="T78" fmla="*/ 0 w 1064"/>
                  <a:gd name="T79" fmla="*/ 0 h 712"/>
                  <a:gd name="T80" fmla="*/ 0 w 1064"/>
                  <a:gd name="T81" fmla="*/ 0 h 712"/>
                  <a:gd name="T82" fmla="*/ 0 w 1064"/>
                  <a:gd name="T83" fmla="*/ 0 h 712"/>
                  <a:gd name="T84" fmla="*/ 0 w 1064"/>
                  <a:gd name="T85" fmla="*/ 0 h 712"/>
                  <a:gd name="T86" fmla="*/ 0 w 1064"/>
                  <a:gd name="T87" fmla="*/ 0 h 712"/>
                  <a:gd name="T88" fmla="*/ 0 w 1064"/>
                  <a:gd name="T89" fmla="*/ 0 h 712"/>
                  <a:gd name="T90" fmla="*/ 0 w 1064"/>
                  <a:gd name="T91" fmla="*/ 0 h 712"/>
                  <a:gd name="T92" fmla="*/ 0 w 1064"/>
                  <a:gd name="T93" fmla="*/ 0 h 712"/>
                  <a:gd name="T94" fmla="*/ 0 w 1064"/>
                  <a:gd name="T95" fmla="*/ 0 h 712"/>
                  <a:gd name="T96" fmla="*/ 0 w 1064"/>
                  <a:gd name="T97" fmla="*/ 0 h 712"/>
                  <a:gd name="T98" fmla="*/ 0 w 1064"/>
                  <a:gd name="T99" fmla="*/ 0 h 712"/>
                  <a:gd name="T100" fmla="*/ 0 w 1064"/>
                  <a:gd name="T101" fmla="*/ 0 h 712"/>
                  <a:gd name="T102" fmla="*/ 0 w 1064"/>
                  <a:gd name="T103" fmla="*/ 0 h 712"/>
                  <a:gd name="T104" fmla="*/ 0 w 1064"/>
                  <a:gd name="T105" fmla="*/ 0 h 712"/>
                  <a:gd name="T106" fmla="*/ 0 w 1064"/>
                  <a:gd name="T107" fmla="*/ 0 h 712"/>
                  <a:gd name="T108" fmla="*/ 0 w 1064"/>
                  <a:gd name="T109" fmla="*/ 0 h 712"/>
                  <a:gd name="T110" fmla="*/ 0 w 1064"/>
                  <a:gd name="T111" fmla="*/ 0 h 712"/>
                  <a:gd name="T112" fmla="*/ 0 w 1064"/>
                  <a:gd name="T113" fmla="*/ 0 h 712"/>
                  <a:gd name="T114" fmla="*/ 0 w 1064"/>
                  <a:gd name="T115" fmla="*/ 0 h 712"/>
                  <a:gd name="T116" fmla="*/ 0 w 1064"/>
                  <a:gd name="T117" fmla="*/ 0 h 71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064"/>
                  <a:gd name="T178" fmla="*/ 0 h 712"/>
                  <a:gd name="T179" fmla="*/ 1064 w 1064"/>
                  <a:gd name="T180" fmla="*/ 712 h 71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064" h="712">
                    <a:moveTo>
                      <a:pt x="0" y="0"/>
                    </a:moveTo>
                    <a:lnTo>
                      <a:pt x="5" y="3"/>
                    </a:lnTo>
                    <a:lnTo>
                      <a:pt x="10" y="8"/>
                    </a:lnTo>
                    <a:lnTo>
                      <a:pt x="19" y="16"/>
                    </a:lnTo>
                    <a:lnTo>
                      <a:pt x="22" y="19"/>
                    </a:lnTo>
                    <a:lnTo>
                      <a:pt x="28" y="22"/>
                    </a:lnTo>
                    <a:lnTo>
                      <a:pt x="32" y="27"/>
                    </a:lnTo>
                    <a:lnTo>
                      <a:pt x="40" y="32"/>
                    </a:lnTo>
                    <a:lnTo>
                      <a:pt x="45" y="38"/>
                    </a:lnTo>
                    <a:lnTo>
                      <a:pt x="53" y="42"/>
                    </a:lnTo>
                    <a:lnTo>
                      <a:pt x="61" y="49"/>
                    </a:lnTo>
                    <a:lnTo>
                      <a:pt x="70" y="55"/>
                    </a:lnTo>
                    <a:lnTo>
                      <a:pt x="79" y="61"/>
                    </a:lnTo>
                    <a:lnTo>
                      <a:pt x="88" y="68"/>
                    </a:lnTo>
                    <a:lnTo>
                      <a:pt x="97" y="74"/>
                    </a:lnTo>
                    <a:lnTo>
                      <a:pt x="108" y="82"/>
                    </a:lnTo>
                    <a:lnTo>
                      <a:pt x="118" y="87"/>
                    </a:lnTo>
                    <a:lnTo>
                      <a:pt x="129" y="96"/>
                    </a:lnTo>
                    <a:lnTo>
                      <a:pt x="140" y="103"/>
                    </a:lnTo>
                    <a:lnTo>
                      <a:pt x="154" y="111"/>
                    </a:lnTo>
                    <a:lnTo>
                      <a:pt x="167" y="118"/>
                    </a:lnTo>
                    <a:lnTo>
                      <a:pt x="178" y="127"/>
                    </a:lnTo>
                    <a:lnTo>
                      <a:pt x="193" y="133"/>
                    </a:lnTo>
                    <a:lnTo>
                      <a:pt x="206" y="142"/>
                    </a:lnTo>
                    <a:lnTo>
                      <a:pt x="219" y="149"/>
                    </a:lnTo>
                    <a:lnTo>
                      <a:pt x="235" y="158"/>
                    </a:lnTo>
                    <a:lnTo>
                      <a:pt x="250" y="165"/>
                    </a:lnTo>
                    <a:lnTo>
                      <a:pt x="268" y="172"/>
                    </a:lnTo>
                    <a:lnTo>
                      <a:pt x="282" y="180"/>
                    </a:lnTo>
                    <a:lnTo>
                      <a:pt x="300" y="188"/>
                    </a:lnTo>
                    <a:lnTo>
                      <a:pt x="316" y="194"/>
                    </a:lnTo>
                    <a:lnTo>
                      <a:pt x="333" y="202"/>
                    </a:lnTo>
                    <a:lnTo>
                      <a:pt x="349" y="209"/>
                    </a:lnTo>
                    <a:lnTo>
                      <a:pt x="368" y="215"/>
                    </a:lnTo>
                    <a:lnTo>
                      <a:pt x="387" y="222"/>
                    </a:lnTo>
                    <a:lnTo>
                      <a:pt x="406" y="229"/>
                    </a:lnTo>
                    <a:lnTo>
                      <a:pt x="425" y="234"/>
                    </a:lnTo>
                    <a:lnTo>
                      <a:pt x="444" y="241"/>
                    </a:lnTo>
                    <a:lnTo>
                      <a:pt x="465" y="247"/>
                    </a:lnTo>
                    <a:lnTo>
                      <a:pt x="487" y="254"/>
                    </a:lnTo>
                    <a:lnTo>
                      <a:pt x="506" y="257"/>
                    </a:lnTo>
                    <a:lnTo>
                      <a:pt x="528" y="263"/>
                    </a:lnTo>
                    <a:lnTo>
                      <a:pt x="549" y="267"/>
                    </a:lnTo>
                    <a:lnTo>
                      <a:pt x="571" y="273"/>
                    </a:lnTo>
                    <a:lnTo>
                      <a:pt x="592" y="275"/>
                    </a:lnTo>
                    <a:lnTo>
                      <a:pt x="614" y="279"/>
                    </a:lnTo>
                    <a:lnTo>
                      <a:pt x="637" y="282"/>
                    </a:lnTo>
                    <a:lnTo>
                      <a:pt x="662" y="285"/>
                    </a:lnTo>
                    <a:lnTo>
                      <a:pt x="684" y="285"/>
                    </a:lnTo>
                    <a:lnTo>
                      <a:pt x="707" y="286"/>
                    </a:lnTo>
                    <a:lnTo>
                      <a:pt x="732" y="288"/>
                    </a:lnTo>
                    <a:lnTo>
                      <a:pt x="757" y="289"/>
                    </a:lnTo>
                    <a:lnTo>
                      <a:pt x="782" y="289"/>
                    </a:lnTo>
                    <a:lnTo>
                      <a:pt x="807" y="289"/>
                    </a:lnTo>
                    <a:lnTo>
                      <a:pt x="831" y="288"/>
                    </a:lnTo>
                    <a:lnTo>
                      <a:pt x="858" y="286"/>
                    </a:lnTo>
                    <a:lnTo>
                      <a:pt x="883" y="285"/>
                    </a:lnTo>
                    <a:lnTo>
                      <a:pt x="910" y="283"/>
                    </a:lnTo>
                    <a:lnTo>
                      <a:pt x="937" y="279"/>
                    </a:lnTo>
                    <a:lnTo>
                      <a:pt x="964" y="275"/>
                    </a:lnTo>
                    <a:lnTo>
                      <a:pt x="1061" y="257"/>
                    </a:lnTo>
                    <a:lnTo>
                      <a:pt x="1064" y="294"/>
                    </a:lnTo>
                    <a:lnTo>
                      <a:pt x="441" y="642"/>
                    </a:lnTo>
                    <a:lnTo>
                      <a:pt x="438" y="643"/>
                    </a:lnTo>
                    <a:lnTo>
                      <a:pt x="436" y="645"/>
                    </a:lnTo>
                    <a:lnTo>
                      <a:pt x="431" y="649"/>
                    </a:lnTo>
                    <a:lnTo>
                      <a:pt x="424" y="652"/>
                    </a:lnTo>
                    <a:lnTo>
                      <a:pt x="418" y="655"/>
                    </a:lnTo>
                    <a:lnTo>
                      <a:pt x="411" y="660"/>
                    </a:lnTo>
                    <a:lnTo>
                      <a:pt x="405" y="665"/>
                    </a:lnTo>
                    <a:lnTo>
                      <a:pt x="395" y="670"/>
                    </a:lnTo>
                    <a:lnTo>
                      <a:pt x="386" y="676"/>
                    </a:lnTo>
                    <a:lnTo>
                      <a:pt x="380" y="677"/>
                    </a:lnTo>
                    <a:lnTo>
                      <a:pt x="374" y="680"/>
                    </a:lnTo>
                    <a:lnTo>
                      <a:pt x="368" y="683"/>
                    </a:lnTo>
                    <a:lnTo>
                      <a:pt x="364" y="686"/>
                    </a:lnTo>
                    <a:lnTo>
                      <a:pt x="358" y="687"/>
                    </a:lnTo>
                    <a:lnTo>
                      <a:pt x="352" y="690"/>
                    </a:lnTo>
                    <a:lnTo>
                      <a:pt x="346" y="692"/>
                    </a:lnTo>
                    <a:lnTo>
                      <a:pt x="342" y="695"/>
                    </a:lnTo>
                    <a:lnTo>
                      <a:pt x="335" y="698"/>
                    </a:lnTo>
                    <a:lnTo>
                      <a:pt x="330" y="699"/>
                    </a:lnTo>
                    <a:lnTo>
                      <a:pt x="323" y="702"/>
                    </a:lnTo>
                    <a:lnTo>
                      <a:pt x="319" y="705"/>
                    </a:lnTo>
                    <a:lnTo>
                      <a:pt x="311" y="705"/>
                    </a:lnTo>
                    <a:lnTo>
                      <a:pt x="305" y="708"/>
                    </a:lnTo>
                    <a:lnTo>
                      <a:pt x="298" y="708"/>
                    </a:lnTo>
                    <a:lnTo>
                      <a:pt x="292" y="709"/>
                    </a:lnTo>
                    <a:lnTo>
                      <a:pt x="286" y="709"/>
                    </a:lnTo>
                    <a:lnTo>
                      <a:pt x="281" y="711"/>
                    </a:lnTo>
                    <a:lnTo>
                      <a:pt x="273" y="711"/>
                    </a:lnTo>
                    <a:lnTo>
                      <a:pt x="268" y="712"/>
                    </a:lnTo>
                    <a:lnTo>
                      <a:pt x="262" y="712"/>
                    </a:lnTo>
                    <a:lnTo>
                      <a:pt x="254" y="712"/>
                    </a:lnTo>
                    <a:lnTo>
                      <a:pt x="249" y="712"/>
                    </a:lnTo>
                    <a:lnTo>
                      <a:pt x="243" y="712"/>
                    </a:lnTo>
                    <a:lnTo>
                      <a:pt x="237" y="711"/>
                    </a:lnTo>
                    <a:lnTo>
                      <a:pt x="231" y="709"/>
                    </a:lnTo>
                    <a:lnTo>
                      <a:pt x="225" y="708"/>
                    </a:lnTo>
                    <a:lnTo>
                      <a:pt x="219" y="708"/>
                    </a:lnTo>
                    <a:lnTo>
                      <a:pt x="213" y="705"/>
                    </a:lnTo>
                    <a:lnTo>
                      <a:pt x="209" y="702"/>
                    </a:lnTo>
                    <a:lnTo>
                      <a:pt x="203" y="699"/>
                    </a:lnTo>
                    <a:lnTo>
                      <a:pt x="199" y="698"/>
                    </a:lnTo>
                    <a:lnTo>
                      <a:pt x="193" y="693"/>
                    </a:lnTo>
                    <a:lnTo>
                      <a:pt x="187" y="689"/>
                    </a:lnTo>
                    <a:lnTo>
                      <a:pt x="183" y="684"/>
                    </a:lnTo>
                    <a:lnTo>
                      <a:pt x="178" y="681"/>
                    </a:lnTo>
                    <a:lnTo>
                      <a:pt x="173" y="676"/>
                    </a:lnTo>
                    <a:lnTo>
                      <a:pt x="168" y="670"/>
                    </a:lnTo>
                    <a:lnTo>
                      <a:pt x="164" y="664"/>
                    </a:lnTo>
                    <a:lnTo>
                      <a:pt x="161" y="658"/>
                    </a:lnTo>
                    <a:lnTo>
                      <a:pt x="156" y="651"/>
                    </a:lnTo>
                    <a:lnTo>
                      <a:pt x="154" y="643"/>
                    </a:lnTo>
                    <a:lnTo>
                      <a:pt x="151" y="636"/>
                    </a:lnTo>
                    <a:lnTo>
                      <a:pt x="148" y="629"/>
                    </a:lnTo>
                    <a:lnTo>
                      <a:pt x="145" y="619"/>
                    </a:lnTo>
                    <a:lnTo>
                      <a:pt x="140" y="610"/>
                    </a:lnTo>
                    <a:lnTo>
                      <a:pt x="137" y="600"/>
                    </a:lnTo>
                    <a:lnTo>
                      <a:pt x="136" y="591"/>
                    </a:lnTo>
                    <a:lnTo>
                      <a:pt x="132" y="580"/>
                    </a:lnTo>
                    <a:lnTo>
                      <a:pt x="127" y="570"/>
                    </a:lnTo>
                    <a:lnTo>
                      <a:pt x="124" y="559"/>
                    </a:lnTo>
                    <a:lnTo>
                      <a:pt x="123" y="548"/>
                    </a:lnTo>
                    <a:lnTo>
                      <a:pt x="118" y="537"/>
                    </a:lnTo>
                    <a:lnTo>
                      <a:pt x="116" y="525"/>
                    </a:lnTo>
                    <a:lnTo>
                      <a:pt x="113" y="512"/>
                    </a:lnTo>
                    <a:lnTo>
                      <a:pt x="110" y="501"/>
                    </a:lnTo>
                    <a:lnTo>
                      <a:pt x="105" y="488"/>
                    </a:lnTo>
                    <a:lnTo>
                      <a:pt x="104" y="477"/>
                    </a:lnTo>
                    <a:lnTo>
                      <a:pt x="101" y="465"/>
                    </a:lnTo>
                    <a:lnTo>
                      <a:pt x="98" y="453"/>
                    </a:lnTo>
                    <a:lnTo>
                      <a:pt x="95" y="439"/>
                    </a:lnTo>
                    <a:lnTo>
                      <a:pt x="92" y="425"/>
                    </a:lnTo>
                    <a:lnTo>
                      <a:pt x="88" y="412"/>
                    </a:lnTo>
                    <a:lnTo>
                      <a:pt x="85" y="401"/>
                    </a:lnTo>
                    <a:lnTo>
                      <a:pt x="82" y="387"/>
                    </a:lnTo>
                    <a:lnTo>
                      <a:pt x="79" y="374"/>
                    </a:lnTo>
                    <a:lnTo>
                      <a:pt x="75" y="361"/>
                    </a:lnTo>
                    <a:lnTo>
                      <a:pt x="72" y="349"/>
                    </a:lnTo>
                    <a:lnTo>
                      <a:pt x="69" y="335"/>
                    </a:lnTo>
                    <a:lnTo>
                      <a:pt x="66" y="322"/>
                    </a:lnTo>
                    <a:lnTo>
                      <a:pt x="63" y="308"/>
                    </a:lnTo>
                    <a:lnTo>
                      <a:pt x="61" y="297"/>
                    </a:lnTo>
                    <a:lnTo>
                      <a:pt x="59" y="282"/>
                    </a:lnTo>
                    <a:lnTo>
                      <a:pt x="56" y="270"/>
                    </a:lnTo>
                    <a:lnTo>
                      <a:pt x="53" y="257"/>
                    </a:lnTo>
                    <a:lnTo>
                      <a:pt x="50" y="244"/>
                    </a:lnTo>
                    <a:lnTo>
                      <a:pt x="47" y="231"/>
                    </a:lnTo>
                    <a:lnTo>
                      <a:pt x="44" y="219"/>
                    </a:lnTo>
                    <a:lnTo>
                      <a:pt x="42" y="206"/>
                    </a:lnTo>
                    <a:lnTo>
                      <a:pt x="40" y="196"/>
                    </a:lnTo>
                    <a:lnTo>
                      <a:pt x="37" y="183"/>
                    </a:lnTo>
                    <a:lnTo>
                      <a:pt x="32" y="171"/>
                    </a:lnTo>
                    <a:lnTo>
                      <a:pt x="32" y="159"/>
                    </a:lnTo>
                    <a:lnTo>
                      <a:pt x="29" y="149"/>
                    </a:lnTo>
                    <a:lnTo>
                      <a:pt x="26" y="139"/>
                    </a:lnTo>
                    <a:lnTo>
                      <a:pt x="23" y="127"/>
                    </a:lnTo>
                    <a:lnTo>
                      <a:pt x="22" y="117"/>
                    </a:lnTo>
                    <a:lnTo>
                      <a:pt x="21" y="106"/>
                    </a:lnTo>
                    <a:lnTo>
                      <a:pt x="19" y="98"/>
                    </a:lnTo>
                    <a:lnTo>
                      <a:pt x="16" y="87"/>
                    </a:lnTo>
                    <a:lnTo>
                      <a:pt x="15" y="80"/>
                    </a:lnTo>
                    <a:lnTo>
                      <a:pt x="13" y="71"/>
                    </a:lnTo>
                    <a:lnTo>
                      <a:pt x="10" y="64"/>
                    </a:lnTo>
                    <a:lnTo>
                      <a:pt x="10" y="55"/>
                    </a:lnTo>
                    <a:lnTo>
                      <a:pt x="9" y="48"/>
                    </a:lnTo>
                    <a:lnTo>
                      <a:pt x="7" y="42"/>
                    </a:lnTo>
                    <a:lnTo>
                      <a:pt x="6" y="33"/>
                    </a:lnTo>
                    <a:lnTo>
                      <a:pt x="6" y="29"/>
                    </a:lnTo>
                    <a:lnTo>
                      <a:pt x="3" y="22"/>
                    </a:lnTo>
                    <a:lnTo>
                      <a:pt x="3" y="19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DB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18" name="Freeform 438"/>
              <p:cNvSpPr>
                <a:spLocks/>
              </p:cNvSpPr>
              <p:nvPr/>
            </p:nvSpPr>
            <p:spPr bwMode="auto">
              <a:xfrm>
                <a:off x="2891" y="2728"/>
                <a:ext cx="379" cy="177"/>
              </a:xfrm>
              <a:custGeom>
                <a:avLst/>
                <a:gdLst>
                  <a:gd name="T0" fmla="*/ 0 w 1137"/>
                  <a:gd name="T1" fmla="*/ 0 h 530"/>
                  <a:gd name="T2" fmla="*/ 0 w 1137"/>
                  <a:gd name="T3" fmla="*/ 0 h 530"/>
                  <a:gd name="T4" fmla="*/ 0 w 1137"/>
                  <a:gd name="T5" fmla="*/ 0 h 530"/>
                  <a:gd name="T6" fmla="*/ 0 w 1137"/>
                  <a:gd name="T7" fmla="*/ 0 h 530"/>
                  <a:gd name="T8" fmla="*/ 0 w 1137"/>
                  <a:gd name="T9" fmla="*/ 0 h 530"/>
                  <a:gd name="T10" fmla="*/ 0 w 1137"/>
                  <a:gd name="T11" fmla="*/ 0 h 530"/>
                  <a:gd name="T12" fmla="*/ 0 w 1137"/>
                  <a:gd name="T13" fmla="*/ 0 h 530"/>
                  <a:gd name="T14" fmla="*/ 0 w 1137"/>
                  <a:gd name="T15" fmla="*/ 0 h 530"/>
                  <a:gd name="T16" fmla="*/ 0 w 1137"/>
                  <a:gd name="T17" fmla="*/ 0 h 530"/>
                  <a:gd name="T18" fmla="*/ 0 w 1137"/>
                  <a:gd name="T19" fmla="*/ 0 h 530"/>
                  <a:gd name="T20" fmla="*/ 0 w 1137"/>
                  <a:gd name="T21" fmla="*/ 0 h 530"/>
                  <a:gd name="T22" fmla="*/ 0 w 1137"/>
                  <a:gd name="T23" fmla="*/ 0 h 530"/>
                  <a:gd name="T24" fmla="*/ 0 w 1137"/>
                  <a:gd name="T25" fmla="*/ 0 h 530"/>
                  <a:gd name="T26" fmla="*/ 0 w 1137"/>
                  <a:gd name="T27" fmla="*/ 0 h 530"/>
                  <a:gd name="T28" fmla="*/ 0 w 1137"/>
                  <a:gd name="T29" fmla="*/ 0 h 530"/>
                  <a:gd name="T30" fmla="*/ 0 w 1137"/>
                  <a:gd name="T31" fmla="*/ 0 h 530"/>
                  <a:gd name="T32" fmla="*/ 0 w 1137"/>
                  <a:gd name="T33" fmla="*/ 0 h 530"/>
                  <a:gd name="T34" fmla="*/ 0 w 1137"/>
                  <a:gd name="T35" fmla="*/ 0 h 530"/>
                  <a:gd name="T36" fmla="*/ 0 w 1137"/>
                  <a:gd name="T37" fmla="*/ 0 h 530"/>
                  <a:gd name="T38" fmla="*/ 0 w 1137"/>
                  <a:gd name="T39" fmla="*/ 0 h 530"/>
                  <a:gd name="T40" fmla="*/ 0 w 1137"/>
                  <a:gd name="T41" fmla="*/ 0 h 530"/>
                  <a:gd name="T42" fmla="*/ 0 w 1137"/>
                  <a:gd name="T43" fmla="*/ 0 h 530"/>
                  <a:gd name="T44" fmla="*/ 0 w 1137"/>
                  <a:gd name="T45" fmla="*/ 0 h 530"/>
                  <a:gd name="T46" fmla="*/ 0 w 1137"/>
                  <a:gd name="T47" fmla="*/ 0 h 530"/>
                  <a:gd name="T48" fmla="*/ 0 w 1137"/>
                  <a:gd name="T49" fmla="*/ 0 h 530"/>
                  <a:gd name="T50" fmla="*/ 0 w 1137"/>
                  <a:gd name="T51" fmla="*/ 0 h 530"/>
                  <a:gd name="T52" fmla="*/ 0 w 1137"/>
                  <a:gd name="T53" fmla="*/ 0 h 530"/>
                  <a:gd name="T54" fmla="*/ 0 w 1137"/>
                  <a:gd name="T55" fmla="*/ 0 h 530"/>
                  <a:gd name="T56" fmla="*/ 0 w 1137"/>
                  <a:gd name="T57" fmla="*/ 0 h 530"/>
                  <a:gd name="T58" fmla="*/ 0 w 1137"/>
                  <a:gd name="T59" fmla="*/ 0 h 530"/>
                  <a:gd name="T60" fmla="*/ 0 w 1137"/>
                  <a:gd name="T61" fmla="*/ 0 h 530"/>
                  <a:gd name="T62" fmla="*/ 0 w 1137"/>
                  <a:gd name="T63" fmla="*/ 0 h 530"/>
                  <a:gd name="T64" fmla="*/ 0 w 1137"/>
                  <a:gd name="T65" fmla="*/ 0 h 530"/>
                  <a:gd name="T66" fmla="*/ 0 w 1137"/>
                  <a:gd name="T67" fmla="*/ 0 h 530"/>
                  <a:gd name="T68" fmla="*/ 0 w 1137"/>
                  <a:gd name="T69" fmla="*/ 0 h 530"/>
                  <a:gd name="T70" fmla="*/ 0 w 1137"/>
                  <a:gd name="T71" fmla="*/ 0 h 530"/>
                  <a:gd name="T72" fmla="*/ 0 w 1137"/>
                  <a:gd name="T73" fmla="*/ 0 h 530"/>
                  <a:gd name="T74" fmla="*/ 0 w 1137"/>
                  <a:gd name="T75" fmla="*/ 0 h 530"/>
                  <a:gd name="T76" fmla="*/ 0 w 1137"/>
                  <a:gd name="T77" fmla="*/ 0 h 530"/>
                  <a:gd name="T78" fmla="*/ 0 w 1137"/>
                  <a:gd name="T79" fmla="*/ 0 h 530"/>
                  <a:gd name="T80" fmla="*/ 0 w 1137"/>
                  <a:gd name="T81" fmla="*/ 0 h 530"/>
                  <a:gd name="T82" fmla="*/ 0 w 1137"/>
                  <a:gd name="T83" fmla="*/ 0 h 530"/>
                  <a:gd name="T84" fmla="*/ 0 w 1137"/>
                  <a:gd name="T85" fmla="*/ 0 h 530"/>
                  <a:gd name="T86" fmla="*/ 0 w 1137"/>
                  <a:gd name="T87" fmla="*/ 0 h 530"/>
                  <a:gd name="T88" fmla="*/ 0 w 1137"/>
                  <a:gd name="T89" fmla="*/ 0 h 530"/>
                  <a:gd name="T90" fmla="*/ 0 w 1137"/>
                  <a:gd name="T91" fmla="*/ 0 h 530"/>
                  <a:gd name="T92" fmla="*/ 0 w 1137"/>
                  <a:gd name="T93" fmla="*/ 0 h 530"/>
                  <a:gd name="T94" fmla="*/ 0 w 1137"/>
                  <a:gd name="T95" fmla="*/ 0 h 530"/>
                  <a:gd name="T96" fmla="*/ 0 w 1137"/>
                  <a:gd name="T97" fmla="*/ 0 h 530"/>
                  <a:gd name="T98" fmla="*/ 0 w 1137"/>
                  <a:gd name="T99" fmla="*/ 0 h 530"/>
                  <a:gd name="T100" fmla="*/ 0 w 1137"/>
                  <a:gd name="T101" fmla="*/ 0 h 530"/>
                  <a:gd name="T102" fmla="*/ 0 w 1137"/>
                  <a:gd name="T103" fmla="*/ 0 h 530"/>
                  <a:gd name="T104" fmla="*/ 0 w 1137"/>
                  <a:gd name="T105" fmla="*/ 0 h 530"/>
                  <a:gd name="T106" fmla="*/ 0 w 1137"/>
                  <a:gd name="T107" fmla="*/ 0 h 530"/>
                  <a:gd name="T108" fmla="*/ 0 w 1137"/>
                  <a:gd name="T109" fmla="*/ 0 h 530"/>
                  <a:gd name="T110" fmla="*/ 0 w 1137"/>
                  <a:gd name="T111" fmla="*/ 0 h 53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137"/>
                  <a:gd name="T169" fmla="*/ 0 h 530"/>
                  <a:gd name="T170" fmla="*/ 1137 w 1137"/>
                  <a:gd name="T171" fmla="*/ 530 h 53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137" h="530">
                    <a:moveTo>
                      <a:pt x="1081" y="530"/>
                    </a:moveTo>
                    <a:lnTo>
                      <a:pt x="1078" y="529"/>
                    </a:lnTo>
                    <a:lnTo>
                      <a:pt x="1072" y="529"/>
                    </a:lnTo>
                    <a:lnTo>
                      <a:pt x="1067" y="529"/>
                    </a:lnTo>
                    <a:lnTo>
                      <a:pt x="1062" y="529"/>
                    </a:lnTo>
                    <a:lnTo>
                      <a:pt x="1055" y="529"/>
                    </a:lnTo>
                    <a:lnTo>
                      <a:pt x="1049" y="529"/>
                    </a:lnTo>
                    <a:lnTo>
                      <a:pt x="1040" y="527"/>
                    </a:lnTo>
                    <a:lnTo>
                      <a:pt x="1032" y="527"/>
                    </a:lnTo>
                    <a:lnTo>
                      <a:pt x="1021" y="526"/>
                    </a:lnTo>
                    <a:lnTo>
                      <a:pt x="1013" y="526"/>
                    </a:lnTo>
                    <a:lnTo>
                      <a:pt x="1001" y="526"/>
                    </a:lnTo>
                    <a:lnTo>
                      <a:pt x="989" y="526"/>
                    </a:lnTo>
                    <a:lnTo>
                      <a:pt x="976" y="524"/>
                    </a:lnTo>
                    <a:lnTo>
                      <a:pt x="964" y="524"/>
                    </a:lnTo>
                    <a:lnTo>
                      <a:pt x="950" y="523"/>
                    </a:lnTo>
                    <a:lnTo>
                      <a:pt x="937" y="523"/>
                    </a:lnTo>
                    <a:lnTo>
                      <a:pt x="920" y="521"/>
                    </a:lnTo>
                    <a:lnTo>
                      <a:pt x="907" y="521"/>
                    </a:lnTo>
                    <a:lnTo>
                      <a:pt x="890" y="520"/>
                    </a:lnTo>
                    <a:lnTo>
                      <a:pt x="875" y="518"/>
                    </a:lnTo>
                    <a:lnTo>
                      <a:pt x="858" y="517"/>
                    </a:lnTo>
                    <a:lnTo>
                      <a:pt x="842" y="515"/>
                    </a:lnTo>
                    <a:lnTo>
                      <a:pt x="823" y="514"/>
                    </a:lnTo>
                    <a:lnTo>
                      <a:pt x="805" y="513"/>
                    </a:lnTo>
                    <a:lnTo>
                      <a:pt x="788" y="510"/>
                    </a:lnTo>
                    <a:lnTo>
                      <a:pt x="770" y="508"/>
                    </a:lnTo>
                    <a:lnTo>
                      <a:pt x="751" y="505"/>
                    </a:lnTo>
                    <a:lnTo>
                      <a:pt x="732" y="504"/>
                    </a:lnTo>
                    <a:lnTo>
                      <a:pt x="712" y="502"/>
                    </a:lnTo>
                    <a:lnTo>
                      <a:pt x="694" y="501"/>
                    </a:lnTo>
                    <a:lnTo>
                      <a:pt x="674" y="496"/>
                    </a:lnTo>
                    <a:lnTo>
                      <a:pt x="653" y="494"/>
                    </a:lnTo>
                    <a:lnTo>
                      <a:pt x="634" y="491"/>
                    </a:lnTo>
                    <a:lnTo>
                      <a:pt x="615" y="488"/>
                    </a:lnTo>
                    <a:lnTo>
                      <a:pt x="595" y="483"/>
                    </a:lnTo>
                    <a:lnTo>
                      <a:pt x="576" y="480"/>
                    </a:lnTo>
                    <a:lnTo>
                      <a:pt x="555" y="476"/>
                    </a:lnTo>
                    <a:lnTo>
                      <a:pt x="536" y="473"/>
                    </a:lnTo>
                    <a:lnTo>
                      <a:pt x="516" y="467"/>
                    </a:lnTo>
                    <a:lnTo>
                      <a:pt x="497" y="463"/>
                    </a:lnTo>
                    <a:lnTo>
                      <a:pt x="478" y="458"/>
                    </a:lnTo>
                    <a:lnTo>
                      <a:pt x="457" y="454"/>
                    </a:lnTo>
                    <a:lnTo>
                      <a:pt x="438" y="448"/>
                    </a:lnTo>
                    <a:lnTo>
                      <a:pt x="421" y="442"/>
                    </a:lnTo>
                    <a:lnTo>
                      <a:pt x="402" y="438"/>
                    </a:lnTo>
                    <a:lnTo>
                      <a:pt x="384" y="432"/>
                    </a:lnTo>
                    <a:lnTo>
                      <a:pt x="367" y="426"/>
                    </a:lnTo>
                    <a:lnTo>
                      <a:pt x="348" y="420"/>
                    </a:lnTo>
                    <a:lnTo>
                      <a:pt x="330" y="413"/>
                    </a:lnTo>
                    <a:lnTo>
                      <a:pt x="314" y="407"/>
                    </a:lnTo>
                    <a:lnTo>
                      <a:pt x="298" y="398"/>
                    </a:lnTo>
                    <a:lnTo>
                      <a:pt x="282" y="393"/>
                    </a:lnTo>
                    <a:lnTo>
                      <a:pt x="266" y="385"/>
                    </a:lnTo>
                    <a:lnTo>
                      <a:pt x="253" y="376"/>
                    </a:lnTo>
                    <a:lnTo>
                      <a:pt x="237" y="368"/>
                    </a:lnTo>
                    <a:lnTo>
                      <a:pt x="222" y="360"/>
                    </a:lnTo>
                    <a:lnTo>
                      <a:pt x="209" y="352"/>
                    </a:lnTo>
                    <a:lnTo>
                      <a:pt x="199" y="343"/>
                    </a:lnTo>
                    <a:lnTo>
                      <a:pt x="186" y="334"/>
                    </a:lnTo>
                    <a:lnTo>
                      <a:pt x="174" y="324"/>
                    </a:lnTo>
                    <a:lnTo>
                      <a:pt x="164" y="314"/>
                    </a:lnTo>
                    <a:lnTo>
                      <a:pt x="155" y="305"/>
                    </a:lnTo>
                    <a:lnTo>
                      <a:pt x="145" y="295"/>
                    </a:lnTo>
                    <a:lnTo>
                      <a:pt x="136" y="284"/>
                    </a:lnTo>
                    <a:lnTo>
                      <a:pt x="127" y="274"/>
                    </a:lnTo>
                    <a:lnTo>
                      <a:pt x="118" y="265"/>
                    </a:lnTo>
                    <a:lnTo>
                      <a:pt x="110" y="255"/>
                    </a:lnTo>
                    <a:lnTo>
                      <a:pt x="102" y="246"/>
                    </a:lnTo>
                    <a:lnTo>
                      <a:pt x="95" y="239"/>
                    </a:lnTo>
                    <a:lnTo>
                      <a:pt x="89" y="230"/>
                    </a:lnTo>
                    <a:lnTo>
                      <a:pt x="79" y="221"/>
                    </a:lnTo>
                    <a:lnTo>
                      <a:pt x="73" y="213"/>
                    </a:lnTo>
                    <a:lnTo>
                      <a:pt x="66" y="205"/>
                    </a:lnTo>
                    <a:lnTo>
                      <a:pt x="61" y="198"/>
                    </a:lnTo>
                    <a:lnTo>
                      <a:pt x="55" y="189"/>
                    </a:lnTo>
                    <a:lnTo>
                      <a:pt x="50" y="183"/>
                    </a:lnTo>
                    <a:lnTo>
                      <a:pt x="45" y="176"/>
                    </a:lnTo>
                    <a:lnTo>
                      <a:pt x="39" y="170"/>
                    </a:lnTo>
                    <a:lnTo>
                      <a:pt x="35" y="163"/>
                    </a:lnTo>
                    <a:lnTo>
                      <a:pt x="31" y="157"/>
                    </a:lnTo>
                    <a:lnTo>
                      <a:pt x="26" y="151"/>
                    </a:lnTo>
                    <a:lnTo>
                      <a:pt x="22" y="145"/>
                    </a:lnTo>
                    <a:lnTo>
                      <a:pt x="17" y="138"/>
                    </a:lnTo>
                    <a:lnTo>
                      <a:pt x="15" y="134"/>
                    </a:lnTo>
                    <a:lnTo>
                      <a:pt x="12" y="128"/>
                    </a:lnTo>
                    <a:lnTo>
                      <a:pt x="10" y="123"/>
                    </a:lnTo>
                    <a:lnTo>
                      <a:pt x="7" y="117"/>
                    </a:lnTo>
                    <a:lnTo>
                      <a:pt x="4" y="112"/>
                    </a:lnTo>
                    <a:lnTo>
                      <a:pt x="3" y="107"/>
                    </a:lnTo>
                    <a:lnTo>
                      <a:pt x="1" y="104"/>
                    </a:lnTo>
                    <a:lnTo>
                      <a:pt x="0" y="94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1" y="72"/>
                    </a:lnTo>
                    <a:lnTo>
                      <a:pt x="4" y="6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20" y="47"/>
                    </a:lnTo>
                    <a:lnTo>
                      <a:pt x="25" y="44"/>
                    </a:lnTo>
                    <a:lnTo>
                      <a:pt x="29" y="41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4" y="36"/>
                    </a:lnTo>
                    <a:lnTo>
                      <a:pt x="50" y="33"/>
                    </a:lnTo>
                    <a:lnTo>
                      <a:pt x="55" y="30"/>
                    </a:lnTo>
                    <a:lnTo>
                      <a:pt x="63" y="30"/>
                    </a:lnTo>
                    <a:lnTo>
                      <a:pt x="67" y="27"/>
                    </a:lnTo>
                    <a:lnTo>
                      <a:pt x="76" y="24"/>
                    </a:lnTo>
                    <a:lnTo>
                      <a:pt x="82" y="22"/>
                    </a:lnTo>
                    <a:lnTo>
                      <a:pt x="91" y="21"/>
                    </a:lnTo>
                    <a:lnTo>
                      <a:pt x="99" y="19"/>
                    </a:lnTo>
                    <a:lnTo>
                      <a:pt x="107" y="18"/>
                    </a:lnTo>
                    <a:lnTo>
                      <a:pt x="115" y="17"/>
                    </a:lnTo>
                    <a:lnTo>
                      <a:pt x="124" y="15"/>
                    </a:lnTo>
                    <a:lnTo>
                      <a:pt x="134" y="14"/>
                    </a:lnTo>
                    <a:lnTo>
                      <a:pt x="145" y="12"/>
                    </a:lnTo>
                    <a:lnTo>
                      <a:pt x="155" y="11"/>
                    </a:lnTo>
                    <a:lnTo>
                      <a:pt x="165" y="9"/>
                    </a:lnTo>
                    <a:lnTo>
                      <a:pt x="175" y="6"/>
                    </a:lnTo>
                    <a:lnTo>
                      <a:pt x="187" y="6"/>
                    </a:lnTo>
                    <a:lnTo>
                      <a:pt x="197" y="3"/>
                    </a:lnTo>
                    <a:lnTo>
                      <a:pt x="209" y="3"/>
                    </a:lnTo>
                    <a:lnTo>
                      <a:pt x="219" y="3"/>
                    </a:lnTo>
                    <a:lnTo>
                      <a:pt x="232" y="2"/>
                    </a:lnTo>
                    <a:lnTo>
                      <a:pt x="244" y="2"/>
                    </a:lnTo>
                    <a:lnTo>
                      <a:pt x="259" y="2"/>
                    </a:lnTo>
                    <a:lnTo>
                      <a:pt x="270" y="0"/>
                    </a:lnTo>
                    <a:lnTo>
                      <a:pt x="283" y="0"/>
                    </a:lnTo>
                    <a:lnTo>
                      <a:pt x="297" y="0"/>
                    </a:lnTo>
                    <a:lnTo>
                      <a:pt x="311" y="2"/>
                    </a:lnTo>
                    <a:lnTo>
                      <a:pt x="324" y="2"/>
                    </a:lnTo>
                    <a:lnTo>
                      <a:pt x="337" y="3"/>
                    </a:lnTo>
                    <a:lnTo>
                      <a:pt x="354" y="3"/>
                    </a:lnTo>
                    <a:lnTo>
                      <a:pt x="368" y="6"/>
                    </a:lnTo>
                    <a:lnTo>
                      <a:pt x="381" y="6"/>
                    </a:lnTo>
                    <a:lnTo>
                      <a:pt x="396" y="8"/>
                    </a:lnTo>
                    <a:lnTo>
                      <a:pt x="411" y="8"/>
                    </a:lnTo>
                    <a:lnTo>
                      <a:pt x="425" y="11"/>
                    </a:lnTo>
                    <a:lnTo>
                      <a:pt x="440" y="12"/>
                    </a:lnTo>
                    <a:lnTo>
                      <a:pt x="454" y="14"/>
                    </a:lnTo>
                    <a:lnTo>
                      <a:pt x="470" y="17"/>
                    </a:lnTo>
                    <a:lnTo>
                      <a:pt x="485" y="19"/>
                    </a:lnTo>
                    <a:lnTo>
                      <a:pt x="500" y="22"/>
                    </a:lnTo>
                    <a:lnTo>
                      <a:pt x="516" y="25"/>
                    </a:lnTo>
                    <a:lnTo>
                      <a:pt x="530" y="28"/>
                    </a:lnTo>
                    <a:lnTo>
                      <a:pt x="545" y="30"/>
                    </a:lnTo>
                    <a:lnTo>
                      <a:pt x="561" y="33"/>
                    </a:lnTo>
                    <a:lnTo>
                      <a:pt x="576" y="37"/>
                    </a:lnTo>
                    <a:lnTo>
                      <a:pt x="592" y="40"/>
                    </a:lnTo>
                    <a:lnTo>
                      <a:pt x="608" y="46"/>
                    </a:lnTo>
                    <a:lnTo>
                      <a:pt x="622" y="49"/>
                    </a:lnTo>
                    <a:lnTo>
                      <a:pt x="637" y="52"/>
                    </a:lnTo>
                    <a:lnTo>
                      <a:pt x="652" y="56"/>
                    </a:lnTo>
                    <a:lnTo>
                      <a:pt x="668" y="62"/>
                    </a:lnTo>
                    <a:lnTo>
                      <a:pt x="682" y="65"/>
                    </a:lnTo>
                    <a:lnTo>
                      <a:pt x="697" y="69"/>
                    </a:lnTo>
                    <a:lnTo>
                      <a:pt x="712" y="74"/>
                    </a:lnTo>
                    <a:lnTo>
                      <a:pt x="728" y="79"/>
                    </a:lnTo>
                    <a:lnTo>
                      <a:pt x="741" y="84"/>
                    </a:lnTo>
                    <a:lnTo>
                      <a:pt x="755" y="88"/>
                    </a:lnTo>
                    <a:lnTo>
                      <a:pt x="770" y="94"/>
                    </a:lnTo>
                    <a:lnTo>
                      <a:pt x="783" y="101"/>
                    </a:lnTo>
                    <a:lnTo>
                      <a:pt x="798" y="106"/>
                    </a:lnTo>
                    <a:lnTo>
                      <a:pt x="812" y="112"/>
                    </a:lnTo>
                    <a:lnTo>
                      <a:pt x="825" y="117"/>
                    </a:lnTo>
                    <a:lnTo>
                      <a:pt x="839" y="125"/>
                    </a:lnTo>
                    <a:lnTo>
                      <a:pt x="852" y="131"/>
                    </a:lnTo>
                    <a:lnTo>
                      <a:pt x="865" y="137"/>
                    </a:lnTo>
                    <a:lnTo>
                      <a:pt x="877" y="144"/>
                    </a:lnTo>
                    <a:lnTo>
                      <a:pt x="890" y="151"/>
                    </a:lnTo>
                    <a:lnTo>
                      <a:pt x="901" y="157"/>
                    </a:lnTo>
                    <a:lnTo>
                      <a:pt x="915" y="164"/>
                    </a:lnTo>
                    <a:lnTo>
                      <a:pt x="926" y="170"/>
                    </a:lnTo>
                    <a:lnTo>
                      <a:pt x="938" y="179"/>
                    </a:lnTo>
                    <a:lnTo>
                      <a:pt x="948" y="186"/>
                    </a:lnTo>
                    <a:lnTo>
                      <a:pt x="960" y="194"/>
                    </a:lnTo>
                    <a:lnTo>
                      <a:pt x="970" y="202"/>
                    </a:lnTo>
                    <a:lnTo>
                      <a:pt x="979" y="210"/>
                    </a:lnTo>
                    <a:lnTo>
                      <a:pt x="989" y="220"/>
                    </a:lnTo>
                    <a:lnTo>
                      <a:pt x="999" y="227"/>
                    </a:lnTo>
                    <a:lnTo>
                      <a:pt x="1008" y="236"/>
                    </a:lnTo>
                    <a:lnTo>
                      <a:pt x="1017" y="245"/>
                    </a:lnTo>
                    <a:lnTo>
                      <a:pt x="1024" y="252"/>
                    </a:lnTo>
                    <a:lnTo>
                      <a:pt x="1032" y="261"/>
                    </a:lnTo>
                    <a:lnTo>
                      <a:pt x="1040" y="268"/>
                    </a:lnTo>
                    <a:lnTo>
                      <a:pt x="1048" y="277"/>
                    </a:lnTo>
                    <a:lnTo>
                      <a:pt x="1055" y="284"/>
                    </a:lnTo>
                    <a:lnTo>
                      <a:pt x="1061" y="292"/>
                    </a:lnTo>
                    <a:lnTo>
                      <a:pt x="1065" y="299"/>
                    </a:lnTo>
                    <a:lnTo>
                      <a:pt x="1072" y="308"/>
                    </a:lnTo>
                    <a:lnTo>
                      <a:pt x="1077" y="314"/>
                    </a:lnTo>
                    <a:lnTo>
                      <a:pt x="1083" y="321"/>
                    </a:lnTo>
                    <a:lnTo>
                      <a:pt x="1087" y="327"/>
                    </a:lnTo>
                    <a:lnTo>
                      <a:pt x="1091" y="334"/>
                    </a:lnTo>
                    <a:lnTo>
                      <a:pt x="1094" y="340"/>
                    </a:lnTo>
                    <a:lnTo>
                      <a:pt x="1100" y="347"/>
                    </a:lnTo>
                    <a:lnTo>
                      <a:pt x="1103" y="353"/>
                    </a:lnTo>
                    <a:lnTo>
                      <a:pt x="1107" y="360"/>
                    </a:lnTo>
                    <a:lnTo>
                      <a:pt x="1110" y="366"/>
                    </a:lnTo>
                    <a:lnTo>
                      <a:pt x="1113" y="372"/>
                    </a:lnTo>
                    <a:lnTo>
                      <a:pt x="1116" y="376"/>
                    </a:lnTo>
                    <a:lnTo>
                      <a:pt x="1119" y="382"/>
                    </a:lnTo>
                    <a:lnTo>
                      <a:pt x="1121" y="388"/>
                    </a:lnTo>
                    <a:lnTo>
                      <a:pt x="1124" y="393"/>
                    </a:lnTo>
                    <a:lnTo>
                      <a:pt x="1126" y="398"/>
                    </a:lnTo>
                    <a:lnTo>
                      <a:pt x="1128" y="404"/>
                    </a:lnTo>
                    <a:lnTo>
                      <a:pt x="1131" y="413"/>
                    </a:lnTo>
                    <a:lnTo>
                      <a:pt x="1134" y="422"/>
                    </a:lnTo>
                    <a:lnTo>
                      <a:pt x="1135" y="431"/>
                    </a:lnTo>
                    <a:lnTo>
                      <a:pt x="1137" y="439"/>
                    </a:lnTo>
                    <a:lnTo>
                      <a:pt x="1137" y="445"/>
                    </a:lnTo>
                    <a:lnTo>
                      <a:pt x="1137" y="453"/>
                    </a:lnTo>
                    <a:lnTo>
                      <a:pt x="1137" y="458"/>
                    </a:lnTo>
                    <a:lnTo>
                      <a:pt x="1137" y="464"/>
                    </a:lnTo>
                    <a:lnTo>
                      <a:pt x="1134" y="470"/>
                    </a:lnTo>
                    <a:lnTo>
                      <a:pt x="1132" y="475"/>
                    </a:lnTo>
                    <a:lnTo>
                      <a:pt x="1132" y="479"/>
                    </a:lnTo>
                    <a:lnTo>
                      <a:pt x="1131" y="483"/>
                    </a:lnTo>
                    <a:lnTo>
                      <a:pt x="1126" y="489"/>
                    </a:lnTo>
                    <a:lnTo>
                      <a:pt x="1126" y="494"/>
                    </a:lnTo>
                    <a:lnTo>
                      <a:pt x="1124" y="495"/>
                    </a:lnTo>
                    <a:lnTo>
                      <a:pt x="1124" y="496"/>
                    </a:lnTo>
                    <a:lnTo>
                      <a:pt x="1081" y="530"/>
                    </a:lnTo>
                    <a:close/>
                  </a:path>
                </a:pathLst>
              </a:custGeom>
              <a:solidFill>
                <a:srgbClr val="A6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19" name="Freeform 439"/>
              <p:cNvSpPr>
                <a:spLocks/>
              </p:cNvSpPr>
              <p:nvPr/>
            </p:nvSpPr>
            <p:spPr bwMode="auto">
              <a:xfrm>
                <a:off x="2866" y="2688"/>
                <a:ext cx="419" cy="236"/>
              </a:xfrm>
              <a:custGeom>
                <a:avLst/>
                <a:gdLst>
                  <a:gd name="T0" fmla="*/ 0 w 1257"/>
                  <a:gd name="T1" fmla="*/ 0 h 707"/>
                  <a:gd name="T2" fmla="*/ 0 w 1257"/>
                  <a:gd name="T3" fmla="*/ 0 h 707"/>
                  <a:gd name="T4" fmla="*/ 0 w 1257"/>
                  <a:gd name="T5" fmla="*/ 0 h 707"/>
                  <a:gd name="T6" fmla="*/ 0 w 1257"/>
                  <a:gd name="T7" fmla="*/ 0 h 707"/>
                  <a:gd name="T8" fmla="*/ 0 w 1257"/>
                  <a:gd name="T9" fmla="*/ 0 h 707"/>
                  <a:gd name="T10" fmla="*/ 0 w 1257"/>
                  <a:gd name="T11" fmla="*/ 0 h 707"/>
                  <a:gd name="T12" fmla="*/ 0 w 1257"/>
                  <a:gd name="T13" fmla="*/ 0 h 707"/>
                  <a:gd name="T14" fmla="*/ 0 w 1257"/>
                  <a:gd name="T15" fmla="*/ 0 h 707"/>
                  <a:gd name="T16" fmla="*/ 0 w 1257"/>
                  <a:gd name="T17" fmla="*/ 0 h 707"/>
                  <a:gd name="T18" fmla="*/ 0 w 1257"/>
                  <a:gd name="T19" fmla="*/ 0 h 707"/>
                  <a:gd name="T20" fmla="*/ 0 w 1257"/>
                  <a:gd name="T21" fmla="*/ 0 h 707"/>
                  <a:gd name="T22" fmla="*/ 0 w 1257"/>
                  <a:gd name="T23" fmla="*/ 0 h 707"/>
                  <a:gd name="T24" fmla="*/ 0 w 1257"/>
                  <a:gd name="T25" fmla="*/ 0 h 707"/>
                  <a:gd name="T26" fmla="*/ 0 w 1257"/>
                  <a:gd name="T27" fmla="*/ 0 h 707"/>
                  <a:gd name="T28" fmla="*/ 0 w 1257"/>
                  <a:gd name="T29" fmla="*/ 0 h 707"/>
                  <a:gd name="T30" fmla="*/ 0 w 1257"/>
                  <a:gd name="T31" fmla="*/ 0 h 707"/>
                  <a:gd name="T32" fmla="*/ 0 w 1257"/>
                  <a:gd name="T33" fmla="*/ 0 h 707"/>
                  <a:gd name="T34" fmla="*/ 0 w 1257"/>
                  <a:gd name="T35" fmla="*/ 0 h 707"/>
                  <a:gd name="T36" fmla="*/ 0 w 1257"/>
                  <a:gd name="T37" fmla="*/ 0 h 707"/>
                  <a:gd name="T38" fmla="*/ 0 w 1257"/>
                  <a:gd name="T39" fmla="*/ 0 h 707"/>
                  <a:gd name="T40" fmla="*/ 0 w 1257"/>
                  <a:gd name="T41" fmla="*/ 0 h 707"/>
                  <a:gd name="T42" fmla="*/ 0 w 1257"/>
                  <a:gd name="T43" fmla="*/ 0 h 707"/>
                  <a:gd name="T44" fmla="*/ 0 w 1257"/>
                  <a:gd name="T45" fmla="*/ 0 h 707"/>
                  <a:gd name="T46" fmla="*/ 0 w 1257"/>
                  <a:gd name="T47" fmla="*/ 0 h 707"/>
                  <a:gd name="T48" fmla="*/ 0 w 1257"/>
                  <a:gd name="T49" fmla="*/ 0 h 707"/>
                  <a:gd name="T50" fmla="*/ 0 w 1257"/>
                  <a:gd name="T51" fmla="*/ 0 h 707"/>
                  <a:gd name="T52" fmla="*/ 0 w 1257"/>
                  <a:gd name="T53" fmla="*/ 0 h 707"/>
                  <a:gd name="T54" fmla="*/ 0 w 1257"/>
                  <a:gd name="T55" fmla="*/ 0 h 707"/>
                  <a:gd name="T56" fmla="*/ 0 w 1257"/>
                  <a:gd name="T57" fmla="*/ 0 h 707"/>
                  <a:gd name="T58" fmla="*/ 0 w 1257"/>
                  <a:gd name="T59" fmla="*/ 0 h 707"/>
                  <a:gd name="T60" fmla="*/ 0 w 1257"/>
                  <a:gd name="T61" fmla="*/ 0 h 707"/>
                  <a:gd name="T62" fmla="*/ 0 w 1257"/>
                  <a:gd name="T63" fmla="*/ 0 h 707"/>
                  <a:gd name="T64" fmla="*/ 0 w 1257"/>
                  <a:gd name="T65" fmla="*/ 0 h 707"/>
                  <a:gd name="T66" fmla="*/ 0 w 1257"/>
                  <a:gd name="T67" fmla="*/ 0 h 707"/>
                  <a:gd name="T68" fmla="*/ 0 w 1257"/>
                  <a:gd name="T69" fmla="*/ 0 h 707"/>
                  <a:gd name="T70" fmla="*/ 0 w 1257"/>
                  <a:gd name="T71" fmla="*/ 0 h 707"/>
                  <a:gd name="T72" fmla="*/ 0 w 1257"/>
                  <a:gd name="T73" fmla="*/ 0 h 707"/>
                  <a:gd name="T74" fmla="*/ 0 w 1257"/>
                  <a:gd name="T75" fmla="*/ 0 h 707"/>
                  <a:gd name="T76" fmla="*/ 0 w 1257"/>
                  <a:gd name="T77" fmla="*/ 0 h 707"/>
                  <a:gd name="T78" fmla="*/ 0 w 1257"/>
                  <a:gd name="T79" fmla="*/ 0 h 707"/>
                  <a:gd name="T80" fmla="*/ 0 w 1257"/>
                  <a:gd name="T81" fmla="*/ 0 h 707"/>
                  <a:gd name="T82" fmla="*/ 0 w 1257"/>
                  <a:gd name="T83" fmla="*/ 0 h 707"/>
                  <a:gd name="T84" fmla="*/ 0 w 1257"/>
                  <a:gd name="T85" fmla="*/ 0 h 707"/>
                  <a:gd name="T86" fmla="*/ 0 w 1257"/>
                  <a:gd name="T87" fmla="*/ 0 h 707"/>
                  <a:gd name="T88" fmla="*/ 0 w 1257"/>
                  <a:gd name="T89" fmla="*/ 0 h 707"/>
                  <a:gd name="T90" fmla="*/ 0 w 1257"/>
                  <a:gd name="T91" fmla="*/ 0 h 707"/>
                  <a:gd name="T92" fmla="*/ 0 w 1257"/>
                  <a:gd name="T93" fmla="*/ 0 h 707"/>
                  <a:gd name="T94" fmla="*/ 0 w 1257"/>
                  <a:gd name="T95" fmla="*/ 0 h 707"/>
                  <a:gd name="T96" fmla="*/ 0 w 1257"/>
                  <a:gd name="T97" fmla="*/ 0 h 707"/>
                  <a:gd name="T98" fmla="*/ 0 w 1257"/>
                  <a:gd name="T99" fmla="*/ 0 h 707"/>
                  <a:gd name="T100" fmla="*/ 0 w 1257"/>
                  <a:gd name="T101" fmla="*/ 0 h 707"/>
                  <a:gd name="T102" fmla="*/ 0 w 1257"/>
                  <a:gd name="T103" fmla="*/ 0 h 707"/>
                  <a:gd name="T104" fmla="*/ 0 w 1257"/>
                  <a:gd name="T105" fmla="*/ 0 h 707"/>
                  <a:gd name="T106" fmla="*/ 0 w 1257"/>
                  <a:gd name="T107" fmla="*/ 0 h 707"/>
                  <a:gd name="T108" fmla="*/ 0 w 1257"/>
                  <a:gd name="T109" fmla="*/ 0 h 707"/>
                  <a:gd name="T110" fmla="*/ 0 w 1257"/>
                  <a:gd name="T111" fmla="*/ 0 h 707"/>
                  <a:gd name="T112" fmla="*/ 0 w 1257"/>
                  <a:gd name="T113" fmla="*/ 0 h 707"/>
                  <a:gd name="T114" fmla="*/ 0 w 1257"/>
                  <a:gd name="T115" fmla="*/ 0 h 707"/>
                  <a:gd name="T116" fmla="*/ 0 w 1257"/>
                  <a:gd name="T117" fmla="*/ 0 h 707"/>
                  <a:gd name="T118" fmla="*/ 0 w 1257"/>
                  <a:gd name="T119" fmla="*/ 0 h 707"/>
                  <a:gd name="T120" fmla="*/ 0 w 1257"/>
                  <a:gd name="T121" fmla="*/ 0 h 707"/>
                  <a:gd name="T122" fmla="*/ 0 w 1257"/>
                  <a:gd name="T123" fmla="*/ 0 h 70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257"/>
                  <a:gd name="T187" fmla="*/ 0 h 707"/>
                  <a:gd name="T188" fmla="*/ 1257 w 1257"/>
                  <a:gd name="T189" fmla="*/ 707 h 707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257" h="707">
                    <a:moveTo>
                      <a:pt x="918" y="192"/>
                    </a:moveTo>
                    <a:lnTo>
                      <a:pt x="902" y="181"/>
                    </a:lnTo>
                    <a:lnTo>
                      <a:pt x="887" y="171"/>
                    </a:lnTo>
                    <a:lnTo>
                      <a:pt x="870" y="164"/>
                    </a:lnTo>
                    <a:lnTo>
                      <a:pt x="855" y="155"/>
                    </a:lnTo>
                    <a:lnTo>
                      <a:pt x="838" y="148"/>
                    </a:lnTo>
                    <a:lnTo>
                      <a:pt x="820" y="140"/>
                    </a:lnTo>
                    <a:lnTo>
                      <a:pt x="804" y="132"/>
                    </a:lnTo>
                    <a:lnTo>
                      <a:pt x="787" y="127"/>
                    </a:lnTo>
                    <a:lnTo>
                      <a:pt x="769" y="120"/>
                    </a:lnTo>
                    <a:lnTo>
                      <a:pt x="751" y="114"/>
                    </a:lnTo>
                    <a:lnTo>
                      <a:pt x="734" y="108"/>
                    </a:lnTo>
                    <a:lnTo>
                      <a:pt x="715" y="104"/>
                    </a:lnTo>
                    <a:lnTo>
                      <a:pt x="697" y="98"/>
                    </a:lnTo>
                    <a:lnTo>
                      <a:pt x="680" y="95"/>
                    </a:lnTo>
                    <a:lnTo>
                      <a:pt x="661" y="89"/>
                    </a:lnTo>
                    <a:lnTo>
                      <a:pt x="643" y="88"/>
                    </a:lnTo>
                    <a:lnTo>
                      <a:pt x="624" y="82"/>
                    </a:lnTo>
                    <a:lnTo>
                      <a:pt x="608" y="79"/>
                    </a:lnTo>
                    <a:lnTo>
                      <a:pt x="588" y="76"/>
                    </a:lnTo>
                    <a:lnTo>
                      <a:pt x="570" y="76"/>
                    </a:lnTo>
                    <a:lnTo>
                      <a:pt x="553" y="72"/>
                    </a:lnTo>
                    <a:lnTo>
                      <a:pt x="535" y="72"/>
                    </a:lnTo>
                    <a:lnTo>
                      <a:pt x="516" y="69"/>
                    </a:lnTo>
                    <a:lnTo>
                      <a:pt x="500" y="69"/>
                    </a:lnTo>
                    <a:lnTo>
                      <a:pt x="481" y="67"/>
                    </a:lnTo>
                    <a:lnTo>
                      <a:pt x="464" y="67"/>
                    </a:lnTo>
                    <a:lnTo>
                      <a:pt x="446" y="67"/>
                    </a:lnTo>
                    <a:lnTo>
                      <a:pt x="430" y="69"/>
                    </a:lnTo>
                    <a:lnTo>
                      <a:pt x="412" y="69"/>
                    </a:lnTo>
                    <a:lnTo>
                      <a:pt x="395" y="70"/>
                    </a:lnTo>
                    <a:lnTo>
                      <a:pt x="380" y="72"/>
                    </a:lnTo>
                    <a:lnTo>
                      <a:pt x="364" y="75"/>
                    </a:lnTo>
                    <a:lnTo>
                      <a:pt x="348" y="76"/>
                    </a:lnTo>
                    <a:lnTo>
                      <a:pt x="332" y="78"/>
                    </a:lnTo>
                    <a:lnTo>
                      <a:pt x="318" y="80"/>
                    </a:lnTo>
                    <a:lnTo>
                      <a:pt x="303" y="83"/>
                    </a:lnTo>
                    <a:lnTo>
                      <a:pt x="288" y="86"/>
                    </a:lnTo>
                    <a:lnTo>
                      <a:pt x="275" y="89"/>
                    </a:lnTo>
                    <a:lnTo>
                      <a:pt x="262" y="94"/>
                    </a:lnTo>
                    <a:lnTo>
                      <a:pt x="249" y="98"/>
                    </a:lnTo>
                    <a:lnTo>
                      <a:pt x="236" y="102"/>
                    </a:lnTo>
                    <a:lnTo>
                      <a:pt x="225" y="108"/>
                    </a:lnTo>
                    <a:lnTo>
                      <a:pt x="212" y="114"/>
                    </a:lnTo>
                    <a:lnTo>
                      <a:pt x="204" y="119"/>
                    </a:lnTo>
                    <a:lnTo>
                      <a:pt x="192" y="124"/>
                    </a:lnTo>
                    <a:lnTo>
                      <a:pt x="183" y="132"/>
                    </a:lnTo>
                    <a:lnTo>
                      <a:pt x="174" y="138"/>
                    </a:lnTo>
                    <a:lnTo>
                      <a:pt x="167" y="145"/>
                    </a:lnTo>
                    <a:lnTo>
                      <a:pt x="158" y="151"/>
                    </a:lnTo>
                    <a:lnTo>
                      <a:pt x="151" y="159"/>
                    </a:lnTo>
                    <a:lnTo>
                      <a:pt x="144" y="167"/>
                    </a:lnTo>
                    <a:lnTo>
                      <a:pt x="141" y="176"/>
                    </a:lnTo>
                    <a:lnTo>
                      <a:pt x="135" y="183"/>
                    </a:lnTo>
                    <a:lnTo>
                      <a:pt x="132" y="193"/>
                    </a:lnTo>
                    <a:lnTo>
                      <a:pt x="128" y="202"/>
                    </a:lnTo>
                    <a:lnTo>
                      <a:pt x="126" y="212"/>
                    </a:lnTo>
                    <a:lnTo>
                      <a:pt x="123" y="219"/>
                    </a:lnTo>
                    <a:lnTo>
                      <a:pt x="123" y="230"/>
                    </a:lnTo>
                    <a:lnTo>
                      <a:pt x="123" y="240"/>
                    </a:lnTo>
                    <a:lnTo>
                      <a:pt x="125" y="252"/>
                    </a:lnTo>
                    <a:lnTo>
                      <a:pt x="128" y="262"/>
                    </a:lnTo>
                    <a:lnTo>
                      <a:pt x="130" y="274"/>
                    </a:lnTo>
                    <a:lnTo>
                      <a:pt x="135" y="285"/>
                    </a:lnTo>
                    <a:lnTo>
                      <a:pt x="141" y="297"/>
                    </a:lnTo>
                    <a:lnTo>
                      <a:pt x="152" y="307"/>
                    </a:lnTo>
                    <a:lnTo>
                      <a:pt x="164" y="319"/>
                    </a:lnTo>
                    <a:lnTo>
                      <a:pt x="177" y="329"/>
                    </a:lnTo>
                    <a:lnTo>
                      <a:pt x="190" y="341"/>
                    </a:lnTo>
                    <a:lnTo>
                      <a:pt x="202" y="350"/>
                    </a:lnTo>
                    <a:lnTo>
                      <a:pt x="215" y="360"/>
                    </a:lnTo>
                    <a:lnTo>
                      <a:pt x="227" y="370"/>
                    </a:lnTo>
                    <a:lnTo>
                      <a:pt x="240" y="380"/>
                    </a:lnTo>
                    <a:lnTo>
                      <a:pt x="252" y="389"/>
                    </a:lnTo>
                    <a:lnTo>
                      <a:pt x="265" y="399"/>
                    </a:lnTo>
                    <a:lnTo>
                      <a:pt x="277" y="408"/>
                    </a:lnTo>
                    <a:lnTo>
                      <a:pt x="288" y="418"/>
                    </a:lnTo>
                    <a:lnTo>
                      <a:pt x="300" y="426"/>
                    </a:lnTo>
                    <a:lnTo>
                      <a:pt x="313" y="435"/>
                    </a:lnTo>
                    <a:lnTo>
                      <a:pt x="325" y="445"/>
                    </a:lnTo>
                    <a:lnTo>
                      <a:pt x="338" y="454"/>
                    </a:lnTo>
                    <a:lnTo>
                      <a:pt x="350" y="461"/>
                    </a:lnTo>
                    <a:lnTo>
                      <a:pt x="361" y="468"/>
                    </a:lnTo>
                    <a:lnTo>
                      <a:pt x="373" y="477"/>
                    </a:lnTo>
                    <a:lnTo>
                      <a:pt x="386" y="484"/>
                    </a:lnTo>
                    <a:lnTo>
                      <a:pt x="398" y="490"/>
                    </a:lnTo>
                    <a:lnTo>
                      <a:pt x="410" y="497"/>
                    </a:lnTo>
                    <a:lnTo>
                      <a:pt x="421" y="505"/>
                    </a:lnTo>
                    <a:lnTo>
                      <a:pt x="434" y="512"/>
                    </a:lnTo>
                    <a:lnTo>
                      <a:pt x="445" y="518"/>
                    </a:lnTo>
                    <a:lnTo>
                      <a:pt x="458" y="524"/>
                    </a:lnTo>
                    <a:lnTo>
                      <a:pt x="471" y="530"/>
                    </a:lnTo>
                    <a:lnTo>
                      <a:pt x="484" y="537"/>
                    </a:lnTo>
                    <a:lnTo>
                      <a:pt x="496" y="543"/>
                    </a:lnTo>
                    <a:lnTo>
                      <a:pt x="507" y="549"/>
                    </a:lnTo>
                    <a:lnTo>
                      <a:pt x="519" y="553"/>
                    </a:lnTo>
                    <a:lnTo>
                      <a:pt x="534" y="559"/>
                    </a:lnTo>
                    <a:lnTo>
                      <a:pt x="545" y="562"/>
                    </a:lnTo>
                    <a:lnTo>
                      <a:pt x="559" y="568"/>
                    </a:lnTo>
                    <a:lnTo>
                      <a:pt x="570" y="572"/>
                    </a:lnTo>
                    <a:lnTo>
                      <a:pt x="583" y="575"/>
                    </a:lnTo>
                    <a:lnTo>
                      <a:pt x="597" y="579"/>
                    </a:lnTo>
                    <a:lnTo>
                      <a:pt x="610" y="582"/>
                    </a:lnTo>
                    <a:lnTo>
                      <a:pt x="621" y="587"/>
                    </a:lnTo>
                    <a:lnTo>
                      <a:pt x="636" y="591"/>
                    </a:lnTo>
                    <a:lnTo>
                      <a:pt x="649" y="593"/>
                    </a:lnTo>
                    <a:lnTo>
                      <a:pt x="661" y="596"/>
                    </a:lnTo>
                    <a:lnTo>
                      <a:pt x="674" y="598"/>
                    </a:lnTo>
                    <a:lnTo>
                      <a:pt x="689" y="601"/>
                    </a:lnTo>
                    <a:lnTo>
                      <a:pt x="702" y="603"/>
                    </a:lnTo>
                    <a:lnTo>
                      <a:pt x="715" y="604"/>
                    </a:lnTo>
                    <a:lnTo>
                      <a:pt x="730" y="607"/>
                    </a:lnTo>
                    <a:lnTo>
                      <a:pt x="744" y="609"/>
                    </a:lnTo>
                    <a:lnTo>
                      <a:pt x="757" y="609"/>
                    </a:lnTo>
                    <a:lnTo>
                      <a:pt x="772" y="610"/>
                    </a:lnTo>
                    <a:lnTo>
                      <a:pt x="787" y="610"/>
                    </a:lnTo>
                    <a:lnTo>
                      <a:pt x="801" y="612"/>
                    </a:lnTo>
                    <a:lnTo>
                      <a:pt x="816" y="612"/>
                    </a:lnTo>
                    <a:lnTo>
                      <a:pt x="830" y="612"/>
                    </a:lnTo>
                    <a:lnTo>
                      <a:pt x="845" y="612"/>
                    </a:lnTo>
                    <a:lnTo>
                      <a:pt x="863" y="612"/>
                    </a:lnTo>
                    <a:lnTo>
                      <a:pt x="877" y="610"/>
                    </a:lnTo>
                    <a:lnTo>
                      <a:pt x="892" y="609"/>
                    </a:lnTo>
                    <a:lnTo>
                      <a:pt x="908" y="607"/>
                    </a:lnTo>
                    <a:lnTo>
                      <a:pt x="924" y="606"/>
                    </a:lnTo>
                    <a:lnTo>
                      <a:pt x="940" y="604"/>
                    </a:lnTo>
                    <a:lnTo>
                      <a:pt x="956" y="603"/>
                    </a:lnTo>
                    <a:lnTo>
                      <a:pt x="974" y="601"/>
                    </a:lnTo>
                    <a:lnTo>
                      <a:pt x="991" y="598"/>
                    </a:lnTo>
                    <a:lnTo>
                      <a:pt x="997" y="597"/>
                    </a:lnTo>
                    <a:lnTo>
                      <a:pt x="1004" y="596"/>
                    </a:lnTo>
                    <a:lnTo>
                      <a:pt x="1012" y="594"/>
                    </a:lnTo>
                    <a:lnTo>
                      <a:pt x="1019" y="593"/>
                    </a:lnTo>
                    <a:lnTo>
                      <a:pt x="1025" y="590"/>
                    </a:lnTo>
                    <a:lnTo>
                      <a:pt x="1033" y="588"/>
                    </a:lnTo>
                    <a:lnTo>
                      <a:pt x="1039" y="585"/>
                    </a:lnTo>
                    <a:lnTo>
                      <a:pt x="1047" y="585"/>
                    </a:lnTo>
                    <a:lnTo>
                      <a:pt x="1054" y="582"/>
                    </a:lnTo>
                    <a:lnTo>
                      <a:pt x="1060" y="579"/>
                    </a:lnTo>
                    <a:lnTo>
                      <a:pt x="1066" y="576"/>
                    </a:lnTo>
                    <a:lnTo>
                      <a:pt x="1074" y="575"/>
                    </a:lnTo>
                    <a:lnTo>
                      <a:pt x="1079" y="572"/>
                    </a:lnTo>
                    <a:lnTo>
                      <a:pt x="1086" y="569"/>
                    </a:lnTo>
                    <a:lnTo>
                      <a:pt x="1092" y="566"/>
                    </a:lnTo>
                    <a:lnTo>
                      <a:pt x="1098" y="562"/>
                    </a:lnTo>
                    <a:lnTo>
                      <a:pt x="1104" y="559"/>
                    </a:lnTo>
                    <a:lnTo>
                      <a:pt x="1108" y="555"/>
                    </a:lnTo>
                    <a:lnTo>
                      <a:pt x="1114" y="550"/>
                    </a:lnTo>
                    <a:lnTo>
                      <a:pt x="1118" y="546"/>
                    </a:lnTo>
                    <a:lnTo>
                      <a:pt x="1123" y="541"/>
                    </a:lnTo>
                    <a:lnTo>
                      <a:pt x="1127" y="537"/>
                    </a:lnTo>
                    <a:lnTo>
                      <a:pt x="1131" y="531"/>
                    </a:lnTo>
                    <a:lnTo>
                      <a:pt x="1136" y="527"/>
                    </a:lnTo>
                    <a:lnTo>
                      <a:pt x="1139" y="519"/>
                    </a:lnTo>
                    <a:lnTo>
                      <a:pt x="1142" y="515"/>
                    </a:lnTo>
                    <a:lnTo>
                      <a:pt x="1144" y="509"/>
                    </a:lnTo>
                    <a:lnTo>
                      <a:pt x="1147" y="503"/>
                    </a:lnTo>
                    <a:lnTo>
                      <a:pt x="1149" y="497"/>
                    </a:lnTo>
                    <a:lnTo>
                      <a:pt x="1150" y="490"/>
                    </a:lnTo>
                    <a:lnTo>
                      <a:pt x="1152" y="484"/>
                    </a:lnTo>
                    <a:lnTo>
                      <a:pt x="1153" y="477"/>
                    </a:lnTo>
                    <a:lnTo>
                      <a:pt x="1153" y="471"/>
                    </a:lnTo>
                    <a:lnTo>
                      <a:pt x="1153" y="464"/>
                    </a:lnTo>
                    <a:lnTo>
                      <a:pt x="1153" y="458"/>
                    </a:lnTo>
                    <a:lnTo>
                      <a:pt x="1153" y="452"/>
                    </a:lnTo>
                    <a:lnTo>
                      <a:pt x="1152" y="446"/>
                    </a:lnTo>
                    <a:lnTo>
                      <a:pt x="1152" y="442"/>
                    </a:lnTo>
                    <a:lnTo>
                      <a:pt x="1150" y="435"/>
                    </a:lnTo>
                    <a:lnTo>
                      <a:pt x="1150" y="432"/>
                    </a:lnTo>
                    <a:lnTo>
                      <a:pt x="1149" y="426"/>
                    </a:lnTo>
                    <a:lnTo>
                      <a:pt x="1149" y="420"/>
                    </a:lnTo>
                    <a:lnTo>
                      <a:pt x="1147" y="414"/>
                    </a:lnTo>
                    <a:lnTo>
                      <a:pt x="1146" y="410"/>
                    </a:lnTo>
                    <a:lnTo>
                      <a:pt x="1143" y="399"/>
                    </a:lnTo>
                    <a:lnTo>
                      <a:pt x="1139" y="391"/>
                    </a:lnTo>
                    <a:lnTo>
                      <a:pt x="1136" y="380"/>
                    </a:lnTo>
                    <a:lnTo>
                      <a:pt x="1130" y="372"/>
                    </a:lnTo>
                    <a:lnTo>
                      <a:pt x="1126" y="363"/>
                    </a:lnTo>
                    <a:lnTo>
                      <a:pt x="1120" y="354"/>
                    </a:lnTo>
                    <a:lnTo>
                      <a:pt x="1114" y="347"/>
                    </a:lnTo>
                    <a:lnTo>
                      <a:pt x="1107" y="338"/>
                    </a:lnTo>
                    <a:lnTo>
                      <a:pt x="1101" y="331"/>
                    </a:lnTo>
                    <a:lnTo>
                      <a:pt x="1093" y="323"/>
                    </a:lnTo>
                    <a:lnTo>
                      <a:pt x="1086" y="315"/>
                    </a:lnTo>
                    <a:lnTo>
                      <a:pt x="1077" y="307"/>
                    </a:lnTo>
                    <a:lnTo>
                      <a:pt x="1070" y="298"/>
                    </a:lnTo>
                    <a:lnTo>
                      <a:pt x="1061" y="291"/>
                    </a:lnTo>
                    <a:lnTo>
                      <a:pt x="1052" y="285"/>
                    </a:lnTo>
                    <a:lnTo>
                      <a:pt x="1045" y="278"/>
                    </a:lnTo>
                    <a:lnTo>
                      <a:pt x="1035" y="271"/>
                    </a:lnTo>
                    <a:lnTo>
                      <a:pt x="1026" y="265"/>
                    </a:lnTo>
                    <a:lnTo>
                      <a:pt x="1016" y="255"/>
                    </a:lnTo>
                    <a:lnTo>
                      <a:pt x="1007" y="249"/>
                    </a:lnTo>
                    <a:lnTo>
                      <a:pt x="998" y="241"/>
                    </a:lnTo>
                    <a:lnTo>
                      <a:pt x="990" y="236"/>
                    </a:lnTo>
                    <a:lnTo>
                      <a:pt x="979" y="225"/>
                    </a:lnTo>
                    <a:lnTo>
                      <a:pt x="971" y="219"/>
                    </a:lnTo>
                    <a:lnTo>
                      <a:pt x="960" y="212"/>
                    </a:lnTo>
                    <a:lnTo>
                      <a:pt x="952" y="205"/>
                    </a:lnTo>
                    <a:lnTo>
                      <a:pt x="946" y="196"/>
                    </a:lnTo>
                    <a:lnTo>
                      <a:pt x="943" y="190"/>
                    </a:lnTo>
                    <a:lnTo>
                      <a:pt x="943" y="183"/>
                    </a:lnTo>
                    <a:lnTo>
                      <a:pt x="949" y="176"/>
                    </a:lnTo>
                    <a:lnTo>
                      <a:pt x="953" y="170"/>
                    </a:lnTo>
                    <a:lnTo>
                      <a:pt x="962" y="167"/>
                    </a:lnTo>
                    <a:lnTo>
                      <a:pt x="969" y="167"/>
                    </a:lnTo>
                    <a:lnTo>
                      <a:pt x="978" y="173"/>
                    </a:lnTo>
                    <a:lnTo>
                      <a:pt x="982" y="177"/>
                    </a:lnTo>
                    <a:lnTo>
                      <a:pt x="988" y="181"/>
                    </a:lnTo>
                    <a:lnTo>
                      <a:pt x="993" y="184"/>
                    </a:lnTo>
                    <a:lnTo>
                      <a:pt x="998" y="190"/>
                    </a:lnTo>
                    <a:lnTo>
                      <a:pt x="1004" y="193"/>
                    </a:lnTo>
                    <a:lnTo>
                      <a:pt x="1012" y="198"/>
                    </a:lnTo>
                    <a:lnTo>
                      <a:pt x="1016" y="202"/>
                    </a:lnTo>
                    <a:lnTo>
                      <a:pt x="1023" y="206"/>
                    </a:lnTo>
                    <a:lnTo>
                      <a:pt x="1029" y="211"/>
                    </a:lnTo>
                    <a:lnTo>
                      <a:pt x="1035" y="215"/>
                    </a:lnTo>
                    <a:lnTo>
                      <a:pt x="1039" y="219"/>
                    </a:lnTo>
                    <a:lnTo>
                      <a:pt x="1045" y="224"/>
                    </a:lnTo>
                    <a:lnTo>
                      <a:pt x="1051" y="227"/>
                    </a:lnTo>
                    <a:lnTo>
                      <a:pt x="1058" y="233"/>
                    </a:lnTo>
                    <a:lnTo>
                      <a:pt x="1064" y="236"/>
                    </a:lnTo>
                    <a:lnTo>
                      <a:pt x="1071" y="241"/>
                    </a:lnTo>
                    <a:lnTo>
                      <a:pt x="1077" y="246"/>
                    </a:lnTo>
                    <a:lnTo>
                      <a:pt x="1082" y="249"/>
                    </a:lnTo>
                    <a:lnTo>
                      <a:pt x="1088" y="255"/>
                    </a:lnTo>
                    <a:lnTo>
                      <a:pt x="1095" y="259"/>
                    </a:lnTo>
                    <a:lnTo>
                      <a:pt x="1101" y="262"/>
                    </a:lnTo>
                    <a:lnTo>
                      <a:pt x="1107" y="268"/>
                    </a:lnTo>
                    <a:lnTo>
                      <a:pt x="1112" y="272"/>
                    </a:lnTo>
                    <a:lnTo>
                      <a:pt x="1118" y="278"/>
                    </a:lnTo>
                    <a:lnTo>
                      <a:pt x="1124" y="281"/>
                    </a:lnTo>
                    <a:lnTo>
                      <a:pt x="1130" y="285"/>
                    </a:lnTo>
                    <a:lnTo>
                      <a:pt x="1136" y="290"/>
                    </a:lnTo>
                    <a:lnTo>
                      <a:pt x="1140" y="296"/>
                    </a:lnTo>
                    <a:lnTo>
                      <a:pt x="1146" y="300"/>
                    </a:lnTo>
                    <a:lnTo>
                      <a:pt x="1152" y="304"/>
                    </a:lnTo>
                    <a:lnTo>
                      <a:pt x="1158" y="309"/>
                    </a:lnTo>
                    <a:lnTo>
                      <a:pt x="1163" y="315"/>
                    </a:lnTo>
                    <a:lnTo>
                      <a:pt x="1172" y="323"/>
                    </a:lnTo>
                    <a:lnTo>
                      <a:pt x="1182" y="334"/>
                    </a:lnTo>
                    <a:lnTo>
                      <a:pt x="1188" y="339"/>
                    </a:lnTo>
                    <a:lnTo>
                      <a:pt x="1191" y="344"/>
                    </a:lnTo>
                    <a:lnTo>
                      <a:pt x="1197" y="350"/>
                    </a:lnTo>
                    <a:lnTo>
                      <a:pt x="1201" y="354"/>
                    </a:lnTo>
                    <a:lnTo>
                      <a:pt x="1206" y="360"/>
                    </a:lnTo>
                    <a:lnTo>
                      <a:pt x="1212" y="364"/>
                    </a:lnTo>
                    <a:lnTo>
                      <a:pt x="1215" y="370"/>
                    </a:lnTo>
                    <a:lnTo>
                      <a:pt x="1219" y="375"/>
                    </a:lnTo>
                    <a:lnTo>
                      <a:pt x="1220" y="380"/>
                    </a:lnTo>
                    <a:lnTo>
                      <a:pt x="1225" y="386"/>
                    </a:lnTo>
                    <a:lnTo>
                      <a:pt x="1229" y="392"/>
                    </a:lnTo>
                    <a:lnTo>
                      <a:pt x="1232" y="398"/>
                    </a:lnTo>
                    <a:lnTo>
                      <a:pt x="1234" y="404"/>
                    </a:lnTo>
                    <a:lnTo>
                      <a:pt x="1237" y="408"/>
                    </a:lnTo>
                    <a:lnTo>
                      <a:pt x="1241" y="414"/>
                    </a:lnTo>
                    <a:lnTo>
                      <a:pt x="1244" y="420"/>
                    </a:lnTo>
                    <a:lnTo>
                      <a:pt x="1244" y="426"/>
                    </a:lnTo>
                    <a:lnTo>
                      <a:pt x="1247" y="432"/>
                    </a:lnTo>
                    <a:lnTo>
                      <a:pt x="1250" y="437"/>
                    </a:lnTo>
                    <a:lnTo>
                      <a:pt x="1251" y="445"/>
                    </a:lnTo>
                    <a:lnTo>
                      <a:pt x="1253" y="451"/>
                    </a:lnTo>
                    <a:lnTo>
                      <a:pt x="1254" y="458"/>
                    </a:lnTo>
                    <a:lnTo>
                      <a:pt x="1254" y="464"/>
                    </a:lnTo>
                    <a:lnTo>
                      <a:pt x="1256" y="471"/>
                    </a:lnTo>
                    <a:lnTo>
                      <a:pt x="1256" y="477"/>
                    </a:lnTo>
                    <a:lnTo>
                      <a:pt x="1256" y="484"/>
                    </a:lnTo>
                    <a:lnTo>
                      <a:pt x="1256" y="490"/>
                    </a:lnTo>
                    <a:lnTo>
                      <a:pt x="1257" y="497"/>
                    </a:lnTo>
                    <a:lnTo>
                      <a:pt x="1254" y="508"/>
                    </a:lnTo>
                    <a:lnTo>
                      <a:pt x="1254" y="516"/>
                    </a:lnTo>
                    <a:lnTo>
                      <a:pt x="1251" y="527"/>
                    </a:lnTo>
                    <a:lnTo>
                      <a:pt x="1250" y="536"/>
                    </a:lnTo>
                    <a:lnTo>
                      <a:pt x="1247" y="543"/>
                    </a:lnTo>
                    <a:lnTo>
                      <a:pt x="1245" y="553"/>
                    </a:lnTo>
                    <a:lnTo>
                      <a:pt x="1244" y="562"/>
                    </a:lnTo>
                    <a:lnTo>
                      <a:pt x="1241" y="571"/>
                    </a:lnTo>
                    <a:lnTo>
                      <a:pt x="1237" y="578"/>
                    </a:lnTo>
                    <a:lnTo>
                      <a:pt x="1234" y="585"/>
                    </a:lnTo>
                    <a:lnTo>
                      <a:pt x="1231" y="594"/>
                    </a:lnTo>
                    <a:lnTo>
                      <a:pt x="1226" y="601"/>
                    </a:lnTo>
                    <a:lnTo>
                      <a:pt x="1220" y="607"/>
                    </a:lnTo>
                    <a:lnTo>
                      <a:pt x="1218" y="615"/>
                    </a:lnTo>
                    <a:lnTo>
                      <a:pt x="1213" y="622"/>
                    </a:lnTo>
                    <a:lnTo>
                      <a:pt x="1209" y="629"/>
                    </a:lnTo>
                    <a:lnTo>
                      <a:pt x="1201" y="635"/>
                    </a:lnTo>
                    <a:lnTo>
                      <a:pt x="1197" y="641"/>
                    </a:lnTo>
                    <a:lnTo>
                      <a:pt x="1191" y="645"/>
                    </a:lnTo>
                    <a:lnTo>
                      <a:pt x="1185" y="651"/>
                    </a:lnTo>
                    <a:lnTo>
                      <a:pt x="1178" y="657"/>
                    </a:lnTo>
                    <a:lnTo>
                      <a:pt x="1171" y="660"/>
                    </a:lnTo>
                    <a:lnTo>
                      <a:pt x="1165" y="666"/>
                    </a:lnTo>
                    <a:lnTo>
                      <a:pt x="1159" y="670"/>
                    </a:lnTo>
                    <a:lnTo>
                      <a:pt x="1149" y="673"/>
                    </a:lnTo>
                    <a:lnTo>
                      <a:pt x="1142" y="677"/>
                    </a:lnTo>
                    <a:lnTo>
                      <a:pt x="1133" y="680"/>
                    </a:lnTo>
                    <a:lnTo>
                      <a:pt x="1126" y="683"/>
                    </a:lnTo>
                    <a:lnTo>
                      <a:pt x="1117" y="686"/>
                    </a:lnTo>
                    <a:lnTo>
                      <a:pt x="1108" y="689"/>
                    </a:lnTo>
                    <a:lnTo>
                      <a:pt x="1099" y="691"/>
                    </a:lnTo>
                    <a:lnTo>
                      <a:pt x="1090" y="694"/>
                    </a:lnTo>
                    <a:lnTo>
                      <a:pt x="1071" y="696"/>
                    </a:lnTo>
                    <a:lnTo>
                      <a:pt x="1054" y="698"/>
                    </a:lnTo>
                    <a:lnTo>
                      <a:pt x="1035" y="699"/>
                    </a:lnTo>
                    <a:lnTo>
                      <a:pt x="1019" y="702"/>
                    </a:lnTo>
                    <a:lnTo>
                      <a:pt x="1000" y="702"/>
                    </a:lnTo>
                    <a:lnTo>
                      <a:pt x="982" y="704"/>
                    </a:lnTo>
                    <a:lnTo>
                      <a:pt x="965" y="705"/>
                    </a:lnTo>
                    <a:lnTo>
                      <a:pt x="949" y="707"/>
                    </a:lnTo>
                    <a:lnTo>
                      <a:pt x="931" y="705"/>
                    </a:lnTo>
                    <a:lnTo>
                      <a:pt x="912" y="705"/>
                    </a:lnTo>
                    <a:lnTo>
                      <a:pt x="895" y="704"/>
                    </a:lnTo>
                    <a:lnTo>
                      <a:pt x="879" y="704"/>
                    </a:lnTo>
                    <a:lnTo>
                      <a:pt x="861" y="702"/>
                    </a:lnTo>
                    <a:lnTo>
                      <a:pt x="844" y="701"/>
                    </a:lnTo>
                    <a:lnTo>
                      <a:pt x="826" y="699"/>
                    </a:lnTo>
                    <a:lnTo>
                      <a:pt x="810" y="698"/>
                    </a:lnTo>
                    <a:lnTo>
                      <a:pt x="792" y="696"/>
                    </a:lnTo>
                    <a:lnTo>
                      <a:pt x="775" y="694"/>
                    </a:lnTo>
                    <a:lnTo>
                      <a:pt x="757" y="689"/>
                    </a:lnTo>
                    <a:lnTo>
                      <a:pt x="741" y="688"/>
                    </a:lnTo>
                    <a:lnTo>
                      <a:pt x="724" y="683"/>
                    </a:lnTo>
                    <a:lnTo>
                      <a:pt x="708" y="680"/>
                    </a:lnTo>
                    <a:lnTo>
                      <a:pt x="692" y="676"/>
                    </a:lnTo>
                    <a:lnTo>
                      <a:pt x="674" y="673"/>
                    </a:lnTo>
                    <a:lnTo>
                      <a:pt x="656" y="667"/>
                    </a:lnTo>
                    <a:lnTo>
                      <a:pt x="640" y="664"/>
                    </a:lnTo>
                    <a:lnTo>
                      <a:pt x="624" y="657"/>
                    </a:lnTo>
                    <a:lnTo>
                      <a:pt x="608" y="654"/>
                    </a:lnTo>
                    <a:lnTo>
                      <a:pt x="591" y="647"/>
                    </a:lnTo>
                    <a:lnTo>
                      <a:pt x="575" y="642"/>
                    </a:lnTo>
                    <a:lnTo>
                      <a:pt x="559" y="636"/>
                    </a:lnTo>
                    <a:lnTo>
                      <a:pt x="543" y="632"/>
                    </a:lnTo>
                    <a:lnTo>
                      <a:pt x="526" y="625"/>
                    </a:lnTo>
                    <a:lnTo>
                      <a:pt x="510" y="617"/>
                    </a:lnTo>
                    <a:lnTo>
                      <a:pt x="493" y="612"/>
                    </a:lnTo>
                    <a:lnTo>
                      <a:pt x="477" y="604"/>
                    </a:lnTo>
                    <a:lnTo>
                      <a:pt x="461" y="598"/>
                    </a:lnTo>
                    <a:lnTo>
                      <a:pt x="445" y="591"/>
                    </a:lnTo>
                    <a:lnTo>
                      <a:pt x="430" y="582"/>
                    </a:lnTo>
                    <a:lnTo>
                      <a:pt x="415" y="575"/>
                    </a:lnTo>
                    <a:lnTo>
                      <a:pt x="399" y="568"/>
                    </a:lnTo>
                    <a:lnTo>
                      <a:pt x="382" y="559"/>
                    </a:lnTo>
                    <a:lnTo>
                      <a:pt x="367" y="552"/>
                    </a:lnTo>
                    <a:lnTo>
                      <a:pt x="353" y="543"/>
                    </a:lnTo>
                    <a:lnTo>
                      <a:pt x="337" y="533"/>
                    </a:lnTo>
                    <a:lnTo>
                      <a:pt x="322" y="525"/>
                    </a:lnTo>
                    <a:lnTo>
                      <a:pt x="307" y="516"/>
                    </a:lnTo>
                    <a:lnTo>
                      <a:pt x="291" y="508"/>
                    </a:lnTo>
                    <a:lnTo>
                      <a:pt x="277" y="497"/>
                    </a:lnTo>
                    <a:lnTo>
                      <a:pt x="262" y="487"/>
                    </a:lnTo>
                    <a:lnTo>
                      <a:pt x="246" y="477"/>
                    </a:lnTo>
                    <a:lnTo>
                      <a:pt x="233" y="468"/>
                    </a:lnTo>
                    <a:lnTo>
                      <a:pt x="217" y="457"/>
                    </a:lnTo>
                    <a:lnTo>
                      <a:pt x="204" y="446"/>
                    </a:lnTo>
                    <a:lnTo>
                      <a:pt x="187" y="436"/>
                    </a:lnTo>
                    <a:lnTo>
                      <a:pt x="174" y="426"/>
                    </a:lnTo>
                    <a:lnTo>
                      <a:pt x="160" y="416"/>
                    </a:lnTo>
                    <a:lnTo>
                      <a:pt x="145" y="404"/>
                    </a:lnTo>
                    <a:lnTo>
                      <a:pt x="132" y="392"/>
                    </a:lnTo>
                    <a:lnTo>
                      <a:pt x="117" y="383"/>
                    </a:lnTo>
                    <a:lnTo>
                      <a:pt x="103" y="370"/>
                    </a:lnTo>
                    <a:lnTo>
                      <a:pt x="90" y="360"/>
                    </a:lnTo>
                    <a:lnTo>
                      <a:pt x="76" y="348"/>
                    </a:lnTo>
                    <a:lnTo>
                      <a:pt x="63" y="337"/>
                    </a:lnTo>
                    <a:lnTo>
                      <a:pt x="50" y="319"/>
                    </a:lnTo>
                    <a:lnTo>
                      <a:pt x="38" y="303"/>
                    </a:lnTo>
                    <a:lnTo>
                      <a:pt x="28" y="287"/>
                    </a:lnTo>
                    <a:lnTo>
                      <a:pt x="21" y="272"/>
                    </a:lnTo>
                    <a:lnTo>
                      <a:pt x="14" y="255"/>
                    </a:lnTo>
                    <a:lnTo>
                      <a:pt x="9" y="241"/>
                    </a:lnTo>
                    <a:lnTo>
                      <a:pt x="6" y="227"/>
                    </a:lnTo>
                    <a:lnTo>
                      <a:pt x="3" y="214"/>
                    </a:lnTo>
                    <a:lnTo>
                      <a:pt x="0" y="200"/>
                    </a:lnTo>
                    <a:lnTo>
                      <a:pt x="0" y="187"/>
                    </a:lnTo>
                    <a:lnTo>
                      <a:pt x="2" y="174"/>
                    </a:lnTo>
                    <a:lnTo>
                      <a:pt x="5" y="161"/>
                    </a:lnTo>
                    <a:lnTo>
                      <a:pt x="8" y="151"/>
                    </a:lnTo>
                    <a:lnTo>
                      <a:pt x="14" y="139"/>
                    </a:lnTo>
                    <a:lnTo>
                      <a:pt x="18" y="127"/>
                    </a:lnTo>
                    <a:lnTo>
                      <a:pt x="27" y="119"/>
                    </a:lnTo>
                    <a:lnTo>
                      <a:pt x="33" y="108"/>
                    </a:lnTo>
                    <a:lnTo>
                      <a:pt x="41" y="98"/>
                    </a:lnTo>
                    <a:lnTo>
                      <a:pt x="50" y="89"/>
                    </a:lnTo>
                    <a:lnTo>
                      <a:pt x="62" y="80"/>
                    </a:lnTo>
                    <a:lnTo>
                      <a:pt x="72" y="72"/>
                    </a:lnTo>
                    <a:lnTo>
                      <a:pt x="85" y="64"/>
                    </a:lnTo>
                    <a:lnTo>
                      <a:pt x="98" y="56"/>
                    </a:lnTo>
                    <a:lnTo>
                      <a:pt x="111" y="50"/>
                    </a:lnTo>
                    <a:lnTo>
                      <a:pt x="126" y="42"/>
                    </a:lnTo>
                    <a:lnTo>
                      <a:pt x="141" y="37"/>
                    </a:lnTo>
                    <a:lnTo>
                      <a:pt x="158" y="32"/>
                    </a:lnTo>
                    <a:lnTo>
                      <a:pt x="174" y="26"/>
                    </a:lnTo>
                    <a:lnTo>
                      <a:pt x="192" y="22"/>
                    </a:lnTo>
                    <a:lnTo>
                      <a:pt x="209" y="18"/>
                    </a:lnTo>
                    <a:lnTo>
                      <a:pt x="230" y="15"/>
                    </a:lnTo>
                    <a:lnTo>
                      <a:pt x="249" y="13"/>
                    </a:lnTo>
                    <a:lnTo>
                      <a:pt x="268" y="9"/>
                    </a:lnTo>
                    <a:lnTo>
                      <a:pt x="288" y="6"/>
                    </a:lnTo>
                    <a:lnTo>
                      <a:pt x="307" y="4"/>
                    </a:lnTo>
                    <a:lnTo>
                      <a:pt x="329" y="3"/>
                    </a:lnTo>
                    <a:lnTo>
                      <a:pt x="350" y="1"/>
                    </a:lnTo>
                    <a:lnTo>
                      <a:pt x="372" y="0"/>
                    </a:lnTo>
                    <a:lnTo>
                      <a:pt x="392" y="0"/>
                    </a:lnTo>
                    <a:lnTo>
                      <a:pt x="415" y="1"/>
                    </a:lnTo>
                    <a:lnTo>
                      <a:pt x="437" y="1"/>
                    </a:lnTo>
                    <a:lnTo>
                      <a:pt x="459" y="3"/>
                    </a:lnTo>
                    <a:lnTo>
                      <a:pt x="483" y="4"/>
                    </a:lnTo>
                    <a:lnTo>
                      <a:pt x="506" y="7"/>
                    </a:lnTo>
                    <a:lnTo>
                      <a:pt x="526" y="10"/>
                    </a:lnTo>
                    <a:lnTo>
                      <a:pt x="551" y="13"/>
                    </a:lnTo>
                    <a:lnTo>
                      <a:pt x="575" y="16"/>
                    </a:lnTo>
                    <a:lnTo>
                      <a:pt x="598" y="20"/>
                    </a:lnTo>
                    <a:lnTo>
                      <a:pt x="620" y="23"/>
                    </a:lnTo>
                    <a:lnTo>
                      <a:pt x="643" y="29"/>
                    </a:lnTo>
                    <a:lnTo>
                      <a:pt x="667" y="35"/>
                    </a:lnTo>
                    <a:lnTo>
                      <a:pt x="690" y="41"/>
                    </a:lnTo>
                    <a:lnTo>
                      <a:pt x="713" y="47"/>
                    </a:lnTo>
                    <a:lnTo>
                      <a:pt x="735" y="54"/>
                    </a:lnTo>
                    <a:lnTo>
                      <a:pt x="757" y="61"/>
                    </a:lnTo>
                    <a:lnTo>
                      <a:pt x="781" y="69"/>
                    </a:lnTo>
                    <a:lnTo>
                      <a:pt x="803" y="76"/>
                    </a:lnTo>
                    <a:lnTo>
                      <a:pt x="825" y="86"/>
                    </a:lnTo>
                    <a:lnTo>
                      <a:pt x="845" y="95"/>
                    </a:lnTo>
                    <a:lnTo>
                      <a:pt x="868" y="105"/>
                    </a:lnTo>
                    <a:lnTo>
                      <a:pt x="889" y="114"/>
                    </a:lnTo>
                    <a:lnTo>
                      <a:pt x="908" y="126"/>
                    </a:lnTo>
                    <a:lnTo>
                      <a:pt x="928" y="138"/>
                    </a:lnTo>
                    <a:lnTo>
                      <a:pt x="949" y="151"/>
                    </a:lnTo>
                    <a:lnTo>
                      <a:pt x="950" y="152"/>
                    </a:lnTo>
                    <a:lnTo>
                      <a:pt x="949" y="159"/>
                    </a:lnTo>
                    <a:lnTo>
                      <a:pt x="944" y="167"/>
                    </a:lnTo>
                    <a:lnTo>
                      <a:pt x="940" y="174"/>
                    </a:lnTo>
                    <a:lnTo>
                      <a:pt x="934" y="183"/>
                    </a:lnTo>
                    <a:lnTo>
                      <a:pt x="927" y="187"/>
                    </a:lnTo>
                    <a:lnTo>
                      <a:pt x="921" y="190"/>
                    </a:lnTo>
                    <a:lnTo>
                      <a:pt x="918" y="19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0" name="Freeform 440"/>
              <p:cNvSpPr>
                <a:spLocks/>
              </p:cNvSpPr>
              <p:nvPr/>
            </p:nvSpPr>
            <p:spPr bwMode="auto">
              <a:xfrm>
                <a:off x="2853" y="2774"/>
                <a:ext cx="92" cy="266"/>
              </a:xfrm>
              <a:custGeom>
                <a:avLst/>
                <a:gdLst>
                  <a:gd name="T0" fmla="*/ 0 w 275"/>
                  <a:gd name="T1" fmla="*/ 0 h 798"/>
                  <a:gd name="T2" fmla="*/ 0 w 275"/>
                  <a:gd name="T3" fmla="*/ 0 h 798"/>
                  <a:gd name="T4" fmla="*/ 0 w 275"/>
                  <a:gd name="T5" fmla="*/ 0 h 798"/>
                  <a:gd name="T6" fmla="*/ 0 w 275"/>
                  <a:gd name="T7" fmla="*/ 0 h 798"/>
                  <a:gd name="T8" fmla="*/ 0 w 275"/>
                  <a:gd name="T9" fmla="*/ 0 h 798"/>
                  <a:gd name="T10" fmla="*/ 0 w 275"/>
                  <a:gd name="T11" fmla="*/ 0 h 798"/>
                  <a:gd name="T12" fmla="*/ 0 w 275"/>
                  <a:gd name="T13" fmla="*/ 0 h 798"/>
                  <a:gd name="T14" fmla="*/ 0 w 275"/>
                  <a:gd name="T15" fmla="*/ 0 h 798"/>
                  <a:gd name="T16" fmla="*/ 0 w 275"/>
                  <a:gd name="T17" fmla="*/ 0 h 798"/>
                  <a:gd name="T18" fmla="*/ 0 w 275"/>
                  <a:gd name="T19" fmla="*/ 0 h 798"/>
                  <a:gd name="T20" fmla="*/ 0 w 275"/>
                  <a:gd name="T21" fmla="*/ 0 h 798"/>
                  <a:gd name="T22" fmla="*/ 0 w 275"/>
                  <a:gd name="T23" fmla="*/ 0 h 798"/>
                  <a:gd name="T24" fmla="*/ 0 w 275"/>
                  <a:gd name="T25" fmla="*/ 0 h 798"/>
                  <a:gd name="T26" fmla="*/ 0 w 275"/>
                  <a:gd name="T27" fmla="*/ 0 h 798"/>
                  <a:gd name="T28" fmla="*/ 0 w 275"/>
                  <a:gd name="T29" fmla="*/ 0 h 798"/>
                  <a:gd name="T30" fmla="*/ 0 w 275"/>
                  <a:gd name="T31" fmla="*/ 0 h 798"/>
                  <a:gd name="T32" fmla="*/ 0 w 275"/>
                  <a:gd name="T33" fmla="*/ 0 h 798"/>
                  <a:gd name="T34" fmla="*/ 0 w 275"/>
                  <a:gd name="T35" fmla="*/ 0 h 798"/>
                  <a:gd name="T36" fmla="*/ 0 w 275"/>
                  <a:gd name="T37" fmla="*/ 0 h 798"/>
                  <a:gd name="T38" fmla="*/ 0 w 275"/>
                  <a:gd name="T39" fmla="*/ 0 h 798"/>
                  <a:gd name="T40" fmla="*/ 0 w 275"/>
                  <a:gd name="T41" fmla="*/ 0 h 798"/>
                  <a:gd name="T42" fmla="*/ 0 w 275"/>
                  <a:gd name="T43" fmla="*/ 0 h 798"/>
                  <a:gd name="T44" fmla="*/ 0 w 275"/>
                  <a:gd name="T45" fmla="*/ 0 h 798"/>
                  <a:gd name="T46" fmla="*/ 0 w 275"/>
                  <a:gd name="T47" fmla="*/ 0 h 798"/>
                  <a:gd name="T48" fmla="*/ 0 w 275"/>
                  <a:gd name="T49" fmla="*/ 0 h 798"/>
                  <a:gd name="T50" fmla="*/ 0 w 275"/>
                  <a:gd name="T51" fmla="*/ 0 h 798"/>
                  <a:gd name="T52" fmla="*/ 0 w 275"/>
                  <a:gd name="T53" fmla="*/ 0 h 798"/>
                  <a:gd name="T54" fmla="*/ 0 w 275"/>
                  <a:gd name="T55" fmla="*/ 0 h 798"/>
                  <a:gd name="T56" fmla="*/ 0 w 275"/>
                  <a:gd name="T57" fmla="*/ 0 h 798"/>
                  <a:gd name="T58" fmla="*/ 0 w 275"/>
                  <a:gd name="T59" fmla="*/ 0 h 798"/>
                  <a:gd name="T60" fmla="*/ 0 w 275"/>
                  <a:gd name="T61" fmla="*/ 0 h 798"/>
                  <a:gd name="T62" fmla="*/ 0 w 275"/>
                  <a:gd name="T63" fmla="*/ 0 h 798"/>
                  <a:gd name="T64" fmla="*/ 0 w 275"/>
                  <a:gd name="T65" fmla="*/ 0 h 798"/>
                  <a:gd name="T66" fmla="*/ 0 w 275"/>
                  <a:gd name="T67" fmla="*/ 0 h 798"/>
                  <a:gd name="T68" fmla="*/ 0 w 275"/>
                  <a:gd name="T69" fmla="*/ 0 h 798"/>
                  <a:gd name="T70" fmla="*/ 0 w 275"/>
                  <a:gd name="T71" fmla="*/ 0 h 798"/>
                  <a:gd name="T72" fmla="*/ 0 w 275"/>
                  <a:gd name="T73" fmla="*/ 0 h 798"/>
                  <a:gd name="T74" fmla="*/ 0 w 275"/>
                  <a:gd name="T75" fmla="*/ 0 h 798"/>
                  <a:gd name="T76" fmla="*/ 0 w 275"/>
                  <a:gd name="T77" fmla="*/ 0 h 798"/>
                  <a:gd name="T78" fmla="*/ 0 w 275"/>
                  <a:gd name="T79" fmla="*/ 0 h 798"/>
                  <a:gd name="T80" fmla="*/ 0 w 275"/>
                  <a:gd name="T81" fmla="*/ 0 h 798"/>
                  <a:gd name="T82" fmla="*/ 0 w 275"/>
                  <a:gd name="T83" fmla="*/ 0 h 798"/>
                  <a:gd name="T84" fmla="*/ 0 w 275"/>
                  <a:gd name="T85" fmla="*/ 0 h 798"/>
                  <a:gd name="T86" fmla="*/ 0 w 275"/>
                  <a:gd name="T87" fmla="*/ 0 h 798"/>
                  <a:gd name="T88" fmla="*/ 0 w 275"/>
                  <a:gd name="T89" fmla="*/ 0 h 798"/>
                  <a:gd name="T90" fmla="*/ 0 w 275"/>
                  <a:gd name="T91" fmla="*/ 0 h 798"/>
                  <a:gd name="T92" fmla="*/ 0 w 275"/>
                  <a:gd name="T93" fmla="*/ 0 h 798"/>
                  <a:gd name="T94" fmla="*/ 0 w 275"/>
                  <a:gd name="T95" fmla="*/ 0 h 798"/>
                  <a:gd name="T96" fmla="*/ 0 w 275"/>
                  <a:gd name="T97" fmla="*/ 0 h 798"/>
                  <a:gd name="T98" fmla="*/ 0 w 275"/>
                  <a:gd name="T99" fmla="*/ 0 h 798"/>
                  <a:gd name="T100" fmla="*/ 0 w 275"/>
                  <a:gd name="T101" fmla="*/ 0 h 798"/>
                  <a:gd name="T102" fmla="*/ 0 w 275"/>
                  <a:gd name="T103" fmla="*/ 0 h 798"/>
                  <a:gd name="T104" fmla="*/ 0 w 275"/>
                  <a:gd name="T105" fmla="*/ 0 h 798"/>
                  <a:gd name="T106" fmla="*/ 0 w 275"/>
                  <a:gd name="T107" fmla="*/ 0 h 79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75"/>
                  <a:gd name="T163" fmla="*/ 0 h 798"/>
                  <a:gd name="T164" fmla="*/ 275 w 275"/>
                  <a:gd name="T165" fmla="*/ 798 h 79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75" h="798">
                    <a:moveTo>
                      <a:pt x="51" y="13"/>
                    </a:moveTo>
                    <a:lnTo>
                      <a:pt x="56" y="17"/>
                    </a:lnTo>
                    <a:lnTo>
                      <a:pt x="58" y="21"/>
                    </a:lnTo>
                    <a:lnTo>
                      <a:pt x="63" y="27"/>
                    </a:lnTo>
                    <a:lnTo>
                      <a:pt x="66" y="33"/>
                    </a:lnTo>
                    <a:lnTo>
                      <a:pt x="70" y="39"/>
                    </a:lnTo>
                    <a:lnTo>
                      <a:pt x="75" y="43"/>
                    </a:lnTo>
                    <a:lnTo>
                      <a:pt x="77" y="51"/>
                    </a:lnTo>
                    <a:lnTo>
                      <a:pt x="82" y="58"/>
                    </a:lnTo>
                    <a:lnTo>
                      <a:pt x="86" y="62"/>
                    </a:lnTo>
                    <a:lnTo>
                      <a:pt x="89" y="71"/>
                    </a:lnTo>
                    <a:lnTo>
                      <a:pt x="92" y="77"/>
                    </a:lnTo>
                    <a:lnTo>
                      <a:pt x="98" y="84"/>
                    </a:lnTo>
                    <a:lnTo>
                      <a:pt x="99" y="92"/>
                    </a:lnTo>
                    <a:lnTo>
                      <a:pt x="105" y="99"/>
                    </a:lnTo>
                    <a:lnTo>
                      <a:pt x="108" y="105"/>
                    </a:lnTo>
                    <a:lnTo>
                      <a:pt x="111" y="114"/>
                    </a:lnTo>
                    <a:lnTo>
                      <a:pt x="115" y="121"/>
                    </a:lnTo>
                    <a:lnTo>
                      <a:pt x="118" y="128"/>
                    </a:lnTo>
                    <a:lnTo>
                      <a:pt x="121" y="136"/>
                    </a:lnTo>
                    <a:lnTo>
                      <a:pt x="124" y="144"/>
                    </a:lnTo>
                    <a:lnTo>
                      <a:pt x="129" y="153"/>
                    </a:lnTo>
                    <a:lnTo>
                      <a:pt x="131" y="160"/>
                    </a:lnTo>
                    <a:lnTo>
                      <a:pt x="134" y="169"/>
                    </a:lnTo>
                    <a:lnTo>
                      <a:pt x="137" y="177"/>
                    </a:lnTo>
                    <a:lnTo>
                      <a:pt x="140" y="187"/>
                    </a:lnTo>
                    <a:lnTo>
                      <a:pt x="143" y="194"/>
                    </a:lnTo>
                    <a:lnTo>
                      <a:pt x="146" y="203"/>
                    </a:lnTo>
                    <a:lnTo>
                      <a:pt x="150" y="210"/>
                    </a:lnTo>
                    <a:lnTo>
                      <a:pt x="152" y="219"/>
                    </a:lnTo>
                    <a:lnTo>
                      <a:pt x="155" y="228"/>
                    </a:lnTo>
                    <a:lnTo>
                      <a:pt x="158" y="235"/>
                    </a:lnTo>
                    <a:lnTo>
                      <a:pt x="161" y="245"/>
                    </a:lnTo>
                    <a:lnTo>
                      <a:pt x="164" y="253"/>
                    </a:lnTo>
                    <a:lnTo>
                      <a:pt x="167" y="261"/>
                    </a:lnTo>
                    <a:lnTo>
                      <a:pt x="168" y="270"/>
                    </a:lnTo>
                    <a:lnTo>
                      <a:pt x="171" y="278"/>
                    </a:lnTo>
                    <a:lnTo>
                      <a:pt x="172" y="286"/>
                    </a:lnTo>
                    <a:lnTo>
                      <a:pt x="175" y="295"/>
                    </a:lnTo>
                    <a:lnTo>
                      <a:pt x="178" y="304"/>
                    </a:lnTo>
                    <a:lnTo>
                      <a:pt x="180" y="313"/>
                    </a:lnTo>
                    <a:lnTo>
                      <a:pt x="183" y="320"/>
                    </a:lnTo>
                    <a:lnTo>
                      <a:pt x="184" y="327"/>
                    </a:lnTo>
                    <a:lnTo>
                      <a:pt x="187" y="336"/>
                    </a:lnTo>
                    <a:lnTo>
                      <a:pt x="190" y="345"/>
                    </a:lnTo>
                    <a:lnTo>
                      <a:pt x="191" y="352"/>
                    </a:lnTo>
                    <a:lnTo>
                      <a:pt x="193" y="359"/>
                    </a:lnTo>
                    <a:lnTo>
                      <a:pt x="196" y="368"/>
                    </a:lnTo>
                    <a:lnTo>
                      <a:pt x="199" y="377"/>
                    </a:lnTo>
                    <a:lnTo>
                      <a:pt x="200" y="384"/>
                    </a:lnTo>
                    <a:lnTo>
                      <a:pt x="203" y="392"/>
                    </a:lnTo>
                    <a:lnTo>
                      <a:pt x="203" y="399"/>
                    </a:lnTo>
                    <a:lnTo>
                      <a:pt x="206" y="408"/>
                    </a:lnTo>
                    <a:lnTo>
                      <a:pt x="206" y="414"/>
                    </a:lnTo>
                    <a:lnTo>
                      <a:pt x="209" y="421"/>
                    </a:lnTo>
                    <a:lnTo>
                      <a:pt x="210" y="428"/>
                    </a:lnTo>
                    <a:lnTo>
                      <a:pt x="213" y="436"/>
                    </a:lnTo>
                    <a:lnTo>
                      <a:pt x="213" y="441"/>
                    </a:lnTo>
                    <a:lnTo>
                      <a:pt x="216" y="449"/>
                    </a:lnTo>
                    <a:lnTo>
                      <a:pt x="218" y="455"/>
                    </a:lnTo>
                    <a:lnTo>
                      <a:pt x="219" y="462"/>
                    </a:lnTo>
                    <a:lnTo>
                      <a:pt x="221" y="468"/>
                    </a:lnTo>
                    <a:lnTo>
                      <a:pt x="222" y="474"/>
                    </a:lnTo>
                    <a:lnTo>
                      <a:pt x="224" y="481"/>
                    </a:lnTo>
                    <a:lnTo>
                      <a:pt x="226" y="487"/>
                    </a:lnTo>
                    <a:lnTo>
                      <a:pt x="226" y="494"/>
                    </a:lnTo>
                    <a:lnTo>
                      <a:pt x="229" y="504"/>
                    </a:lnTo>
                    <a:lnTo>
                      <a:pt x="231" y="512"/>
                    </a:lnTo>
                    <a:lnTo>
                      <a:pt x="232" y="520"/>
                    </a:lnTo>
                    <a:lnTo>
                      <a:pt x="234" y="528"/>
                    </a:lnTo>
                    <a:lnTo>
                      <a:pt x="235" y="536"/>
                    </a:lnTo>
                    <a:lnTo>
                      <a:pt x="238" y="545"/>
                    </a:lnTo>
                    <a:lnTo>
                      <a:pt x="241" y="554"/>
                    </a:lnTo>
                    <a:lnTo>
                      <a:pt x="243" y="563"/>
                    </a:lnTo>
                    <a:lnTo>
                      <a:pt x="244" y="572"/>
                    </a:lnTo>
                    <a:lnTo>
                      <a:pt x="245" y="580"/>
                    </a:lnTo>
                    <a:lnTo>
                      <a:pt x="248" y="589"/>
                    </a:lnTo>
                    <a:lnTo>
                      <a:pt x="248" y="598"/>
                    </a:lnTo>
                    <a:lnTo>
                      <a:pt x="251" y="608"/>
                    </a:lnTo>
                    <a:lnTo>
                      <a:pt x="253" y="617"/>
                    </a:lnTo>
                    <a:lnTo>
                      <a:pt x="256" y="627"/>
                    </a:lnTo>
                    <a:lnTo>
                      <a:pt x="256" y="635"/>
                    </a:lnTo>
                    <a:lnTo>
                      <a:pt x="259" y="645"/>
                    </a:lnTo>
                    <a:lnTo>
                      <a:pt x="259" y="654"/>
                    </a:lnTo>
                    <a:lnTo>
                      <a:pt x="262" y="662"/>
                    </a:lnTo>
                    <a:lnTo>
                      <a:pt x="262" y="673"/>
                    </a:lnTo>
                    <a:lnTo>
                      <a:pt x="264" y="681"/>
                    </a:lnTo>
                    <a:lnTo>
                      <a:pt x="264" y="690"/>
                    </a:lnTo>
                    <a:lnTo>
                      <a:pt x="266" y="699"/>
                    </a:lnTo>
                    <a:lnTo>
                      <a:pt x="267" y="708"/>
                    </a:lnTo>
                    <a:lnTo>
                      <a:pt x="269" y="716"/>
                    </a:lnTo>
                    <a:lnTo>
                      <a:pt x="269" y="725"/>
                    </a:lnTo>
                    <a:lnTo>
                      <a:pt x="272" y="735"/>
                    </a:lnTo>
                    <a:lnTo>
                      <a:pt x="272" y="743"/>
                    </a:lnTo>
                    <a:lnTo>
                      <a:pt x="273" y="752"/>
                    </a:lnTo>
                    <a:lnTo>
                      <a:pt x="273" y="760"/>
                    </a:lnTo>
                    <a:lnTo>
                      <a:pt x="275" y="769"/>
                    </a:lnTo>
                    <a:lnTo>
                      <a:pt x="275" y="775"/>
                    </a:lnTo>
                    <a:lnTo>
                      <a:pt x="273" y="781"/>
                    </a:lnTo>
                    <a:lnTo>
                      <a:pt x="272" y="785"/>
                    </a:lnTo>
                    <a:lnTo>
                      <a:pt x="269" y="790"/>
                    </a:lnTo>
                    <a:lnTo>
                      <a:pt x="263" y="795"/>
                    </a:lnTo>
                    <a:lnTo>
                      <a:pt x="256" y="798"/>
                    </a:lnTo>
                    <a:lnTo>
                      <a:pt x="245" y="798"/>
                    </a:lnTo>
                    <a:lnTo>
                      <a:pt x="238" y="797"/>
                    </a:lnTo>
                    <a:lnTo>
                      <a:pt x="234" y="793"/>
                    </a:lnTo>
                    <a:lnTo>
                      <a:pt x="231" y="788"/>
                    </a:lnTo>
                    <a:lnTo>
                      <a:pt x="228" y="785"/>
                    </a:lnTo>
                    <a:lnTo>
                      <a:pt x="226" y="779"/>
                    </a:lnTo>
                    <a:lnTo>
                      <a:pt x="222" y="772"/>
                    </a:lnTo>
                    <a:lnTo>
                      <a:pt x="221" y="765"/>
                    </a:lnTo>
                    <a:lnTo>
                      <a:pt x="218" y="756"/>
                    </a:lnTo>
                    <a:lnTo>
                      <a:pt x="215" y="749"/>
                    </a:lnTo>
                    <a:lnTo>
                      <a:pt x="213" y="741"/>
                    </a:lnTo>
                    <a:lnTo>
                      <a:pt x="210" y="734"/>
                    </a:lnTo>
                    <a:lnTo>
                      <a:pt x="207" y="725"/>
                    </a:lnTo>
                    <a:lnTo>
                      <a:pt x="206" y="719"/>
                    </a:lnTo>
                    <a:lnTo>
                      <a:pt x="203" y="711"/>
                    </a:lnTo>
                    <a:lnTo>
                      <a:pt x="202" y="703"/>
                    </a:lnTo>
                    <a:lnTo>
                      <a:pt x="199" y="695"/>
                    </a:lnTo>
                    <a:lnTo>
                      <a:pt x="196" y="687"/>
                    </a:lnTo>
                    <a:lnTo>
                      <a:pt x="193" y="680"/>
                    </a:lnTo>
                    <a:lnTo>
                      <a:pt x="191" y="673"/>
                    </a:lnTo>
                    <a:lnTo>
                      <a:pt x="190" y="664"/>
                    </a:lnTo>
                    <a:lnTo>
                      <a:pt x="188" y="656"/>
                    </a:lnTo>
                    <a:lnTo>
                      <a:pt x="186" y="649"/>
                    </a:lnTo>
                    <a:lnTo>
                      <a:pt x="183" y="640"/>
                    </a:lnTo>
                    <a:lnTo>
                      <a:pt x="181" y="633"/>
                    </a:lnTo>
                    <a:lnTo>
                      <a:pt x="180" y="626"/>
                    </a:lnTo>
                    <a:lnTo>
                      <a:pt x="177" y="618"/>
                    </a:lnTo>
                    <a:lnTo>
                      <a:pt x="175" y="610"/>
                    </a:lnTo>
                    <a:lnTo>
                      <a:pt x="174" y="601"/>
                    </a:lnTo>
                    <a:lnTo>
                      <a:pt x="171" y="595"/>
                    </a:lnTo>
                    <a:lnTo>
                      <a:pt x="169" y="586"/>
                    </a:lnTo>
                    <a:lnTo>
                      <a:pt x="167" y="579"/>
                    </a:lnTo>
                    <a:lnTo>
                      <a:pt x="165" y="570"/>
                    </a:lnTo>
                    <a:lnTo>
                      <a:pt x="164" y="563"/>
                    </a:lnTo>
                    <a:lnTo>
                      <a:pt x="161" y="556"/>
                    </a:lnTo>
                    <a:lnTo>
                      <a:pt x="161" y="547"/>
                    </a:lnTo>
                    <a:lnTo>
                      <a:pt x="158" y="539"/>
                    </a:lnTo>
                    <a:lnTo>
                      <a:pt x="158" y="534"/>
                    </a:lnTo>
                    <a:lnTo>
                      <a:pt x="153" y="525"/>
                    </a:lnTo>
                    <a:lnTo>
                      <a:pt x="152" y="516"/>
                    </a:lnTo>
                    <a:lnTo>
                      <a:pt x="150" y="507"/>
                    </a:lnTo>
                    <a:lnTo>
                      <a:pt x="149" y="500"/>
                    </a:lnTo>
                    <a:lnTo>
                      <a:pt x="146" y="493"/>
                    </a:lnTo>
                    <a:lnTo>
                      <a:pt x="145" y="484"/>
                    </a:lnTo>
                    <a:lnTo>
                      <a:pt x="142" y="477"/>
                    </a:lnTo>
                    <a:lnTo>
                      <a:pt x="140" y="469"/>
                    </a:lnTo>
                    <a:lnTo>
                      <a:pt x="139" y="460"/>
                    </a:lnTo>
                    <a:lnTo>
                      <a:pt x="137" y="452"/>
                    </a:lnTo>
                    <a:lnTo>
                      <a:pt x="134" y="444"/>
                    </a:lnTo>
                    <a:lnTo>
                      <a:pt x="134" y="437"/>
                    </a:lnTo>
                    <a:lnTo>
                      <a:pt x="131" y="428"/>
                    </a:lnTo>
                    <a:lnTo>
                      <a:pt x="130" y="421"/>
                    </a:lnTo>
                    <a:lnTo>
                      <a:pt x="129" y="414"/>
                    </a:lnTo>
                    <a:lnTo>
                      <a:pt x="129" y="406"/>
                    </a:lnTo>
                    <a:lnTo>
                      <a:pt x="124" y="399"/>
                    </a:lnTo>
                    <a:lnTo>
                      <a:pt x="123" y="389"/>
                    </a:lnTo>
                    <a:lnTo>
                      <a:pt x="121" y="383"/>
                    </a:lnTo>
                    <a:lnTo>
                      <a:pt x="118" y="376"/>
                    </a:lnTo>
                    <a:lnTo>
                      <a:pt x="118" y="367"/>
                    </a:lnTo>
                    <a:lnTo>
                      <a:pt x="115" y="358"/>
                    </a:lnTo>
                    <a:lnTo>
                      <a:pt x="114" y="351"/>
                    </a:lnTo>
                    <a:lnTo>
                      <a:pt x="113" y="343"/>
                    </a:lnTo>
                    <a:lnTo>
                      <a:pt x="110" y="336"/>
                    </a:lnTo>
                    <a:lnTo>
                      <a:pt x="108" y="327"/>
                    </a:lnTo>
                    <a:lnTo>
                      <a:pt x="107" y="320"/>
                    </a:lnTo>
                    <a:lnTo>
                      <a:pt x="105" y="314"/>
                    </a:lnTo>
                    <a:lnTo>
                      <a:pt x="102" y="304"/>
                    </a:lnTo>
                    <a:lnTo>
                      <a:pt x="101" y="298"/>
                    </a:lnTo>
                    <a:lnTo>
                      <a:pt x="98" y="291"/>
                    </a:lnTo>
                    <a:lnTo>
                      <a:pt x="98" y="283"/>
                    </a:lnTo>
                    <a:lnTo>
                      <a:pt x="95" y="275"/>
                    </a:lnTo>
                    <a:lnTo>
                      <a:pt x="94" y="267"/>
                    </a:lnTo>
                    <a:lnTo>
                      <a:pt x="91" y="258"/>
                    </a:lnTo>
                    <a:lnTo>
                      <a:pt x="89" y="251"/>
                    </a:lnTo>
                    <a:lnTo>
                      <a:pt x="86" y="242"/>
                    </a:lnTo>
                    <a:lnTo>
                      <a:pt x="83" y="235"/>
                    </a:lnTo>
                    <a:lnTo>
                      <a:pt x="80" y="226"/>
                    </a:lnTo>
                    <a:lnTo>
                      <a:pt x="79" y="219"/>
                    </a:lnTo>
                    <a:lnTo>
                      <a:pt x="76" y="210"/>
                    </a:lnTo>
                    <a:lnTo>
                      <a:pt x="73" y="203"/>
                    </a:lnTo>
                    <a:lnTo>
                      <a:pt x="70" y="197"/>
                    </a:lnTo>
                    <a:lnTo>
                      <a:pt x="67" y="188"/>
                    </a:lnTo>
                    <a:lnTo>
                      <a:pt x="66" y="181"/>
                    </a:lnTo>
                    <a:lnTo>
                      <a:pt x="63" y="174"/>
                    </a:lnTo>
                    <a:lnTo>
                      <a:pt x="60" y="168"/>
                    </a:lnTo>
                    <a:lnTo>
                      <a:pt x="57" y="160"/>
                    </a:lnTo>
                    <a:lnTo>
                      <a:pt x="54" y="152"/>
                    </a:lnTo>
                    <a:lnTo>
                      <a:pt x="51" y="144"/>
                    </a:lnTo>
                    <a:lnTo>
                      <a:pt x="47" y="137"/>
                    </a:lnTo>
                    <a:lnTo>
                      <a:pt x="45" y="130"/>
                    </a:lnTo>
                    <a:lnTo>
                      <a:pt x="41" y="122"/>
                    </a:lnTo>
                    <a:lnTo>
                      <a:pt x="38" y="115"/>
                    </a:lnTo>
                    <a:lnTo>
                      <a:pt x="37" y="108"/>
                    </a:lnTo>
                    <a:lnTo>
                      <a:pt x="34" y="102"/>
                    </a:lnTo>
                    <a:lnTo>
                      <a:pt x="29" y="93"/>
                    </a:lnTo>
                    <a:lnTo>
                      <a:pt x="25" y="86"/>
                    </a:lnTo>
                    <a:lnTo>
                      <a:pt x="22" y="79"/>
                    </a:lnTo>
                    <a:lnTo>
                      <a:pt x="19" y="71"/>
                    </a:lnTo>
                    <a:lnTo>
                      <a:pt x="15" y="62"/>
                    </a:lnTo>
                    <a:lnTo>
                      <a:pt x="13" y="57"/>
                    </a:lnTo>
                    <a:lnTo>
                      <a:pt x="9" y="49"/>
                    </a:lnTo>
                    <a:lnTo>
                      <a:pt x="6" y="42"/>
                    </a:lnTo>
                    <a:lnTo>
                      <a:pt x="3" y="35"/>
                    </a:lnTo>
                    <a:lnTo>
                      <a:pt x="1" y="29"/>
                    </a:lnTo>
                    <a:lnTo>
                      <a:pt x="0" y="23"/>
                    </a:lnTo>
                    <a:lnTo>
                      <a:pt x="3" y="19"/>
                    </a:lnTo>
                    <a:lnTo>
                      <a:pt x="6" y="8"/>
                    </a:lnTo>
                    <a:lnTo>
                      <a:pt x="13" y="4"/>
                    </a:lnTo>
                    <a:lnTo>
                      <a:pt x="20" y="0"/>
                    </a:lnTo>
                    <a:lnTo>
                      <a:pt x="31" y="0"/>
                    </a:lnTo>
                    <a:lnTo>
                      <a:pt x="37" y="1"/>
                    </a:lnTo>
                    <a:lnTo>
                      <a:pt x="41" y="4"/>
                    </a:lnTo>
                    <a:lnTo>
                      <a:pt x="47" y="7"/>
                    </a:lnTo>
                    <a:lnTo>
                      <a:pt x="51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1" name="Freeform 441"/>
              <p:cNvSpPr>
                <a:spLocks/>
              </p:cNvSpPr>
              <p:nvPr/>
            </p:nvSpPr>
            <p:spPr bwMode="auto">
              <a:xfrm>
                <a:off x="2872" y="3021"/>
                <a:ext cx="73" cy="188"/>
              </a:xfrm>
              <a:custGeom>
                <a:avLst/>
                <a:gdLst>
                  <a:gd name="T0" fmla="*/ 0 w 219"/>
                  <a:gd name="T1" fmla="*/ 0 h 564"/>
                  <a:gd name="T2" fmla="*/ 0 w 219"/>
                  <a:gd name="T3" fmla="*/ 0 h 564"/>
                  <a:gd name="T4" fmla="*/ 0 w 219"/>
                  <a:gd name="T5" fmla="*/ 0 h 564"/>
                  <a:gd name="T6" fmla="*/ 0 w 219"/>
                  <a:gd name="T7" fmla="*/ 0 h 564"/>
                  <a:gd name="T8" fmla="*/ 0 w 219"/>
                  <a:gd name="T9" fmla="*/ 0 h 564"/>
                  <a:gd name="T10" fmla="*/ 0 w 219"/>
                  <a:gd name="T11" fmla="*/ 0 h 564"/>
                  <a:gd name="T12" fmla="*/ 0 w 219"/>
                  <a:gd name="T13" fmla="*/ 0 h 564"/>
                  <a:gd name="T14" fmla="*/ 0 w 219"/>
                  <a:gd name="T15" fmla="*/ 0 h 564"/>
                  <a:gd name="T16" fmla="*/ 0 w 219"/>
                  <a:gd name="T17" fmla="*/ 0 h 564"/>
                  <a:gd name="T18" fmla="*/ 0 w 219"/>
                  <a:gd name="T19" fmla="*/ 0 h 564"/>
                  <a:gd name="T20" fmla="*/ 0 w 219"/>
                  <a:gd name="T21" fmla="*/ 0 h 564"/>
                  <a:gd name="T22" fmla="*/ 0 w 219"/>
                  <a:gd name="T23" fmla="*/ 0 h 564"/>
                  <a:gd name="T24" fmla="*/ 0 w 219"/>
                  <a:gd name="T25" fmla="*/ 0 h 564"/>
                  <a:gd name="T26" fmla="*/ 0 w 219"/>
                  <a:gd name="T27" fmla="*/ 0 h 564"/>
                  <a:gd name="T28" fmla="*/ 0 w 219"/>
                  <a:gd name="T29" fmla="*/ 0 h 564"/>
                  <a:gd name="T30" fmla="*/ 0 w 219"/>
                  <a:gd name="T31" fmla="*/ 0 h 564"/>
                  <a:gd name="T32" fmla="*/ 0 w 219"/>
                  <a:gd name="T33" fmla="*/ 0 h 564"/>
                  <a:gd name="T34" fmla="*/ 0 w 219"/>
                  <a:gd name="T35" fmla="*/ 0 h 564"/>
                  <a:gd name="T36" fmla="*/ 0 w 219"/>
                  <a:gd name="T37" fmla="*/ 0 h 564"/>
                  <a:gd name="T38" fmla="*/ 0 w 219"/>
                  <a:gd name="T39" fmla="*/ 0 h 564"/>
                  <a:gd name="T40" fmla="*/ 0 w 219"/>
                  <a:gd name="T41" fmla="*/ 0 h 564"/>
                  <a:gd name="T42" fmla="*/ 0 w 219"/>
                  <a:gd name="T43" fmla="*/ 0 h 564"/>
                  <a:gd name="T44" fmla="*/ 0 w 219"/>
                  <a:gd name="T45" fmla="*/ 0 h 564"/>
                  <a:gd name="T46" fmla="*/ 0 w 219"/>
                  <a:gd name="T47" fmla="*/ 0 h 564"/>
                  <a:gd name="T48" fmla="*/ 0 w 219"/>
                  <a:gd name="T49" fmla="*/ 0 h 564"/>
                  <a:gd name="T50" fmla="*/ 0 w 219"/>
                  <a:gd name="T51" fmla="*/ 0 h 564"/>
                  <a:gd name="T52" fmla="*/ 0 w 219"/>
                  <a:gd name="T53" fmla="*/ 0 h 564"/>
                  <a:gd name="T54" fmla="*/ 0 w 219"/>
                  <a:gd name="T55" fmla="*/ 0 h 564"/>
                  <a:gd name="T56" fmla="*/ 0 w 219"/>
                  <a:gd name="T57" fmla="*/ 0 h 564"/>
                  <a:gd name="T58" fmla="*/ 0 w 219"/>
                  <a:gd name="T59" fmla="*/ 0 h 564"/>
                  <a:gd name="T60" fmla="*/ 0 w 219"/>
                  <a:gd name="T61" fmla="*/ 0 h 564"/>
                  <a:gd name="T62" fmla="*/ 0 w 219"/>
                  <a:gd name="T63" fmla="*/ 0 h 564"/>
                  <a:gd name="T64" fmla="*/ 0 w 219"/>
                  <a:gd name="T65" fmla="*/ 0 h 564"/>
                  <a:gd name="T66" fmla="*/ 0 w 219"/>
                  <a:gd name="T67" fmla="*/ 0 h 564"/>
                  <a:gd name="T68" fmla="*/ 0 w 219"/>
                  <a:gd name="T69" fmla="*/ 0 h 564"/>
                  <a:gd name="T70" fmla="*/ 0 w 219"/>
                  <a:gd name="T71" fmla="*/ 0 h 564"/>
                  <a:gd name="T72" fmla="*/ 0 w 219"/>
                  <a:gd name="T73" fmla="*/ 0 h 564"/>
                  <a:gd name="T74" fmla="*/ 0 w 219"/>
                  <a:gd name="T75" fmla="*/ 0 h 564"/>
                  <a:gd name="T76" fmla="*/ 0 w 219"/>
                  <a:gd name="T77" fmla="*/ 0 h 564"/>
                  <a:gd name="T78" fmla="*/ 0 w 219"/>
                  <a:gd name="T79" fmla="*/ 0 h 564"/>
                  <a:gd name="T80" fmla="*/ 0 w 219"/>
                  <a:gd name="T81" fmla="*/ 0 h 564"/>
                  <a:gd name="T82" fmla="*/ 0 w 219"/>
                  <a:gd name="T83" fmla="*/ 0 h 564"/>
                  <a:gd name="T84" fmla="*/ 0 w 219"/>
                  <a:gd name="T85" fmla="*/ 0 h 564"/>
                  <a:gd name="T86" fmla="*/ 0 w 219"/>
                  <a:gd name="T87" fmla="*/ 0 h 564"/>
                  <a:gd name="T88" fmla="*/ 0 w 219"/>
                  <a:gd name="T89" fmla="*/ 0 h 564"/>
                  <a:gd name="T90" fmla="*/ 0 w 219"/>
                  <a:gd name="T91" fmla="*/ 0 h 564"/>
                  <a:gd name="T92" fmla="*/ 0 w 219"/>
                  <a:gd name="T93" fmla="*/ 0 h 564"/>
                  <a:gd name="T94" fmla="*/ 0 w 219"/>
                  <a:gd name="T95" fmla="*/ 0 h 564"/>
                  <a:gd name="T96" fmla="*/ 0 w 219"/>
                  <a:gd name="T97" fmla="*/ 0 h 564"/>
                  <a:gd name="T98" fmla="*/ 0 w 219"/>
                  <a:gd name="T99" fmla="*/ 0 h 564"/>
                  <a:gd name="T100" fmla="*/ 0 w 219"/>
                  <a:gd name="T101" fmla="*/ 0 h 564"/>
                  <a:gd name="T102" fmla="*/ 0 w 219"/>
                  <a:gd name="T103" fmla="*/ 0 h 5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19"/>
                  <a:gd name="T157" fmla="*/ 0 h 564"/>
                  <a:gd name="T158" fmla="*/ 219 w 219"/>
                  <a:gd name="T159" fmla="*/ 564 h 5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19" h="564">
                    <a:moveTo>
                      <a:pt x="219" y="35"/>
                    </a:moveTo>
                    <a:lnTo>
                      <a:pt x="219" y="44"/>
                    </a:lnTo>
                    <a:lnTo>
                      <a:pt x="219" y="54"/>
                    </a:lnTo>
                    <a:lnTo>
                      <a:pt x="217" y="63"/>
                    </a:lnTo>
                    <a:lnTo>
                      <a:pt x="217" y="74"/>
                    </a:lnTo>
                    <a:lnTo>
                      <a:pt x="216" y="81"/>
                    </a:lnTo>
                    <a:lnTo>
                      <a:pt x="214" y="90"/>
                    </a:lnTo>
                    <a:lnTo>
                      <a:pt x="213" y="98"/>
                    </a:lnTo>
                    <a:lnTo>
                      <a:pt x="213" y="109"/>
                    </a:lnTo>
                    <a:lnTo>
                      <a:pt x="210" y="116"/>
                    </a:lnTo>
                    <a:lnTo>
                      <a:pt x="208" y="122"/>
                    </a:lnTo>
                    <a:lnTo>
                      <a:pt x="207" y="131"/>
                    </a:lnTo>
                    <a:lnTo>
                      <a:pt x="206" y="138"/>
                    </a:lnTo>
                    <a:lnTo>
                      <a:pt x="203" y="145"/>
                    </a:lnTo>
                    <a:lnTo>
                      <a:pt x="201" y="154"/>
                    </a:lnTo>
                    <a:lnTo>
                      <a:pt x="200" y="161"/>
                    </a:lnTo>
                    <a:lnTo>
                      <a:pt x="198" y="169"/>
                    </a:lnTo>
                    <a:lnTo>
                      <a:pt x="195" y="174"/>
                    </a:lnTo>
                    <a:lnTo>
                      <a:pt x="192" y="183"/>
                    </a:lnTo>
                    <a:lnTo>
                      <a:pt x="189" y="191"/>
                    </a:lnTo>
                    <a:lnTo>
                      <a:pt x="187" y="196"/>
                    </a:lnTo>
                    <a:lnTo>
                      <a:pt x="182" y="205"/>
                    </a:lnTo>
                    <a:lnTo>
                      <a:pt x="179" y="213"/>
                    </a:lnTo>
                    <a:lnTo>
                      <a:pt x="176" y="220"/>
                    </a:lnTo>
                    <a:lnTo>
                      <a:pt x="173" y="229"/>
                    </a:lnTo>
                    <a:lnTo>
                      <a:pt x="170" y="236"/>
                    </a:lnTo>
                    <a:lnTo>
                      <a:pt x="166" y="245"/>
                    </a:lnTo>
                    <a:lnTo>
                      <a:pt x="163" y="252"/>
                    </a:lnTo>
                    <a:lnTo>
                      <a:pt x="160" y="262"/>
                    </a:lnTo>
                    <a:lnTo>
                      <a:pt x="156" y="270"/>
                    </a:lnTo>
                    <a:lnTo>
                      <a:pt x="153" y="280"/>
                    </a:lnTo>
                    <a:lnTo>
                      <a:pt x="150" y="286"/>
                    </a:lnTo>
                    <a:lnTo>
                      <a:pt x="147" y="290"/>
                    </a:lnTo>
                    <a:lnTo>
                      <a:pt x="147" y="294"/>
                    </a:lnTo>
                    <a:lnTo>
                      <a:pt x="146" y="300"/>
                    </a:lnTo>
                    <a:lnTo>
                      <a:pt x="140" y="309"/>
                    </a:lnTo>
                    <a:lnTo>
                      <a:pt x="137" y="318"/>
                    </a:lnTo>
                    <a:lnTo>
                      <a:pt x="134" y="327"/>
                    </a:lnTo>
                    <a:lnTo>
                      <a:pt x="131" y="335"/>
                    </a:lnTo>
                    <a:lnTo>
                      <a:pt x="125" y="343"/>
                    </a:lnTo>
                    <a:lnTo>
                      <a:pt x="122" y="352"/>
                    </a:lnTo>
                    <a:lnTo>
                      <a:pt x="118" y="360"/>
                    </a:lnTo>
                    <a:lnTo>
                      <a:pt x="115" y="368"/>
                    </a:lnTo>
                    <a:lnTo>
                      <a:pt x="111" y="375"/>
                    </a:lnTo>
                    <a:lnTo>
                      <a:pt x="108" y="384"/>
                    </a:lnTo>
                    <a:lnTo>
                      <a:pt x="105" y="390"/>
                    </a:lnTo>
                    <a:lnTo>
                      <a:pt x="102" y="397"/>
                    </a:lnTo>
                    <a:lnTo>
                      <a:pt x="97" y="404"/>
                    </a:lnTo>
                    <a:lnTo>
                      <a:pt x="94" y="413"/>
                    </a:lnTo>
                    <a:lnTo>
                      <a:pt x="90" y="419"/>
                    </a:lnTo>
                    <a:lnTo>
                      <a:pt x="87" y="426"/>
                    </a:lnTo>
                    <a:lnTo>
                      <a:pt x="83" y="433"/>
                    </a:lnTo>
                    <a:lnTo>
                      <a:pt x="78" y="441"/>
                    </a:lnTo>
                    <a:lnTo>
                      <a:pt x="75" y="448"/>
                    </a:lnTo>
                    <a:lnTo>
                      <a:pt x="73" y="455"/>
                    </a:lnTo>
                    <a:lnTo>
                      <a:pt x="68" y="461"/>
                    </a:lnTo>
                    <a:lnTo>
                      <a:pt x="64" y="470"/>
                    </a:lnTo>
                    <a:lnTo>
                      <a:pt x="61" y="477"/>
                    </a:lnTo>
                    <a:lnTo>
                      <a:pt x="58" y="486"/>
                    </a:lnTo>
                    <a:lnTo>
                      <a:pt x="52" y="493"/>
                    </a:lnTo>
                    <a:lnTo>
                      <a:pt x="49" y="501"/>
                    </a:lnTo>
                    <a:lnTo>
                      <a:pt x="46" y="510"/>
                    </a:lnTo>
                    <a:lnTo>
                      <a:pt x="42" y="518"/>
                    </a:lnTo>
                    <a:lnTo>
                      <a:pt x="39" y="527"/>
                    </a:lnTo>
                    <a:lnTo>
                      <a:pt x="35" y="536"/>
                    </a:lnTo>
                    <a:lnTo>
                      <a:pt x="33" y="540"/>
                    </a:lnTo>
                    <a:lnTo>
                      <a:pt x="32" y="545"/>
                    </a:lnTo>
                    <a:lnTo>
                      <a:pt x="30" y="550"/>
                    </a:lnTo>
                    <a:lnTo>
                      <a:pt x="29" y="556"/>
                    </a:lnTo>
                    <a:lnTo>
                      <a:pt x="23" y="561"/>
                    </a:lnTo>
                    <a:lnTo>
                      <a:pt x="20" y="564"/>
                    </a:lnTo>
                    <a:lnTo>
                      <a:pt x="14" y="564"/>
                    </a:lnTo>
                    <a:lnTo>
                      <a:pt x="10" y="564"/>
                    </a:lnTo>
                    <a:lnTo>
                      <a:pt x="4" y="561"/>
                    </a:lnTo>
                    <a:lnTo>
                      <a:pt x="1" y="556"/>
                    </a:lnTo>
                    <a:lnTo>
                      <a:pt x="0" y="552"/>
                    </a:lnTo>
                    <a:lnTo>
                      <a:pt x="2" y="546"/>
                    </a:lnTo>
                    <a:lnTo>
                      <a:pt x="5" y="537"/>
                    </a:lnTo>
                    <a:lnTo>
                      <a:pt x="10" y="527"/>
                    </a:lnTo>
                    <a:lnTo>
                      <a:pt x="13" y="517"/>
                    </a:lnTo>
                    <a:lnTo>
                      <a:pt x="17" y="508"/>
                    </a:lnTo>
                    <a:lnTo>
                      <a:pt x="20" y="499"/>
                    </a:lnTo>
                    <a:lnTo>
                      <a:pt x="21" y="491"/>
                    </a:lnTo>
                    <a:lnTo>
                      <a:pt x="24" y="482"/>
                    </a:lnTo>
                    <a:lnTo>
                      <a:pt x="29" y="473"/>
                    </a:lnTo>
                    <a:lnTo>
                      <a:pt x="30" y="464"/>
                    </a:lnTo>
                    <a:lnTo>
                      <a:pt x="33" y="455"/>
                    </a:lnTo>
                    <a:lnTo>
                      <a:pt x="36" y="448"/>
                    </a:lnTo>
                    <a:lnTo>
                      <a:pt x="39" y="439"/>
                    </a:lnTo>
                    <a:lnTo>
                      <a:pt x="42" y="431"/>
                    </a:lnTo>
                    <a:lnTo>
                      <a:pt x="43" y="422"/>
                    </a:lnTo>
                    <a:lnTo>
                      <a:pt x="46" y="414"/>
                    </a:lnTo>
                    <a:lnTo>
                      <a:pt x="49" y="406"/>
                    </a:lnTo>
                    <a:lnTo>
                      <a:pt x="52" y="397"/>
                    </a:lnTo>
                    <a:lnTo>
                      <a:pt x="54" y="388"/>
                    </a:lnTo>
                    <a:lnTo>
                      <a:pt x="55" y="379"/>
                    </a:lnTo>
                    <a:lnTo>
                      <a:pt x="59" y="372"/>
                    </a:lnTo>
                    <a:lnTo>
                      <a:pt x="61" y="363"/>
                    </a:lnTo>
                    <a:lnTo>
                      <a:pt x="62" y="354"/>
                    </a:lnTo>
                    <a:lnTo>
                      <a:pt x="65" y="346"/>
                    </a:lnTo>
                    <a:lnTo>
                      <a:pt x="68" y="337"/>
                    </a:lnTo>
                    <a:lnTo>
                      <a:pt x="73" y="328"/>
                    </a:lnTo>
                    <a:lnTo>
                      <a:pt x="74" y="319"/>
                    </a:lnTo>
                    <a:lnTo>
                      <a:pt x="77" y="311"/>
                    </a:lnTo>
                    <a:lnTo>
                      <a:pt x="80" y="302"/>
                    </a:lnTo>
                    <a:lnTo>
                      <a:pt x="83" y="292"/>
                    </a:lnTo>
                    <a:lnTo>
                      <a:pt x="84" y="283"/>
                    </a:lnTo>
                    <a:lnTo>
                      <a:pt x="89" y="274"/>
                    </a:lnTo>
                    <a:lnTo>
                      <a:pt x="92" y="265"/>
                    </a:lnTo>
                    <a:lnTo>
                      <a:pt x="94" y="256"/>
                    </a:lnTo>
                    <a:lnTo>
                      <a:pt x="97" y="246"/>
                    </a:lnTo>
                    <a:lnTo>
                      <a:pt x="100" y="237"/>
                    </a:lnTo>
                    <a:lnTo>
                      <a:pt x="103" y="230"/>
                    </a:lnTo>
                    <a:lnTo>
                      <a:pt x="105" y="221"/>
                    </a:lnTo>
                    <a:lnTo>
                      <a:pt x="108" y="214"/>
                    </a:lnTo>
                    <a:lnTo>
                      <a:pt x="111" y="205"/>
                    </a:lnTo>
                    <a:lnTo>
                      <a:pt x="115" y="198"/>
                    </a:lnTo>
                    <a:lnTo>
                      <a:pt x="116" y="191"/>
                    </a:lnTo>
                    <a:lnTo>
                      <a:pt x="119" y="185"/>
                    </a:lnTo>
                    <a:lnTo>
                      <a:pt x="122" y="176"/>
                    </a:lnTo>
                    <a:lnTo>
                      <a:pt x="124" y="170"/>
                    </a:lnTo>
                    <a:lnTo>
                      <a:pt x="127" y="163"/>
                    </a:lnTo>
                    <a:lnTo>
                      <a:pt x="130" y="155"/>
                    </a:lnTo>
                    <a:lnTo>
                      <a:pt x="132" y="148"/>
                    </a:lnTo>
                    <a:lnTo>
                      <a:pt x="135" y="142"/>
                    </a:lnTo>
                    <a:lnTo>
                      <a:pt x="137" y="135"/>
                    </a:lnTo>
                    <a:lnTo>
                      <a:pt x="138" y="129"/>
                    </a:lnTo>
                    <a:lnTo>
                      <a:pt x="140" y="122"/>
                    </a:lnTo>
                    <a:lnTo>
                      <a:pt x="144" y="114"/>
                    </a:lnTo>
                    <a:lnTo>
                      <a:pt x="144" y="107"/>
                    </a:lnTo>
                    <a:lnTo>
                      <a:pt x="147" y="100"/>
                    </a:lnTo>
                    <a:lnTo>
                      <a:pt x="147" y="93"/>
                    </a:lnTo>
                    <a:lnTo>
                      <a:pt x="150" y="85"/>
                    </a:lnTo>
                    <a:lnTo>
                      <a:pt x="150" y="76"/>
                    </a:lnTo>
                    <a:lnTo>
                      <a:pt x="151" y="69"/>
                    </a:lnTo>
                    <a:lnTo>
                      <a:pt x="153" y="60"/>
                    </a:lnTo>
                    <a:lnTo>
                      <a:pt x="154" y="53"/>
                    </a:lnTo>
                    <a:lnTo>
                      <a:pt x="154" y="44"/>
                    </a:lnTo>
                    <a:lnTo>
                      <a:pt x="156" y="35"/>
                    </a:lnTo>
                    <a:lnTo>
                      <a:pt x="156" y="27"/>
                    </a:lnTo>
                    <a:lnTo>
                      <a:pt x="157" y="16"/>
                    </a:lnTo>
                    <a:lnTo>
                      <a:pt x="157" y="11"/>
                    </a:lnTo>
                    <a:lnTo>
                      <a:pt x="157" y="8"/>
                    </a:lnTo>
                    <a:lnTo>
                      <a:pt x="160" y="5"/>
                    </a:lnTo>
                    <a:lnTo>
                      <a:pt x="166" y="3"/>
                    </a:lnTo>
                    <a:lnTo>
                      <a:pt x="170" y="0"/>
                    </a:lnTo>
                    <a:lnTo>
                      <a:pt x="176" y="0"/>
                    </a:lnTo>
                    <a:lnTo>
                      <a:pt x="181" y="0"/>
                    </a:lnTo>
                    <a:lnTo>
                      <a:pt x="188" y="5"/>
                    </a:lnTo>
                    <a:lnTo>
                      <a:pt x="192" y="5"/>
                    </a:lnTo>
                    <a:lnTo>
                      <a:pt x="198" y="8"/>
                    </a:lnTo>
                    <a:lnTo>
                      <a:pt x="203" y="11"/>
                    </a:lnTo>
                    <a:lnTo>
                      <a:pt x="208" y="15"/>
                    </a:lnTo>
                    <a:lnTo>
                      <a:pt x="211" y="18"/>
                    </a:lnTo>
                    <a:lnTo>
                      <a:pt x="216" y="24"/>
                    </a:lnTo>
                    <a:lnTo>
                      <a:pt x="217" y="30"/>
                    </a:lnTo>
                    <a:lnTo>
                      <a:pt x="219" y="3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2" name="Freeform 442"/>
              <p:cNvSpPr>
                <a:spLocks/>
              </p:cNvSpPr>
              <p:nvPr/>
            </p:nvSpPr>
            <p:spPr bwMode="auto">
              <a:xfrm>
                <a:off x="2867" y="3211"/>
                <a:ext cx="75" cy="53"/>
              </a:xfrm>
              <a:custGeom>
                <a:avLst/>
                <a:gdLst>
                  <a:gd name="T0" fmla="*/ 0 w 224"/>
                  <a:gd name="T1" fmla="*/ 0 h 158"/>
                  <a:gd name="T2" fmla="*/ 0 w 224"/>
                  <a:gd name="T3" fmla="*/ 0 h 158"/>
                  <a:gd name="T4" fmla="*/ 0 w 224"/>
                  <a:gd name="T5" fmla="*/ 0 h 158"/>
                  <a:gd name="T6" fmla="*/ 0 w 224"/>
                  <a:gd name="T7" fmla="*/ 0 h 158"/>
                  <a:gd name="T8" fmla="*/ 0 w 224"/>
                  <a:gd name="T9" fmla="*/ 0 h 158"/>
                  <a:gd name="T10" fmla="*/ 0 w 224"/>
                  <a:gd name="T11" fmla="*/ 0 h 158"/>
                  <a:gd name="T12" fmla="*/ 0 w 224"/>
                  <a:gd name="T13" fmla="*/ 0 h 158"/>
                  <a:gd name="T14" fmla="*/ 0 w 224"/>
                  <a:gd name="T15" fmla="*/ 0 h 158"/>
                  <a:gd name="T16" fmla="*/ 0 w 224"/>
                  <a:gd name="T17" fmla="*/ 0 h 158"/>
                  <a:gd name="T18" fmla="*/ 0 w 224"/>
                  <a:gd name="T19" fmla="*/ 0 h 158"/>
                  <a:gd name="T20" fmla="*/ 0 w 224"/>
                  <a:gd name="T21" fmla="*/ 0 h 158"/>
                  <a:gd name="T22" fmla="*/ 0 w 224"/>
                  <a:gd name="T23" fmla="*/ 0 h 158"/>
                  <a:gd name="T24" fmla="*/ 0 w 224"/>
                  <a:gd name="T25" fmla="*/ 0 h 158"/>
                  <a:gd name="T26" fmla="*/ 0 w 224"/>
                  <a:gd name="T27" fmla="*/ 0 h 158"/>
                  <a:gd name="T28" fmla="*/ 0 w 224"/>
                  <a:gd name="T29" fmla="*/ 0 h 158"/>
                  <a:gd name="T30" fmla="*/ 0 w 224"/>
                  <a:gd name="T31" fmla="*/ 0 h 158"/>
                  <a:gd name="T32" fmla="*/ 0 w 224"/>
                  <a:gd name="T33" fmla="*/ 0 h 158"/>
                  <a:gd name="T34" fmla="*/ 0 w 224"/>
                  <a:gd name="T35" fmla="*/ 0 h 158"/>
                  <a:gd name="T36" fmla="*/ 0 w 224"/>
                  <a:gd name="T37" fmla="*/ 0 h 158"/>
                  <a:gd name="T38" fmla="*/ 0 w 224"/>
                  <a:gd name="T39" fmla="*/ 0 h 158"/>
                  <a:gd name="T40" fmla="*/ 0 w 224"/>
                  <a:gd name="T41" fmla="*/ 0 h 158"/>
                  <a:gd name="T42" fmla="*/ 0 w 224"/>
                  <a:gd name="T43" fmla="*/ 0 h 158"/>
                  <a:gd name="T44" fmla="*/ 0 w 224"/>
                  <a:gd name="T45" fmla="*/ 0 h 158"/>
                  <a:gd name="T46" fmla="*/ 0 w 224"/>
                  <a:gd name="T47" fmla="*/ 0 h 158"/>
                  <a:gd name="T48" fmla="*/ 0 w 224"/>
                  <a:gd name="T49" fmla="*/ 0 h 158"/>
                  <a:gd name="T50" fmla="*/ 0 w 224"/>
                  <a:gd name="T51" fmla="*/ 0 h 158"/>
                  <a:gd name="T52" fmla="*/ 0 w 224"/>
                  <a:gd name="T53" fmla="*/ 0 h 158"/>
                  <a:gd name="T54" fmla="*/ 0 w 224"/>
                  <a:gd name="T55" fmla="*/ 0 h 158"/>
                  <a:gd name="T56" fmla="*/ 0 w 224"/>
                  <a:gd name="T57" fmla="*/ 0 h 158"/>
                  <a:gd name="T58" fmla="*/ 0 w 224"/>
                  <a:gd name="T59" fmla="*/ 0 h 158"/>
                  <a:gd name="T60" fmla="*/ 0 w 224"/>
                  <a:gd name="T61" fmla="*/ 0 h 158"/>
                  <a:gd name="T62" fmla="*/ 0 w 224"/>
                  <a:gd name="T63" fmla="*/ 0 h 158"/>
                  <a:gd name="T64" fmla="*/ 0 w 224"/>
                  <a:gd name="T65" fmla="*/ 0 h 158"/>
                  <a:gd name="T66" fmla="*/ 0 w 224"/>
                  <a:gd name="T67" fmla="*/ 0 h 158"/>
                  <a:gd name="T68" fmla="*/ 0 w 224"/>
                  <a:gd name="T69" fmla="*/ 0 h 158"/>
                  <a:gd name="T70" fmla="*/ 0 w 224"/>
                  <a:gd name="T71" fmla="*/ 0 h 158"/>
                  <a:gd name="T72" fmla="*/ 0 w 224"/>
                  <a:gd name="T73" fmla="*/ 0 h 158"/>
                  <a:gd name="T74" fmla="*/ 0 w 224"/>
                  <a:gd name="T75" fmla="*/ 0 h 158"/>
                  <a:gd name="T76" fmla="*/ 0 w 224"/>
                  <a:gd name="T77" fmla="*/ 0 h 158"/>
                  <a:gd name="T78" fmla="*/ 0 w 224"/>
                  <a:gd name="T79" fmla="*/ 0 h 158"/>
                  <a:gd name="T80" fmla="*/ 0 w 224"/>
                  <a:gd name="T81" fmla="*/ 0 h 158"/>
                  <a:gd name="T82" fmla="*/ 0 w 224"/>
                  <a:gd name="T83" fmla="*/ 0 h 158"/>
                  <a:gd name="T84" fmla="*/ 0 w 224"/>
                  <a:gd name="T85" fmla="*/ 0 h 158"/>
                  <a:gd name="T86" fmla="*/ 0 w 224"/>
                  <a:gd name="T87" fmla="*/ 0 h 158"/>
                  <a:gd name="T88" fmla="*/ 0 w 224"/>
                  <a:gd name="T89" fmla="*/ 0 h 158"/>
                  <a:gd name="T90" fmla="*/ 0 w 224"/>
                  <a:gd name="T91" fmla="*/ 0 h 158"/>
                  <a:gd name="T92" fmla="*/ 0 w 224"/>
                  <a:gd name="T93" fmla="*/ 0 h 158"/>
                  <a:gd name="T94" fmla="*/ 0 w 224"/>
                  <a:gd name="T95" fmla="*/ 0 h 158"/>
                  <a:gd name="T96" fmla="*/ 0 w 224"/>
                  <a:gd name="T97" fmla="*/ 0 h 158"/>
                  <a:gd name="T98" fmla="*/ 0 w 224"/>
                  <a:gd name="T99" fmla="*/ 0 h 158"/>
                  <a:gd name="T100" fmla="*/ 0 w 224"/>
                  <a:gd name="T101" fmla="*/ 0 h 15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24"/>
                  <a:gd name="T154" fmla="*/ 0 h 158"/>
                  <a:gd name="T155" fmla="*/ 224 w 224"/>
                  <a:gd name="T156" fmla="*/ 158 h 15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24" h="158">
                    <a:moveTo>
                      <a:pt x="43" y="18"/>
                    </a:moveTo>
                    <a:lnTo>
                      <a:pt x="44" y="23"/>
                    </a:lnTo>
                    <a:lnTo>
                      <a:pt x="47" y="28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59" y="47"/>
                    </a:lnTo>
                    <a:lnTo>
                      <a:pt x="68" y="57"/>
                    </a:lnTo>
                    <a:lnTo>
                      <a:pt x="73" y="60"/>
                    </a:lnTo>
                    <a:lnTo>
                      <a:pt x="76" y="64"/>
                    </a:lnTo>
                    <a:lnTo>
                      <a:pt x="82" y="67"/>
                    </a:lnTo>
                    <a:lnTo>
                      <a:pt x="88" y="70"/>
                    </a:lnTo>
                    <a:lnTo>
                      <a:pt x="94" y="72"/>
                    </a:lnTo>
                    <a:lnTo>
                      <a:pt x="98" y="75"/>
                    </a:lnTo>
                    <a:lnTo>
                      <a:pt x="106" y="78"/>
                    </a:lnTo>
                    <a:lnTo>
                      <a:pt x="111" y="78"/>
                    </a:lnTo>
                    <a:lnTo>
                      <a:pt x="119" y="79"/>
                    </a:lnTo>
                    <a:lnTo>
                      <a:pt x="123" y="80"/>
                    </a:lnTo>
                    <a:lnTo>
                      <a:pt x="129" y="80"/>
                    </a:lnTo>
                    <a:lnTo>
                      <a:pt x="136" y="80"/>
                    </a:lnTo>
                    <a:lnTo>
                      <a:pt x="141" y="80"/>
                    </a:lnTo>
                    <a:lnTo>
                      <a:pt x="148" y="80"/>
                    </a:lnTo>
                    <a:lnTo>
                      <a:pt x="154" y="79"/>
                    </a:lnTo>
                    <a:lnTo>
                      <a:pt x="161" y="79"/>
                    </a:lnTo>
                    <a:lnTo>
                      <a:pt x="165" y="78"/>
                    </a:lnTo>
                    <a:lnTo>
                      <a:pt x="171" y="76"/>
                    </a:lnTo>
                    <a:lnTo>
                      <a:pt x="177" y="73"/>
                    </a:lnTo>
                    <a:lnTo>
                      <a:pt x="182" y="70"/>
                    </a:lnTo>
                    <a:lnTo>
                      <a:pt x="187" y="67"/>
                    </a:lnTo>
                    <a:lnTo>
                      <a:pt x="192" y="64"/>
                    </a:lnTo>
                    <a:lnTo>
                      <a:pt x="196" y="60"/>
                    </a:lnTo>
                    <a:lnTo>
                      <a:pt x="202" y="57"/>
                    </a:lnTo>
                    <a:lnTo>
                      <a:pt x="211" y="50"/>
                    </a:lnTo>
                    <a:lnTo>
                      <a:pt x="217" y="47"/>
                    </a:lnTo>
                    <a:lnTo>
                      <a:pt x="222" y="47"/>
                    </a:lnTo>
                    <a:lnTo>
                      <a:pt x="224" y="51"/>
                    </a:lnTo>
                    <a:lnTo>
                      <a:pt x="224" y="56"/>
                    </a:lnTo>
                    <a:lnTo>
                      <a:pt x="224" y="64"/>
                    </a:lnTo>
                    <a:lnTo>
                      <a:pt x="222" y="67"/>
                    </a:lnTo>
                    <a:lnTo>
                      <a:pt x="222" y="73"/>
                    </a:lnTo>
                    <a:lnTo>
                      <a:pt x="220" y="79"/>
                    </a:lnTo>
                    <a:lnTo>
                      <a:pt x="220" y="86"/>
                    </a:lnTo>
                    <a:lnTo>
                      <a:pt x="215" y="91"/>
                    </a:lnTo>
                    <a:lnTo>
                      <a:pt x="212" y="97"/>
                    </a:lnTo>
                    <a:lnTo>
                      <a:pt x="209" y="102"/>
                    </a:lnTo>
                    <a:lnTo>
                      <a:pt x="206" y="110"/>
                    </a:lnTo>
                    <a:lnTo>
                      <a:pt x="202" y="114"/>
                    </a:lnTo>
                    <a:lnTo>
                      <a:pt x="196" y="120"/>
                    </a:lnTo>
                    <a:lnTo>
                      <a:pt x="192" y="126"/>
                    </a:lnTo>
                    <a:lnTo>
                      <a:pt x="187" y="130"/>
                    </a:lnTo>
                    <a:lnTo>
                      <a:pt x="180" y="136"/>
                    </a:lnTo>
                    <a:lnTo>
                      <a:pt x="176" y="140"/>
                    </a:lnTo>
                    <a:lnTo>
                      <a:pt x="170" y="143"/>
                    </a:lnTo>
                    <a:lnTo>
                      <a:pt x="163" y="149"/>
                    </a:lnTo>
                    <a:lnTo>
                      <a:pt x="155" y="152"/>
                    </a:lnTo>
                    <a:lnTo>
                      <a:pt x="149" y="154"/>
                    </a:lnTo>
                    <a:lnTo>
                      <a:pt x="141" y="155"/>
                    </a:lnTo>
                    <a:lnTo>
                      <a:pt x="135" y="158"/>
                    </a:lnTo>
                    <a:lnTo>
                      <a:pt x="129" y="157"/>
                    </a:lnTo>
                    <a:lnTo>
                      <a:pt x="122" y="157"/>
                    </a:lnTo>
                    <a:lnTo>
                      <a:pt x="114" y="155"/>
                    </a:lnTo>
                    <a:lnTo>
                      <a:pt x="108" y="155"/>
                    </a:lnTo>
                    <a:lnTo>
                      <a:pt x="103" y="154"/>
                    </a:lnTo>
                    <a:lnTo>
                      <a:pt x="95" y="152"/>
                    </a:lnTo>
                    <a:lnTo>
                      <a:pt x="89" y="151"/>
                    </a:lnTo>
                    <a:lnTo>
                      <a:pt x="85" y="149"/>
                    </a:lnTo>
                    <a:lnTo>
                      <a:pt x="78" y="145"/>
                    </a:lnTo>
                    <a:lnTo>
                      <a:pt x="73" y="142"/>
                    </a:lnTo>
                    <a:lnTo>
                      <a:pt x="66" y="139"/>
                    </a:lnTo>
                    <a:lnTo>
                      <a:pt x="63" y="135"/>
                    </a:lnTo>
                    <a:lnTo>
                      <a:pt x="56" y="129"/>
                    </a:lnTo>
                    <a:lnTo>
                      <a:pt x="52" y="126"/>
                    </a:lnTo>
                    <a:lnTo>
                      <a:pt x="47" y="123"/>
                    </a:lnTo>
                    <a:lnTo>
                      <a:pt x="44" y="120"/>
                    </a:lnTo>
                    <a:lnTo>
                      <a:pt x="37" y="113"/>
                    </a:lnTo>
                    <a:lnTo>
                      <a:pt x="34" y="108"/>
                    </a:lnTo>
                    <a:lnTo>
                      <a:pt x="30" y="102"/>
                    </a:lnTo>
                    <a:lnTo>
                      <a:pt x="27" y="98"/>
                    </a:lnTo>
                    <a:lnTo>
                      <a:pt x="24" y="92"/>
                    </a:lnTo>
                    <a:lnTo>
                      <a:pt x="21" y="86"/>
                    </a:lnTo>
                    <a:lnTo>
                      <a:pt x="18" y="80"/>
                    </a:lnTo>
                    <a:lnTo>
                      <a:pt x="14" y="76"/>
                    </a:lnTo>
                    <a:lnTo>
                      <a:pt x="12" y="69"/>
                    </a:lnTo>
                    <a:lnTo>
                      <a:pt x="9" y="63"/>
                    </a:lnTo>
                    <a:lnTo>
                      <a:pt x="6" y="56"/>
                    </a:lnTo>
                    <a:lnTo>
                      <a:pt x="5" y="51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5" y="9"/>
                    </a:lnTo>
                    <a:lnTo>
                      <a:pt x="8" y="3"/>
                    </a:lnTo>
                    <a:lnTo>
                      <a:pt x="15" y="1"/>
                    </a:lnTo>
                    <a:lnTo>
                      <a:pt x="24" y="0"/>
                    </a:lnTo>
                    <a:lnTo>
                      <a:pt x="31" y="3"/>
                    </a:lnTo>
                    <a:lnTo>
                      <a:pt x="34" y="4"/>
                    </a:lnTo>
                    <a:lnTo>
                      <a:pt x="37" y="9"/>
                    </a:lnTo>
                    <a:lnTo>
                      <a:pt x="40" y="13"/>
                    </a:lnTo>
                    <a:lnTo>
                      <a:pt x="43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3" name="Freeform 443"/>
              <p:cNvSpPr>
                <a:spLocks/>
              </p:cNvSpPr>
              <p:nvPr/>
            </p:nvSpPr>
            <p:spPr bwMode="auto">
              <a:xfrm>
                <a:off x="2932" y="3032"/>
                <a:ext cx="114" cy="206"/>
              </a:xfrm>
              <a:custGeom>
                <a:avLst/>
                <a:gdLst>
                  <a:gd name="T0" fmla="*/ 0 w 342"/>
                  <a:gd name="T1" fmla="*/ 0 h 617"/>
                  <a:gd name="T2" fmla="*/ 0 w 342"/>
                  <a:gd name="T3" fmla="*/ 0 h 617"/>
                  <a:gd name="T4" fmla="*/ 0 w 342"/>
                  <a:gd name="T5" fmla="*/ 0 h 617"/>
                  <a:gd name="T6" fmla="*/ 0 w 342"/>
                  <a:gd name="T7" fmla="*/ 0 h 617"/>
                  <a:gd name="T8" fmla="*/ 0 w 342"/>
                  <a:gd name="T9" fmla="*/ 0 h 617"/>
                  <a:gd name="T10" fmla="*/ 0 w 342"/>
                  <a:gd name="T11" fmla="*/ 0 h 617"/>
                  <a:gd name="T12" fmla="*/ 0 w 342"/>
                  <a:gd name="T13" fmla="*/ 0 h 617"/>
                  <a:gd name="T14" fmla="*/ 0 w 342"/>
                  <a:gd name="T15" fmla="*/ 0 h 617"/>
                  <a:gd name="T16" fmla="*/ 0 w 342"/>
                  <a:gd name="T17" fmla="*/ 0 h 617"/>
                  <a:gd name="T18" fmla="*/ 0 w 342"/>
                  <a:gd name="T19" fmla="*/ 0 h 617"/>
                  <a:gd name="T20" fmla="*/ 0 w 342"/>
                  <a:gd name="T21" fmla="*/ 0 h 617"/>
                  <a:gd name="T22" fmla="*/ 0 w 342"/>
                  <a:gd name="T23" fmla="*/ 0 h 617"/>
                  <a:gd name="T24" fmla="*/ 0 w 342"/>
                  <a:gd name="T25" fmla="*/ 0 h 617"/>
                  <a:gd name="T26" fmla="*/ 0 w 342"/>
                  <a:gd name="T27" fmla="*/ 0 h 617"/>
                  <a:gd name="T28" fmla="*/ 0 w 342"/>
                  <a:gd name="T29" fmla="*/ 0 h 617"/>
                  <a:gd name="T30" fmla="*/ 0 w 342"/>
                  <a:gd name="T31" fmla="*/ 0 h 617"/>
                  <a:gd name="T32" fmla="*/ 0 w 342"/>
                  <a:gd name="T33" fmla="*/ 0 h 617"/>
                  <a:gd name="T34" fmla="*/ 0 w 342"/>
                  <a:gd name="T35" fmla="*/ 0 h 617"/>
                  <a:gd name="T36" fmla="*/ 0 w 342"/>
                  <a:gd name="T37" fmla="*/ 0 h 617"/>
                  <a:gd name="T38" fmla="*/ 0 w 342"/>
                  <a:gd name="T39" fmla="*/ 0 h 617"/>
                  <a:gd name="T40" fmla="*/ 0 w 342"/>
                  <a:gd name="T41" fmla="*/ 0 h 617"/>
                  <a:gd name="T42" fmla="*/ 0 w 342"/>
                  <a:gd name="T43" fmla="*/ 0 h 617"/>
                  <a:gd name="T44" fmla="*/ 0 w 342"/>
                  <a:gd name="T45" fmla="*/ 0 h 617"/>
                  <a:gd name="T46" fmla="*/ 0 w 342"/>
                  <a:gd name="T47" fmla="*/ 0 h 617"/>
                  <a:gd name="T48" fmla="*/ 0 w 342"/>
                  <a:gd name="T49" fmla="*/ 0 h 617"/>
                  <a:gd name="T50" fmla="*/ 0 w 342"/>
                  <a:gd name="T51" fmla="*/ 0 h 617"/>
                  <a:gd name="T52" fmla="*/ 0 w 342"/>
                  <a:gd name="T53" fmla="*/ 0 h 617"/>
                  <a:gd name="T54" fmla="*/ 0 w 342"/>
                  <a:gd name="T55" fmla="*/ 0 h 617"/>
                  <a:gd name="T56" fmla="*/ 0 w 342"/>
                  <a:gd name="T57" fmla="*/ 0 h 617"/>
                  <a:gd name="T58" fmla="*/ 0 w 342"/>
                  <a:gd name="T59" fmla="*/ 0 h 617"/>
                  <a:gd name="T60" fmla="*/ 0 w 342"/>
                  <a:gd name="T61" fmla="*/ 0 h 617"/>
                  <a:gd name="T62" fmla="*/ 0 w 342"/>
                  <a:gd name="T63" fmla="*/ 0 h 617"/>
                  <a:gd name="T64" fmla="*/ 0 w 342"/>
                  <a:gd name="T65" fmla="*/ 0 h 617"/>
                  <a:gd name="T66" fmla="*/ 0 w 342"/>
                  <a:gd name="T67" fmla="*/ 0 h 617"/>
                  <a:gd name="T68" fmla="*/ 0 w 342"/>
                  <a:gd name="T69" fmla="*/ 0 h 617"/>
                  <a:gd name="T70" fmla="*/ 0 w 342"/>
                  <a:gd name="T71" fmla="*/ 0 h 617"/>
                  <a:gd name="T72" fmla="*/ 0 w 342"/>
                  <a:gd name="T73" fmla="*/ 0 h 617"/>
                  <a:gd name="T74" fmla="*/ 0 w 342"/>
                  <a:gd name="T75" fmla="*/ 0 h 617"/>
                  <a:gd name="T76" fmla="*/ 0 w 342"/>
                  <a:gd name="T77" fmla="*/ 0 h 617"/>
                  <a:gd name="T78" fmla="*/ 0 w 342"/>
                  <a:gd name="T79" fmla="*/ 0 h 617"/>
                  <a:gd name="T80" fmla="*/ 0 w 342"/>
                  <a:gd name="T81" fmla="*/ 0 h 617"/>
                  <a:gd name="T82" fmla="*/ 0 w 342"/>
                  <a:gd name="T83" fmla="*/ 0 h 617"/>
                  <a:gd name="T84" fmla="*/ 0 w 342"/>
                  <a:gd name="T85" fmla="*/ 0 h 617"/>
                  <a:gd name="T86" fmla="*/ 0 w 342"/>
                  <a:gd name="T87" fmla="*/ 0 h 617"/>
                  <a:gd name="T88" fmla="*/ 0 w 342"/>
                  <a:gd name="T89" fmla="*/ 0 h 617"/>
                  <a:gd name="T90" fmla="*/ 0 w 342"/>
                  <a:gd name="T91" fmla="*/ 0 h 617"/>
                  <a:gd name="T92" fmla="*/ 0 w 342"/>
                  <a:gd name="T93" fmla="*/ 0 h 617"/>
                  <a:gd name="T94" fmla="*/ 0 w 342"/>
                  <a:gd name="T95" fmla="*/ 0 h 617"/>
                  <a:gd name="T96" fmla="*/ 0 w 342"/>
                  <a:gd name="T97" fmla="*/ 0 h 617"/>
                  <a:gd name="T98" fmla="*/ 0 w 342"/>
                  <a:gd name="T99" fmla="*/ 0 h 617"/>
                  <a:gd name="T100" fmla="*/ 0 w 342"/>
                  <a:gd name="T101" fmla="*/ 0 h 617"/>
                  <a:gd name="T102" fmla="*/ 0 w 342"/>
                  <a:gd name="T103" fmla="*/ 0 h 61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42"/>
                  <a:gd name="T157" fmla="*/ 0 h 617"/>
                  <a:gd name="T158" fmla="*/ 342 w 342"/>
                  <a:gd name="T159" fmla="*/ 617 h 617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42" h="617">
                    <a:moveTo>
                      <a:pt x="342" y="23"/>
                    </a:moveTo>
                    <a:lnTo>
                      <a:pt x="339" y="29"/>
                    </a:lnTo>
                    <a:lnTo>
                      <a:pt x="337" y="35"/>
                    </a:lnTo>
                    <a:lnTo>
                      <a:pt x="334" y="41"/>
                    </a:lnTo>
                    <a:lnTo>
                      <a:pt x="334" y="45"/>
                    </a:lnTo>
                    <a:lnTo>
                      <a:pt x="331" y="53"/>
                    </a:lnTo>
                    <a:lnTo>
                      <a:pt x="330" y="57"/>
                    </a:lnTo>
                    <a:lnTo>
                      <a:pt x="328" y="63"/>
                    </a:lnTo>
                    <a:lnTo>
                      <a:pt x="327" y="69"/>
                    </a:lnTo>
                    <a:lnTo>
                      <a:pt x="324" y="75"/>
                    </a:lnTo>
                    <a:lnTo>
                      <a:pt x="321" y="79"/>
                    </a:lnTo>
                    <a:lnTo>
                      <a:pt x="318" y="85"/>
                    </a:lnTo>
                    <a:lnTo>
                      <a:pt x="318" y="91"/>
                    </a:lnTo>
                    <a:lnTo>
                      <a:pt x="315" y="98"/>
                    </a:lnTo>
                    <a:lnTo>
                      <a:pt x="312" y="104"/>
                    </a:lnTo>
                    <a:lnTo>
                      <a:pt x="311" y="108"/>
                    </a:lnTo>
                    <a:lnTo>
                      <a:pt x="308" y="116"/>
                    </a:lnTo>
                    <a:lnTo>
                      <a:pt x="307" y="120"/>
                    </a:lnTo>
                    <a:lnTo>
                      <a:pt x="304" y="127"/>
                    </a:lnTo>
                    <a:lnTo>
                      <a:pt x="301" y="132"/>
                    </a:lnTo>
                    <a:lnTo>
                      <a:pt x="299" y="138"/>
                    </a:lnTo>
                    <a:lnTo>
                      <a:pt x="296" y="143"/>
                    </a:lnTo>
                    <a:lnTo>
                      <a:pt x="293" y="151"/>
                    </a:lnTo>
                    <a:lnTo>
                      <a:pt x="290" y="155"/>
                    </a:lnTo>
                    <a:lnTo>
                      <a:pt x="289" y="161"/>
                    </a:lnTo>
                    <a:lnTo>
                      <a:pt x="286" y="167"/>
                    </a:lnTo>
                    <a:lnTo>
                      <a:pt x="283" y="173"/>
                    </a:lnTo>
                    <a:lnTo>
                      <a:pt x="280" y="180"/>
                    </a:lnTo>
                    <a:lnTo>
                      <a:pt x="277" y="186"/>
                    </a:lnTo>
                    <a:lnTo>
                      <a:pt x="276" y="192"/>
                    </a:lnTo>
                    <a:lnTo>
                      <a:pt x="273" y="196"/>
                    </a:lnTo>
                    <a:lnTo>
                      <a:pt x="270" y="203"/>
                    </a:lnTo>
                    <a:lnTo>
                      <a:pt x="266" y="209"/>
                    </a:lnTo>
                    <a:lnTo>
                      <a:pt x="263" y="215"/>
                    </a:lnTo>
                    <a:lnTo>
                      <a:pt x="260" y="221"/>
                    </a:lnTo>
                    <a:lnTo>
                      <a:pt x="257" y="225"/>
                    </a:lnTo>
                    <a:lnTo>
                      <a:pt x="255" y="233"/>
                    </a:lnTo>
                    <a:lnTo>
                      <a:pt x="251" y="238"/>
                    </a:lnTo>
                    <a:lnTo>
                      <a:pt x="248" y="244"/>
                    </a:lnTo>
                    <a:lnTo>
                      <a:pt x="245" y="249"/>
                    </a:lnTo>
                    <a:lnTo>
                      <a:pt x="244" y="256"/>
                    </a:lnTo>
                    <a:lnTo>
                      <a:pt x="239" y="260"/>
                    </a:lnTo>
                    <a:lnTo>
                      <a:pt x="236" y="266"/>
                    </a:lnTo>
                    <a:lnTo>
                      <a:pt x="233" y="272"/>
                    </a:lnTo>
                    <a:lnTo>
                      <a:pt x="231" y="278"/>
                    </a:lnTo>
                    <a:lnTo>
                      <a:pt x="228" y="284"/>
                    </a:lnTo>
                    <a:lnTo>
                      <a:pt x="225" y="288"/>
                    </a:lnTo>
                    <a:lnTo>
                      <a:pt x="223" y="294"/>
                    </a:lnTo>
                    <a:lnTo>
                      <a:pt x="220" y="300"/>
                    </a:lnTo>
                    <a:lnTo>
                      <a:pt x="216" y="306"/>
                    </a:lnTo>
                    <a:lnTo>
                      <a:pt x="214" y="310"/>
                    </a:lnTo>
                    <a:lnTo>
                      <a:pt x="210" y="316"/>
                    </a:lnTo>
                    <a:lnTo>
                      <a:pt x="207" y="322"/>
                    </a:lnTo>
                    <a:lnTo>
                      <a:pt x="204" y="328"/>
                    </a:lnTo>
                    <a:lnTo>
                      <a:pt x="203" y="334"/>
                    </a:lnTo>
                    <a:lnTo>
                      <a:pt x="200" y="339"/>
                    </a:lnTo>
                    <a:lnTo>
                      <a:pt x="197" y="344"/>
                    </a:lnTo>
                    <a:lnTo>
                      <a:pt x="194" y="350"/>
                    </a:lnTo>
                    <a:lnTo>
                      <a:pt x="191" y="354"/>
                    </a:lnTo>
                    <a:lnTo>
                      <a:pt x="188" y="358"/>
                    </a:lnTo>
                    <a:lnTo>
                      <a:pt x="185" y="364"/>
                    </a:lnTo>
                    <a:lnTo>
                      <a:pt x="184" y="369"/>
                    </a:lnTo>
                    <a:lnTo>
                      <a:pt x="181" y="375"/>
                    </a:lnTo>
                    <a:lnTo>
                      <a:pt x="178" y="380"/>
                    </a:lnTo>
                    <a:lnTo>
                      <a:pt x="175" y="385"/>
                    </a:lnTo>
                    <a:lnTo>
                      <a:pt x="172" y="389"/>
                    </a:lnTo>
                    <a:lnTo>
                      <a:pt x="169" y="395"/>
                    </a:lnTo>
                    <a:lnTo>
                      <a:pt x="165" y="401"/>
                    </a:lnTo>
                    <a:lnTo>
                      <a:pt x="162" y="407"/>
                    </a:lnTo>
                    <a:lnTo>
                      <a:pt x="159" y="413"/>
                    </a:lnTo>
                    <a:lnTo>
                      <a:pt x="155" y="420"/>
                    </a:lnTo>
                    <a:lnTo>
                      <a:pt x="150" y="427"/>
                    </a:lnTo>
                    <a:lnTo>
                      <a:pt x="146" y="436"/>
                    </a:lnTo>
                    <a:lnTo>
                      <a:pt x="141" y="442"/>
                    </a:lnTo>
                    <a:lnTo>
                      <a:pt x="136" y="451"/>
                    </a:lnTo>
                    <a:lnTo>
                      <a:pt x="131" y="457"/>
                    </a:lnTo>
                    <a:lnTo>
                      <a:pt x="127" y="467"/>
                    </a:lnTo>
                    <a:lnTo>
                      <a:pt x="121" y="474"/>
                    </a:lnTo>
                    <a:lnTo>
                      <a:pt x="117" y="483"/>
                    </a:lnTo>
                    <a:lnTo>
                      <a:pt x="109" y="490"/>
                    </a:lnTo>
                    <a:lnTo>
                      <a:pt x="106" y="499"/>
                    </a:lnTo>
                    <a:lnTo>
                      <a:pt x="99" y="508"/>
                    </a:lnTo>
                    <a:lnTo>
                      <a:pt x="95" y="516"/>
                    </a:lnTo>
                    <a:lnTo>
                      <a:pt x="90" y="524"/>
                    </a:lnTo>
                    <a:lnTo>
                      <a:pt x="83" y="533"/>
                    </a:lnTo>
                    <a:lnTo>
                      <a:pt x="79" y="540"/>
                    </a:lnTo>
                    <a:lnTo>
                      <a:pt x="73" y="547"/>
                    </a:lnTo>
                    <a:lnTo>
                      <a:pt x="68" y="555"/>
                    </a:lnTo>
                    <a:lnTo>
                      <a:pt x="64" y="562"/>
                    </a:lnTo>
                    <a:lnTo>
                      <a:pt x="58" y="569"/>
                    </a:lnTo>
                    <a:lnTo>
                      <a:pt x="54" y="575"/>
                    </a:lnTo>
                    <a:lnTo>
                      <a:pt x="48" y="582"/>
                    </a:lnTo>
                    <a:lnTo>
                      <a:pt x="45" y="588"/>
                    </a:lnTo>
                    <a:lnTo>
                      <a:pt x="41" y="594"/>
                    </a:lnTo>
                    <a:lnTo>
                      <a:pt x="38" y="600"/>
                    </a:lnTo>
                    <a:lnTo>
                      <a:pt x="35" y="604"/>
                    </a:lnTo>
                    <a:lnTo>
                      <a:pt x="32" y="610"/>
                    </a:lnTo>
                    <a:lnTo>
                      <a:pt x="25" y="615"/>
                    </a:lnTo>
                    <a:lnTo>
                      <a:pt x="19" y="617"/>
                    </a:lnTo>
                    <a:lnTo>
                      <a:pt x="13" y="617"/>
                    </a:lnTo>
                    <a:lnTo>
                      <a:pt x="8" y="616"/>
                    </a:lnTo>
                    <a:lnTo>
                      <a:pt x="4" y="613"/>
                    </a:lnTo>
                    <a:lnTo>
                      <a:pt x="1" y="609"/>
                    </a:lnTo>
                    <a:lnTo>
                      <a:pt x="0" y="603"/>
                    </a:lnTo>
                    <a:lnTo>
                      <a:pt x="1" y="596"/>
                    </a:lnTo>
                    <a:lnTo>
                      <a:pt x="3" y="590"/>
                    </a:lnTo>
                    <a:lnTo>
                      <a:pt x="6" y="584"/>
                    </a:lnTo>
                    <a:lnTo>
                      <a:pt x="6" y="578"/>
                    </a:lnTo>
                    <a:lnTo>
                      <a:pt x="8" y="572"/>
                    </a:lnTo>
                    <a:lnTo>
                      <a:pt x="10" y="566"/>
                    </a:lnTo>
                    <a:lnTo>
                      <a:pt x="11" y="562"/>
                    </a:lnTo>
                    <a:lnTo>
                      <a:pt x="14" y="555"/>
                    </a:lnTo>
                    <a:lnTo>
                      <a:pt x="17" y="550"/>
                    </a:lnTo>
                    <a:lnTo>
                      <a:pt x="19" y="543"/>
                    </a:lnTo>
                    <a:lnTo>
                      <a:pt x="20" y="538"/>
                    </a:lnTo>
                    <a:lnTo>
                      <a:pt x="23" y="531"/>
                    </a:lnTo>
                    <a:lnTo>
                      <a:pt x="26" y="525"/>
                    </a:lnTo>
                    <a:lnTo>
                      <a:pt x="27" y="519"/>
                    </a:lnTo>
                    <a:lnTo>
                      <a:pt x="32" y="514"/>
                    </a:lnTo>
                    <a:lnTo>
                      <a:pt x="35" y="508"/>
                    </a:lnTo>
                    <a:lnTo>
                      <a:pt x="38" y="502"/>
                    </a:lnTo>
                    <a:lnTo>
                      <a:pt x="38" y="495"/>
                    </a:lnTo>
                    <a:lnTo>
                      <a:pt x="41" y="489"/>
                    </a:lnTo>
                    <a:lnTo>
                      <a:pt x="44" y="481"/>
                    </a:lnTo>
                    <a:lnTo>
                      <a:pt x="48" y="477"/>
                    </a:lnTo>
                    <a:lnTo>
                      <a:pt x="49" y="468"/>
                    </a:lnTo>
                    <a:lnTo>
                      <a:pt x="54" y="464"/>
                    </a:lnTo>
                    <a:lnTo>
                      <a:pt x="57" y="457"/>
                    </a:lnTo>
                    <a:lnTo>
                      <a:pt x="60" y="451"/>
                    </a:lnTo>
                    <a:lnTo>
                      <a:pt x="63" y="443"/>
                    </a:lnTo>
                    <a:lnTo>
                      <a:pt x="65" y="437"/>
                    </a:lnTo>
                    <a:lnTo>
                      <a:pt x="68" y="430"/>
                    </a:lnTo>
                    <a:lnTo>
                      <a:pt x="71" y="424"/>
                    </a:lnTo>
                    <a:lnTo>
                      <a:pt x="74" y="418"/>
                    </a:lnTo>
                    <a:lnTo>
                      <a:pt x="79" y="411"/>
                    </a:lnTo>
                    <a:lnTo>
                      <a:pt x="82" y="405"/>
                    </a:lnTo>
                    <a:lnTo>
                      <a:pt x="86" y="399"/>
                    </a:lnTo>
                    <a:lnTo>
                      <a:pt x="89" y="392"/>
                    </a:lnTo>
                    <a:lnTo>
                      <a:pt x="90" y="385"/>
                    </a:lnTo>
                    <a:lnTo>
                      <a:pt x="95" y="379"/>
                    </a:lnTo>
                    <a:lnTo>
                      <a:pt x="99" y="372"/>
                    </a:lnTo>
                    <a:lnTo>
                      <a:pt x="101" y="366"/>
                    </a:lnTo>
                    <a:lnTo>
                      <a:pt x="103" y="360"/>
                    </a:lnTo>
                    <a:lnTo>
                      <a:pt x="108" y="353"/>
                    </a:lnTo>
                    <a:lnTo>
                      <a:pt x="111" y="348"/>
                    </a:lnTo>
                    <a:lnTo>
                      <a:pt x="114" y="339"/>
                    </a:lnTo>
                    <a:lnTo>
                      <a:pt x="117" y="334"/>
                    </a:lnTo>
                    <a:lnTo>
                      <a:pt x="121" y="328"/>
                    </a:lnTo>
                    <a:lnTo>
                      <a:pt x="124" y="322"/>
                    </a:lnTo>
                    <a:lnTo>
                      <a:pt x="127" y="316"/>
                    </a:lnTo>
                    <a:lnTo>
                      <a:pt x="130" y="310"/>
                    </a:lnTo>
                    <a:lnTo>
                      <a:pt x="133" y="304"/>
                    </a:lnTo>
                    <a:lnTo>
                      <a:pt x="137" y="298"/>
                    </a:lnTo>
                    <a:lnTo>
                      <a:pt x="140" y="293"/>
                    </a:lnTo>
                    <a:lnTo>
                      <a:pt x="141" y="287"/>
                    </a:lnTo>
                    <a:lnTo>
                      <a:pt x="146" y="279"/>
                    </a:lnTo>
                    <a:lnTo>
                      <a:pt x="149" y="274"/>
                    </a:lnTo>
                    <a:lnTo>
                      <a:pt x="152" y="268"/>
                    </a:lnTo>
                    <a:lnTo>
                      <a:pt x="155" y="263"/>
                    </a:lnTo>
                    <a:lnTo>
                      <a:pt x="159" y="258"/>
                    </a:lnTo>
                    <a:lnTo>
                      <a:pt x="162" y="253"/>
                    </a:lnTo>
                    <a:lnTo>
                      <a:pt x="165" y="247"/>
                    </a:lnTo>
                    <a:lnTo>
                      <a:pt x="168" y="241"/>
                    </a:lnTo>
                    <a:lnTo>
                      <a:pt x="171" y="236"/>
                    </a:lnTo>
                    <a:lnTo>
                      <a:pt x="174" y="231"/>
                    </a:lnTo>
                    <a:lnTo>
                      <a:pt x="178" y="221"/>
                    </a:lnTo>
                    <a:lnTo>
                      <a:pt x="184" y="212"/>
                    </a:lnTo>
                    <a:lnTo>
                      <a:pt x="187" y="205"/>
                    </a:lnTo>
                    <a:lnTo>
                      <a:pt x="190" y="199"/>
                    </a:lnTo>
                    <a:lnTo>
                      <a:pt x="193" y="193"/>
                    </a:lnTo>
                    <a:lnTo>
                      <a:pt x="195" y="187"/>
                    </a:lnTo>
                    <a:lnTo>
                      <a:pt x="198" y="181"/>
                    </a:lnTo>
                    <a:lnTo>
                      <a:pt x="204" y="174"/>
                    </a:lnTo>
                    <a:lnTo>
                      <a:pt x="207" y="168"/>
                    </a:lnTo>
                    <a:lnTo>
                      <a:pt x="212" y="162"/>
                    </a:lnTo>
                    <a:lnTo>
                      <a:pt x="214" y="155"/>
                    </a:lnTo>
                    <a:lnTo>
                      <a:pt x="219" y="149"/>
                    </a:lnTo>
                    <a:lnTo>
                      <a:pt x="223" y="140"/>
                    </a:lnTo>
                    <a:lnTo>
                      <a:pt x="226" y="135"/>
                    </a:lnTo>
                    <a:lnTo>
                      <a:pt x="231" y="127"/>
                    </a:lnTo>
                    <a:lnTo>
                      <a:pt x="235" y="120"/>
                    </a:lnTo>
                    <a:lnTo>
                      <a:pt x="239" y="114"/>
                    </a:lnTo>
                    <a:lnTo>
                      <a:pt x="245" y="107"/>
                    </a:lnTo>
                    <a:lnTo>
                      <a:pt x="248" y="101"/>
                    </a:lnTo>
                    <a:lnTo>
                      <a:pt x="252" y="95"/>
                    </a:lnTo>
                    <a:lnTo>
                      <a:pt x="257" y="88"/>
                    </a:lnTo>
                    <a:lnTo>
                      <a:pt x="261" y="80"/>
                    </a:lnTo>
                    <a:lnTo>
                      <a:pt x="266" y="73"/>
                    </a:lnTo>
                    <a:lnTo>
                      <a:pt x="270" y="67"/>
                    </a:lnTo>
                    <a:lnTo>
                      <a:pt x="274" y="60"/>
                    </a:lnTo>
                    <a:lnTo>
                      <a:pt x="279" y="56"/>
                    </a:lnTo>
                    <a:lnTo>
                      <a:pt x="283" y="48"/>
                    </a:lnTo>
                    <a:lnTo>
                      <a:pt x="288" y="42"/>
                    </a:lnTo>
                    <a:lnTo>
                      <a:pt x="292" y="35"/>
                    </a:lnTo>
                    <a:lnTo>
                      <a:pt x="296" y="31"/>
                    </a:lnTo>
                    <a:lnTo>
                      <a:pt x="299" y="25"/>
                    </a:lnTo>
                    <a:lnTo>
                      <a:pt x="305" y="19"/>
                    </a:lnTo>
                    <a:lnTo>
                      <a:pt x="308" y="15"/>
                    </a:lnTo>
                    <a:lnTo>
                      <a:pt x="312" y="10"/>
                    </a:lnTo>
                    <a:lnTo>
                      <a:pt x="318" y="3"/>
                    </a:lnTo>
                    <a:lnTo>
                      <a:pt x="323" y="1"/>
                    </a:lnTo>
                    <a:lnTo>
                      <a:pt x="328" y="0"/>
                    </a:lnTo>
                    <a:lnTo>
                      <a:pt x="334" y="3"/>
                    </a:lnTo>
                    <a:lnTo>
                      <a:pt x="337" y="3"/>
                    </a:lnTo>
                    <a:lnTo>
                      <a:pt x="340" y="10"/>
                    </a:lnTo>
                    <a:lnTo>
                      <a:pt x="342" y="16"/>
                    </a:lnTo>
                    <a:lnTo>
                      <a:pt x="34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20524" name="Freeform 444"/>
              <p:cNvSpPr>
                <a:spLocks/>
              </p:cNvSpPr>
              <p:nvPr/>
            </p:nvSpPr>
            <p:spPr bwMode="auto">
              <a:xfrm>
                <a:off x="3028" y="2915"/>
                <a:ext cx="239" cy="138"/>
              </a:xfrm>
              <a:custGeom>
                <a:avLst/>
                <a:gdLst>
                  <a:gd name="T0" fmla="*/ 0 w 717"/>
                  <a:gd name="T1" fmla="*/ 0 h 416"/>
                  <a:gd name="T2" fmla="*/ 0 w 717"/>
                  <a:gd name="T3" fmla="*/ 0 h 416"/>
                  <a:gd name="T4" fmla="*/ 0 w 717"/>
                  <a:gd name="T5" fmla="*/ 0 h 416"/>
                  <a:gd name="T6" fmla="*/ 0 w 717"/>
                  <a:gd name="T7" fmla="*/ 0 h 416"/>
                  <a:gd name="T8" fmla="*/ 0 w 717"/>
                  <a:gd name="T9" fmla="*/ 0 h 416"/>
                  <a:gd name="T10" fmla="*/ 0 w 717"/>
                  <a:gd name="T11" fmla="*/ 0 h 416"/>
                  <a:gd name="T12" fmla="*/ 0 w 717"/>
                  <a:gd name="T13" fmla="*/ 0 h 416"/>
                  <a:gd name="T14" fmla="*/ 0 w 717"/>
                  <a:gd name="T15" fmla="*/ 0 h 416"/>
                  <a:gd name="T16" fmla="*/ 0 w 717"/>
                  <a:gd name="T17" fmla="*/ 0 h 416"/>
                  <a:gd name="T18" fmla="*/ 0 w 717"/>
                  <a:gd name="T19" fmla="*/ 0 h 416"/>
                  <a:gd name="T20" fmla="*/ 0 w 717"/>
                  <a:gd name="T21" fmla="*/ 0 h 416"/>
                  <a:gd name="T22" fmla="*/ 0 w 717"/>
                  <a:gd name="T23" fmla="*/ 0 h 416"/>
                  <a:gd name="T24" fmla="*/ 0 w 717"/>
                  <a:gd name="T25" fmla="*/ 0 h 416"/>
                  <a:gd name="T26" fmla="*/ 0 w 717"/>
                  <a:gd name="T27" fmla="*/ 0 h 416"/>
                  <a:gd name="T28" fmla="*/ 0 w 717"/>
                  <a:gd name="T29" fmla="*/ 0 h 416"/>
                  <a:gd name="T30" fmla="*/ 0 w 717"/>
                  <a:gd name="T31" fmla="*/ 0 h 416"/>
                  <a:gd name="T32" fmla="*/ 0 w 717"/>
                  <a:gd name="T33" fmla="*/ 0 h 416"/>
                  <a:gd name="T34" fmla="*/ 0 w 717"/>
                  <a:gd name="T35" fmla="*/ 0 h 416"/>
                  <a:gd name="T36" fmla="*/ 0 w 717"/>
                  <a:gd name="T37" fmla="*/ 0 h 416"/>
                  <a:gd name="T38" fmla="*/ 0 w 717"/>
                  <a:gd name="T39" fmla="*/ 0 h 416"/>
                  <a:gd name="T40" fmla="*/ 0 w 717"/>
                  <a:gd name="T41" fmla="*/ 0 h 416"/>
                  <a:gd name="T42" fmla="*/ 0 w 717"/>
                  <a:gd name="T43" fmla="*/ 0 h 416"/>
                  <a:gd name="T44" fmla="*/ 0 w 717"/>
                  <a:gd name="T45" fmla="*/ 0 h 416"/>
                  <a:gd name="T46" fmla="*/ 0 w 717"/>
                  <a:gd name="T47" fmla="*/ 0 h 416"/>
                  <a:gd name="T48" fmla="*/ 0 w 717"/>
                  <a:gd name="T49" fmla="*/ 0 h 416"/>
                  <a:gd name="T50" fmla="*/ 0 w 717"/>
                  <a:gd name="T51" fmla="*/ 0 h 416"/>
                  <a:gd name="T52" fmla="*/ 0 w 717"/>
                  <a:gd name="T53" fmla="*/ 0 h 416"/>
                  <a:gd name="T54" fmla="*/ 0 w 717"/>
                  <a:gd name="T55" fmla="*/ 0 h 416"/>
                  <a:gd name="T56" fmla="*/ 0 w 717"/>
                  <a:gd name="T57" fmla="*/ 0 h 416"/>
                  <a:gd name="T58" fmla="*/ 0 w 717"/>
                  <a:gd name="T59" fmla="*/ 0 h 416"/>
                  <a:gd name="T60" fmla="*/ 0 w 717"/>
                  <a:gd name="T61" fmla="*/ 0 h 416"/>
                  <a:gd name="T62" fmla="*/ 0 w 717"/>
                  <a:gd name="T63" fmla="*/ 0 h 416"/>
                  <a:gd name="T64" fmla="*/ 0 w 717"/>
                  <a:gd name="T65" fmla="*/ 0 h 416"/>
                  <a:gd name="T66" fmla="*/ 0 w 717"/>
                  <a:gd name="T67" fmla="*/ 0 h 416"/>
                  <a:gd name="T68" fmla="*/ 0 w 717"/>
                  <a:gd name="T69" fmla="*/ 0 h 416"/>
                  <a:gd name="T70" fmla="*/ 0 w 717"/>
                  <a:gd name="T71" fmla="*/ 0 h 416"/>
                  <a:gd name="T72" fmla="*/ 0 w 717"/>
                  <a:gd name="T73" fmla="*/ 0 h 416"/>
                  <a:gd name="T74" fmla="*/ 0 w 717"/>
                  <a:gd name="T75" fmla="*/ 0 h 416"/>
                  <a:gd name="T76" fmla="*/ 0 w 717"/>
                  <a:gd name="T77" fmla="*/ 0 h 416"/>
                  <a:gd name="T78" fmla="*/ 0 w 717"/>
                  <a:gd name="T79" fmla="*/ 0 h 416"/>
                  <a:gd name="T80" fmla="*/ 0 w 717"/>
                  <a:gd name="T81" fmla="*/ 0 h 416"/>
                  <a:gd name="T82" fmla="*/ 0 w 717"/>
                  <a:gd name="T83" fmla="*/ 0 h 416"/>
                  <a:gd name="T84" fmla="*/ 0 w 717"/>
                  <a:gd name="T85" fmla="*/ 0 h 416"/>
                  <a:gd name="T86" fmla="*/ 0 w 717"/>
                  <a:gd name="T87" fmla="*/ 0 h 416"/>
                  <a:gd name="T88" fmla="*/ 0 w 717"/>
                  <a:gd name="T89" fmla="*/ 0 h 416"/>
                  <a:gd name="T90" fmla="*/ 0 w 717"/>
                  <a:gd name="T91" fmla="*/ 0 h 416"/>
                  <a:gd name="T92" fmla="*/ 0 w 717"/>
                  <a:gd name="T93" fmla="*/ 0 h 416"/>
                  <a:gd name="T94" fmla="*/ 0 w 717"/>
                  <a:gd name="T95" fmla="*/ 0 h 416"/>
                  <a:gd name="T96" fmla="*/ 0 w 717"/>
                  <a:gd name="T97" fmla="*/ 0 h 416"/>
                  <a:gd name="T98" fmla="*/ 0 w 717"/>
                  <a:gd name="T99" fmla="*/ 0 h 416"/>
                  <a:gd name="T100" fmla="*/ 0 w 717"/>
                  <a:gd name="T101" fmla="*/ 0 h 416"/>
                  <a:gd name="T102" fmla="*/ 0 w 717"/>
                  <a:gd name="T103" fmla="*/ 0 h 416"/>
                  <a:gd name="T104" fmla="*/ 0 w 717"/>
                  <a:gd name="T105" fmla="*/ 0 h 416"/>
                  <a:gd name="T106" fmla="*/ 0 w 717"/>
                  <a:gd name="T107" fmla="*/ 0 h 41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717"/>
                  <a:gd name="T163" fmla="*/ 0 h 416"/>
                  <a:gd name="T164" fmla="*/ 717 w 717"/>
                  <a:gd name="T165" fmla="*/ 416 h 41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717" h="416">
                    <a:moveTo>
                      <a:pt x="10" y="381"/>
                    </a:moveTo>
                    <a:lnTo>
                      <a:pt x="16" y="373"/>
                    </a:lnTo>
                    <a:lnTo>
                      <a:pt x="25" y="366"/>
                    </a:lnTo>
                    <a:lnTo>
                      <a:pt x="32" y="359"/>
                    </a:lnTo>
                    <a:lnTo>
                      <a:pt x="42" y="352"/>
                    </a:lnTo>
                    <a:lnTo>
                      <a:pt x="48" y="346"/>
                    </a:lnTo>
                    <a:lnTo>
                      <a:pt x="53" y="343"/>
                    </a:lnTo>
                    <a:lnTo>
                      <a:pt x="58" y="338"/>
                    </a:lnTo>
                    <a:lnTo>
                      <a:pt x="66" y="334"/>
                    </a:lnTo>
                    <a:lnTo>
                      <a:pt x="70" y="330"/>
                    </a:lnTo>
                    <a:lnTo>
                      <a:pt x="76" y="327"/>
                    </a:lnTo>
                    <a:lnTo>
                      <a:pt x="82" y="322"/>
                    </a:lnTo>
                    <a:lnTo>
                      <a:pt x="91" y="318"/>
                    </a:lnTo>
                    <a:lnTo>
                      <a:pt x="95" y="313"/>
                    </a:lnTo>
                    <a:lnTo>
                      <a:pt x="102" y="309"/>
                    </a:lnTo>
                    <a:lnTo>
                      <a:pt x="108" y="303"/>
                    </a:lnTo>
                    <a:lnTo>
                      <a:pt x="115" y="300"/>
                    </a:lnTo>
                    <a:lnTo>
                      <a:pt x="123" y="294"/>
                    </a:lnTo>
                    <a:lnTo>
                      <a:pt x="130" y="290"/>
                    </a:lnTo>
                    <a:lnTo>
                      <a:pt x="136" y="284"/>
                    </a:lnTo>
                    <a:lnTo>
                      <a:pt x="143" y="281"/>
                    </a:lnTo>
                    <a:lnTo>
                      <a:pt x="150" y="275"/>
                    </a:lnTo>
                    <a:lnTo>
                      <a:pt x="158" y="271"/>
                    </a:lnTo>
                    <a:lnTo>
                      <a:pt x="165" y="267"/>
                    </a:lnTo>
                    <a:lnTo>
                      <a:pt x="174" y="262"/>
                    </a:lnTo>
                    <a:lnTo>
                      <a:pt x="181" y="258"/>
                    </a:lnTo>
                    <a:lnTo>
                      <a:pt x="188" y="254"/>
                    </a:lnTo>
                    <a:lnTo>
                      <a:pt x="196" y="249"/>
                    </a:lnTo>
                    <a:lnTo>
                      <a:pt x="205" y="245"/>
                    </a:lnTo>
                    <a:lnTo>
                      <a:pt x="212" y="240"/>
                    </a:lnTo>
                    <a:lnTo>
                      <a:pt x="218" y="234"/>
                    </a:lnTo>
                    <a:lnTo>
                      <a:pt x="226" y="230"/>
                    </a:lnTo>
                    <a:lnTo>
                      <a:pt x="234" y="226"/>
                    </a:lnTo>
                    <a:lnTo>
                      <a:pt x="241" y="221"/>
                    </a:lnTo>
                    <a:lnTo>
                      <a:pt x="248" y="217"/>
                    </a:lnTo>
                    <a:lnTo>
                      <a:pt x="256" y="213"/>
                    </a:lnTo>
                    <a:lnTo>
                      <a:pt x="264" y="208"/>
                    </a:lnTo>
                    <a:lnTo>
                      <a:pt x="270" y="202"/>
                    </a:lnTo>
                    <a:lnTo>
                      <a:pt x="278" y="199"/>
                    </a:lnTo>
                    <a:lnTo>
                      <a:pt x="285" y="195"/>
                    </a:lnTo>
                    <a:lnTo>
                      <a:pt x="292" y="191"/>
                    </a:lnTo>
                    <a:lnTo>
                      <a:pt x="298" y="186"/>
                    </a:lnTo>
                    <a:lnTo>
                      <a:pt x="307" y="183"/>
                    </a:lnTo>
                    <a:lnTo>
                      <a:pt x="313" y="177"/>
                    </a:lnTo>
                    <a:lnTo>
                      <a:pt x="320" y="176"/>
                    </a:lnTo>
                    <a:lnTo>
                      <a:pt x="326" y="170"/>
                    </a:lnTo>
                    <a:lnTo>
                      <a:pt x="333" y="167"/>
                    </a:lnTo>
                    <a:lnTo>
                      <a:pt x="339" y="163"/>
                    </a:lnTo>
                    <a:lnTo>
                      <a:pt x="346" y="160"/>
                    </a:lnTo>
                    <a:lnTo>
                      <a:pt x="351" y="155"/>
                    </a:lnTo>
                    <a:lnTo>
                      <a:pt x="358" y="153"/>
                    </a:lnTo>
                    <a:lnTo>
                      <a:pt x="364" y="148"/>
                    </a:lnTo>
                    <a:lnTo>
                      <a:pt x="371" y="145"/>
                    </a:lnTo>
                    <a:lnTo>
                      <a:pt x="376" y="142"/>
                    </a:lnTo>
                    <a:lnTo>
                      <a:pt x="381" y="139"/>
                    </a:lnTo>
                    <a:lnTo>
                      <a:pt x="384" y="136"/>
                    </a:lnTo>
                    <a:lnTo>
                      <a:pt x="392" y="134"/>
                    </a:lnTo>
                    <a:lnTo>
                      <a:pt x="400" y="128"/>
                    </a:lnTo>
                    <a:lnTo>
                      <a:pt x="409" y="125"/>
                    </a:lnTo>
                    <a:lnTo>
                      <a:pt x="413" y="120"/>
                    </a:lnTo>
                    <a:lnTo>
                      <a:pt x="422" y="116"/>
                    </a:lnTo>
                    <a:lnTo>
                      <a:pt x="428" y="112"/>
                    </a:lnTo>
                    <a:lnTo>
                      <a:pt x="435" y="107"/>
                    </a:lnTo>
                    <a:lnTo>
                      <a:pt x="444" y="104"/>
                    </a:lnTo>
                    <a:lnTo>
                      <a:pt x="450" y="98"/>
                    </a:lnTo>
                    <a:lnTo>
                      <a:pt x="457" y="94"/>
                    </a:lnTo>
                    <a:lnTo>
                      <a:pt x="466" y="91"/>
                    </a:lnTo>
                    <a:lnTo>
                      <a:pt x="473" y="85"/>
                    </a:lnTo>
                    <a:lnTo>
                      <a:pt x="482" y="82"/>
                    </a:lnTo>
                    <a:lnTo>
                      <a:pt x="489" y="75"/>
                    </a:lnTo>
                    <a:lnTo>
                      <a:pt x="498" y="72"/>
                    </a:lnTo>
                    <a:lnTo>
                      <a:pt x="506" y="68"/>
                    </a:lnTo>
                    <a:lnTo>
                      <a:pt x="516" y="63"/>
                    </a:lnTo>
                    <a:lnTo>
                      <a:pt x="523" y="59"/>
                    </a:lnTo>
                    <a:lnTo>
                      <a:pt x="532" y="56"/>
                    </a:lnTo>
                    <a:lnTo>
                      <a:pt x="541" y="50"/>
                    </a:lnTo>
                    <a:lnTo>
                      <a:pt x="548" y="47"/>
                    </a:lnTo>
                    <a:lnTo>
                      <a:pt x="558" y="43"/>
                    </a:lnTo>
                    <a:lnTo>
                      <a:pt x="565" y="38"/>
                    </a:lnTo>
                    <a:lnTo>
                      <a:pt x="574" y="34"/>
                    </a:lnTo>
                    <a:lnTo>
                      <a:pt x="582" y="30"/>
                    </a:lnTo>
                    <a:lnTo>
                      <a:pt x="590" y="27"/>
                    </a:lnTo>
                    <a:lnTo>
                      <a:pt x="599" y="24"/>
                    </a:lnTo>
                    <a:lnTo>
                      <a:pt x="606" y="19"/>
                    </a:lnTo>
                    <a:lnTo>
                      <a:pt x="614" y="16"/>
                    </a:lnTo>
                    <a:lnTo>
                      <a:pt x="622" y="14"/>
                    </a:lnTo>
                    <a:lnTo>
                      <a:pt x="630" y="11"/>
                    </a:lnTo>
                    <a:lnTo>
                      <a:pt x="639" y="8"/>
                    </a:lnTo>
                    <a:lnTo>
                      <a:pt x="646" y="6"/>
                    </a:lnTo>
                    <a:lnTo>
                      <a:pt x="652" y="3"/>
                    </a:lnTo>
                    <a:lnTo>
                      <a:pt x="662" y="3"/>
                    </a:lnTo>
                    <a:lnTo>
                      <a:pt x="665" y="0"/>
                    </a:lnTo>
                    <a:lnTo>
                      <a:pt x="671" y="2"/>
                    </a:lnTo>
                    <a:lnTo>
                      <a:pt x="675" y="2"/>
                    </a:lnTo>
                    <a:lnTo>
                      <a:pt x="682" y="5"/>
                    </a:lnTo>
                    <a:lnTo>
                      <a:pt x="688" y="8"/>
                    </a:lnTo>
                    <a:lnTo>
                      <a:pt x="694" y="9"/>
                    </a:lnTo>
                    <a:lnTo>
                      <a:pt x="698" y="14"/>
                    </a:lnTo>
                    <a:lnTo>
                      <a:pt x="704" y="19"/>
                    </a:lnTo>
                    <a:lnTo>
                      <a:pt x="712" y="28"/>
                    </a:lnTo>
                    <a:lnTo>
                      <a:pt x="717" y="38"/>
                    </a:lnTo>
                    <a:lnTo>
                      <a:pt x="717" y="46"/>
                    </a:lnTo>
                    <a:lnTo>
                      <a:pt x="714" y="55"/>
                    </a:lnTo>
                    <a:lnTo>
                      <a:pt x="707" y="59"/>
                    </a:lnTo>
                    <a:lnTo>
                      <a:pt x="698" y="63"/>
                    </a:lnTo>
                    <a:lnTo>
                      <a:pt x="690" y="69"/>
                    </a:lnTo>
                    <a:lnTo>
                      <a:pt x="682" y="75"/>
                    </a:lnTo>
                    <a:lnTo>
                      <a:pt x="675" y="78"/>
                    </a:lnTo>
                    <a:lnTo>
                      <a:pt x="671" y="82"/>
                    </a:lnTo>
                    <a:lnTo>
                      <a:pt x="665" y="85"/>
                    </a:lnTo>
                    <a:lnTo>
                      <a:pt x="659" y="88"/>
                    </a:lnTo>
                    <a:lnTo>
                      <a:pt x="652" y="91"/>
                    </a:lnTo>
                    <a:lnTo>
                      <a:pt x="647" y="94"/>
                    </a:lnTo>
                    <a:lnTo>
                      <a:pt x="641" y="98"/>
                    </a:lnTo>
                    <a:lnTo>
                      <a:pt x="636" y="104"/>
                    </a:lnTo>
                    <a:lnTo>
                      <a:pt x="628" y="106"/>
                    </a:lnTo>
                    <a:lnTo>
                      <a:pt x="621" y="110"/>
                    </a:lnTo>
                    <a:lnTo>
                      <a:pt x="614" y="114"/>
                    </a:lnTo>
                    <a:lnTo>
                      <a:pt x="608" y="117"/>
                    </a:lnTo>
                    <a:lnTo>
                      <a:pt x="601" y="120"/>
                    </a:lnTo>
                    <a:lnTo>
                      <a:pt x="593" y="125"/>
                    </a:lnTo>
                    <a:lnTo>
                      <a:pt x="587" y="129"/>
                    </a:lnTo>
                    <a:lnTo>
                      <a:pt x="580" y="134"/>
                    </a:lnTo>
                    <a:lnTo>
                      <a:pt x="571" y="136"/>
                    </a:lnTo>
                    <a:lnTo>
                      <a:pt x="564" y="141"/>
                    </a:lnTo>
                    <a:lnTo>
                      <a:pt x="558" y="144"/>
                    </a:lnTo>
                    <a:lnTo>
                      <a:pt x="549" y="150"/>
                    </a:lnTo>
                    <a:lnTo>
                      <a:pt x="542" y="154"/>
                    </a:lnTo>
                    <a:lnTo>
                      <a:pt x="535" y="157"/>
                    </a:lnTo>
                    <a:lnTo>
                      <a:pt x="527" y="161"/>
                    </a:lnTo>
                    <a:lnTo>
                      <a:pt x="520" y="167"/>
                    </a:lnTo>
                    <a:lnTo>
                      <a:pt x="511" y="169"/>
                    </a:lnTo>
                    <a:lnTo>
                      <a:pt x="506" y="173"/>
                    </a:lnTo>
                    <a:lnTo>
                      <a:pt x="497" y="176"/>
                    </a:lnTo>
                    <a:lnTo>
                      <a:pt x="489" y="182"/>
                    </a:lnTo>
                    <a:lnTo>
                      <a:pt x="482" y="185"/>
                    </a:lnTo>
                    <a:lnTo>
                      <a:pt x="475" y="189"/>
                    </a:lnTo>
                    <a:lnTo>
                      <a:pt x="466" y="192"/>
                    </a:lnTo>
                    <a:lnTo>
                      <a:pt x="460" y="198"/>
                    </a:lnTo>
                    <a:lnTo>
                      <a:pt x="451" y="199"/>
                    </a:lnTo>
                    <a:lnTo>
                      <a:pt x="444" y="205"/>
                    </a:lnTo>
                    <a:lnTo>
                      <a:pt x="437" y="208"/>
                    </a:lnTo>
                    <a:lnTo>
                      <a:pt x="431" y="213"/>
                    </a:lnTo>
                    <a:lnTo>
                      <a:pt x="424" y="215"/>
                    </a:lnTo>
                    <a:lnTo>
                      <a:pt x="418" y="218"/>
                    </a:lnTo>
                    <a:lnTo>
                      <a:pt x="411" y="223"/>
                    </a:lnTo>
                    <a:lnTo>
                      <a:pt x="405" y="229"/>
                    </a:lnTo>
                    <a:lnTo>
                      <a:pt x="397" y="230"/>
                    </a:lnTo>
                    <a:lnTo>
                      <a:pt x="392" y="234"/>
                    </a:lnTo>
                    <a:lnTo>
                      <a:pt x="384" y="237"/>
                    </a:lnTo>
                    <a:lnTo>
                      <a:pt x="380" y="240"/>
                    </a:lnTo>
                    <a:lnTo>
                      <a:pt x="373" y="243"/>
                    </a:lnTo>
                    <a:lnTo>
                      <a:pt x="368" y="246"/>
                    </a:lnTo>
                    <a:lnTo>
                      <a:pt x="362" y="249"/>
                    </a:lnTo>
                    <a:lnTo>
                      <a:pt x="358" y="252"/>
                    </a:lnTo>
                    <a:lnTo>
                      <a:pt x="352" y="255"/>
                    </a:lnTo>
                    <a:lnTo>
                      <a:pt x="346" y="258"/>
                    </a:lnTo>
                    <a:lnTo>
                      <a:pt x="342" y="261"/>
                    </a:lnTo>
                    <a:lnTo>
                      <a:pt x="339" y="262"/>
                    </a:lnTo>
                    <a:lnTo>
                      <a:pt x="330" y="268"/>
                    </a:lnTo>
                    <a:lnTo>
                      <a:pt x="324" y="273"/>
                    </a:lnTo>
                    <a:lnTo>
                      <a:pt x="319" y="275"/>
                    </a:lnTo>
                    <a:lnTo>
                      <a:pt x="311" y="278"/>
                    </a:lnTo>
                    <a:lnTo>
                      <a:pt x="304" y="283"/>
                    </a:lnTo>
                    <a:lnTo>
                      <a:pt x="297" y="287"/>
                    </a:lnTo>
                    <a:lnTo>
                      <a:pt x="288" y="290"/>
                    </a:lnTo>
                    <a:lnTo>
                      <a:pt x="279" y="294"/>
                    </a:lnTo>
                    <a:lnTo>
                      <a:pt x="270" y="300"/>
                    </a:lnTo>
                    <a:lnTo>
                      <a:pt x="262" y="306"/>
                    </a:lnTo>
                    <a:lnTo>
                      <a:pt x="256" y="308"/>
                    </a:lnTo>
                    <a:lnTo>
                      <a:pt x="251" y="311"/>
                    </a:lnTo>
                    <a:lnTo>
                      <a:pt x="245" y="313"/>
                    </a:lnTo>
                    <a:lnTo>
                      <a:pt x="241" y="315"/>
                    </a:lnTo>
                    <a:lnTo>
                      <a:pt x="235" y="318"/>
                    </a:lnTo>
                    <a:lnTo>
                      <a:pt x="229" y="321"/>
                    </a:lnTo>
                    <a:lnTo>
                      <a:pt x="225" y="324"/>
                    </a:lnTo>
                    <a:lnTo>
                      <a:pt x="219" y="327"/>
                    </a:lnTo>
                    <a:lnTo>
                      <a:pt x="215" y="328"/>
                    </a:lnTo>
                    <a:lnTo>
                      <a:pt x="209" y="331"/>
                    </a:lnTo>
                    <a:lnTo>
                      <a:pt x="203" y="334"/>
                    </a:lnTo>
                    <a:lnTo>
                      <a:pt x="197" y="337"/>
                    </a:lnTo>
                    <a:lnTo>
                      <a:pt x="193" y="340"/>
                    </a:lnTo>
                    <a:lnTo>
                      <a:pt x="186" y="343"/>
                    </a:lnTo>
                    <a:lnTo>
                      <a:pt x="181" y="346"/>
                    </a:lnTo>
                    <a:lnTo>
                      <a:pt x="175" y="347"/>
                    </a:lnTo>
                    <a:lnTo>
                      <a:pt x="171" y="350"/>
                    </a:lnTo>
                    <a:lnTo>
                      <a:pt x="165" y="353"/>
                    </a:lnTo>
                    <a:lnTo>
                      <a:pt x="159" y="356"/>
                    </a:lnTo>
                    <a:lnTo>
                      <a:pt x="153" y="357"/>
                    </a:lnTo>
                    <a:lnTo>
                      <a:pt x="149" y="359"/>
                    </a:lnTo>
                    <a:lnTo>
                      <a:pt x="143" y="363"/>
                    </a:lnTo>
                    <a:lnTo>
                      <a:pt x="137" y="366"/>
                    </a:lnTo>
                    <a:lnTo>
                      <a:pt x="133" y="368"/>
                    </a:lnTo>
                    <a:lnTo>
                      <a:pt x="127" y="369"/>
                    </a:lnTo>
                    <a:lnTo>
                      <a:pt x="121" y="372"/>
                    </a:lnTo>
                    <a:lnTo>
                      <a:pt x="115" y="375"/>
                    </a:lnTo>
                    <a:lnTo>
                      <a:pt x="111" y="376"/>
                    </a:lnTo>
                    <a:lnTo>
                      <a:pt x="101" y="382"/>
                    </a:lnTo>
                    <a:lnTo>
                      <a:pt x="91" y="388"/>
                    </a:lnTo>
                    <a:lnTo>
                      <a:pt x="82" y="391"/>
                    </a:lnTo>
                    <a:lnTo>
                      <a:pt x="72" y="395"/>
                    </a:lnTo>
                    <a:lnTo>
                      <a:pt x="64" y="398"/>
                    </a:lnTo>
                    <a:lnTo>
                      <a:pt x="57" y="403"/>
                    </a:lnTo>
                    <a:lnTo>
                      <a:pt x="48" y="406"/>
                    </a:lnTo>
                    <a:lnTo>
                      <a:pt x="42" y="409"/>
                    </a:lnTo>
                    <a:lnTo>
                      <a:pt x="37" y="412"/>
                    </a:lnTo>
                    <a:lnTo>
                      <a:pt x="32" y="414"/>
                    </a:lnTo>
                    <a:lnTo>
                      <a:pt x="22" y="416"/>
                    </a:lnTo>
                    <a:lnTo>
                      <a:pt x="15" y="416"/>
                    </a:lnTo>
                    <a:lnTo>
                      <a:pt x="7" y="413"/>
                    </a:lnTo>
                    <a:lnTo>
                      <a:pt x="3" y="409"/>
                    </a:lnTo>
                    <a:lnTo>
                      <a:pt x="0" y="401"/>
                    </a:lnTo>
                    <a:lnTo>
                      <a:pt x="1" y="395"/>
                    </a:lnTo>
                    <a:lnTo>
                      <a:pt x="4" y="388"/>
                    </a:lnTo>
                    <a:lnTo>
                      <a:pt x="10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</p:grpSp>
      </p:grpSp>
      <p:grpSp>
        <p:nvGrpSpPr>
          <p:cNvPr id="4" name="Group 477"/>
          <p:cNvGrpSpPr>
            <a:grpSpLocks/>
          </p:cNvGrpSpPr>
          <p:nvPr/>
        </p:nvGrpSpPr>
        <p:grpSpPr bwMode="auto">
          <a:xfrm>
            <a:off x="990603" y="3192463"/>
            <a:ext cx="7239002" cy="914400"/>
            <a:chOff x="624" y="1920"/>
            <a:chExt cx="4560" cy="576"/>
          </a:xfrm>
        </p:grpSpPr>
        <p:sp>
          <p:nvSpPr>
            <p:cNvPr id="20509" name="Rectangle 414"/>
            <p:cNvSpPr>
              <a:spLocks noChangeArrowheads="1"/>
            </p:cNvSpPr>
            <p:nvPr/>
          </p:nvSpPr>
          <p:spPr bwMode="auto">
            <a:xfrm>
              <a:off x="624" y="2016"/>
              <a:ext cx="4560" cy="480"/>
            </a:xfrm>
            <a:prstGeom prst="rect">
              <a:avLst/>
            </a:prstGeom>
            <a:solidFill>
              <a:srgbClr val="00CCFF">
                <a:alpha val="549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sp>
          <p:nvSpPr>
            <p:cNvPr id="20510" name="Text Box 411"/>
            <p:cNvSpPr txBox="1">
              <a:spLocks noChangeArrowheads="1"/>
            </p:cNvSpPr>
            <p:nvPr/>
          </p:nvSpPr>
          <p:spPr bwMode="auto">
            <a:xfrm>
              <a:off x="655" y="2055"/>
              <a:ext cx="116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 err="1">
                  <a:solidFill>
                    <a:schemeClr val="bg1"/>
                  </a:solidFill>
                  <a:latin typeface="Calibri Light" panose="020F0302020204030204" pitchFamily="34" charset="0"/>
                </a:rPr>
                <a:t>Estuary</a:t>
              </a:r>
              <a:r>
                <a:rPr lang="fr-FR" b="1" dirty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</a:p>
            <a:p>
              <a:pPr algn="ctr"/>
              <a:r>
                <a:rPr lang="fr-FR" b="1" dirty="0" err="1">
                  <a:solidFill>
                    <a:schemeClr val="bg1"/>
                  </a:solidFill>
                  <a:latin typeface="Calibri Light" panose="020F0302020204030204" pitchFamily="34" charset="0"/>
                </a:rPr>
                <a:t>caracteristics</a:t>
              </a:r>
              <a:endParaRPr lang="fr-FR" b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0511" name="AutoShape 416" descr="dglxasset[2]"/>
            <p:cNvSpPr>
              <a:spLocks noChangeAspect="1" noChangeArrowheads="1"/>
            </p:cNvSpPr>
            <p:nvPr/>
          </p:nvSpPr>
          <p:spPr bwMode="auto">
            <a:xfrm rot="-1388510">
              <a:off x="2784" y="1920"/>
              <a:ext cx="43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</p:grpSp>
      <p:grpSp>
        <p:nvGrpSpPr>
          <p:cNvPr id="5" name="Group 476"/>
          <p:cNvGrpSpPr>
            <a:grpSpLocks/>
          </p:cNvGrpSpPr>
          <p:nvPr/>
        </p:nvGrpSpPr>
        <p:grpSpPr bwMode="auto">
          <a:xfrm>
            <a:off x="228600" y="1973263"/>
            <a:ext cx="8610600" cy="914400"/>
            <a:chOff x="144" y="1152"/>
            <a:chExt cx="5424" cy="576"/>
          </a:xfrm>
        </p:grpSpPr>
        <p:sp>
          <p:nvSpPr>
            <p:cNvPr id="20506" name="Rectangle 413"/>
            <p:cNvSpPr>
              <a:spLocks noChangeArrowheads="1"/>
            </p:cNvSpPr>
            <p:nvPr/>
          </p:nvSpPr>
          <p:spPr bwMode="auto">
            <a:xfrm>
              <a:off x="144" y="1248"/>
              <a:ext cx="5424" cy="480"/>
            </a:xfrm>
            <a:prstGeom prst="rect">
              <a:avLst/>
            </a:prstGeom>
            <a:solidFill>
              <a:srgbClr val="0066FF">
                <a:alpha val="549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sp>
          <p:nvSpPr>
            <p:cNvPr id="20507" name="Text Box 409"/>
            <p:cNvSpPr txBox="1">
              <a:spLocks noChangeArrowheads="1"/>
            </p:cNvSpPr>
            <p:nvPr/>
          </p:nvSpPr>
          <p:spPr bwMode="auto">
            <a:xfrm>
              <a:off x="292" y="1296"/>
              <a:ext cx="63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err="1">
                  <a:solidFill>
                    <a:schemeClr val="bg1"/>
                  </a:solidFill>
                  <a:latin typeface="Calibri Light" panose="020F0302020204030204" pitchFamily="34" charset="0"/>
                </a:rPr>
                <a:t>Regional</a:t>
              </a:r>
              <a:r>
                <a:rPr lang="fr-FR" b="1" dirty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</a:p>
            <a:p>
              <a:pPr algn="ctr"/>
              <a:r>
                <a:rPr lang="fr-FR" b="1" dirty="0" err="1">
                  <a:solidFill>
                    <a:schemeClr val="bg1"/>
                  </a:solidFill>
                  <a:latin typeface="Calibri Light" panose="020F0302020204030204" pitchFamily="34" charset="0"/>
                </a:rPr>
                <a:t>process</a:t>
              </a:r>
              <a:endParaRPr lang="fr-FR" b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20508" name="Picture 15" descr="dglxasset[2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388510">
              <a:off x="2784" y="1152"/>
              <a:ext cx="43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485" name="Rectangle 408"/>
          <p:cNvSpPr>
            <a:spLocks noGrp="1" noChangeArrowheads="1"/>
          </p:cNvSpPr>
          <p:nvPr>
            <p:ph type="title"/>
          </p:nvPr>
        </p:nvSpPr>
        <p:spPr>
          <a:xfrm>
            <a:off x="457199" y="116632"/>
            <a:ext cx="8262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 smtClean="0"/>
              <a:t>Environmental</a:t>
            </a:r>
            <a:r>
              <a:rPr lang="fr-FR" sz="2000" dirty="0" smtClean="0"/>
              <a:t> </a:t>
            </a:r>
            <a:r>
              <a:rPr lang="fr-FR" sz="2000" dirty="0" err="1"/>
              <a:t>filters</a:t>
            </a:r>
            <a:r>
              <a:rPr lang="fr-FR" sz="2000" dirty="0"/>
              <a:t> </a:t>
            </a:r>
            <a:r>
              <a:rPr lang="fr-FR" sz="2000" dirty="0" err="1"/>
              <a:t>theory</a:t>
            </a:r>
            <a:r>
              <a:rPr lang="fr-FR" sz="2000" dirty="0"/>
              <a:t>  </a:t>
            </a:r>
            <a:r>
              <a:rPr lang="fr-FR" sz="1200" b="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(</a:t>
            </a:r>
            <a:r>
              <a:rPr lang="fr-FR" sz="1200" b="0" dirty="0" err="1" smtClean="0">
                <a:solidFill>
                  <a:schemeClr val="bg2"/>
                </a:solidFill>
                <a:latin typeface="Calibri Light" panose="020F0302020204030204" pitchFamily="34" charset="0"/>
              </a:rPr>
              <a:t>Tonn</a:t>
            </a:r>
            <a:r>
              <a:rPr lang="fr-FR" sz="1200" b="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 et al., 1990; </a:t>
            </a:r>
            <a:r>
              <a:rPr lang="fr-FR" sz="1200" b="0" dirty="0" err="1" smtClean="0">
                <a:solidFill>
                  <a:schemeClr val="bg2"/>
                </a:solidFill>
                <a:latin typeface="Calibri Light" panose="020F0302020204030204" pitchFamily="34" charset="0"/>
              </a:rPr>
              <a:t>Keddy</a:t>
            </a:r>
            <a:r>
              <a:rPr lang="fr-FR" sz="1200" b="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, 1992; </a:t>
            </a:r>
            <a:r>
              <a:rPr lang="fr-FR" sz="1200" b="0" dirty="0" err="1" smtClean="0">
                <a:solidFill>
                  <a:schemeClr val="bg2"/>
                </a:solidFill>
                <a:latin typeface="Calibri Light" panose="020F0302020204030204" pitchFamily="34" charset="0"/>
              </a:rPr>
              <a:t>Barbault</a:t>
            </a:r>
            <a:r>
              <a:rPr lang="fr-FR" sz="1200" b="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, 1993)</a:t>
            </a:r>
          </a:p>
        </p:txBody>
      </p:sp>
      <p:sp>
        <p:nvSpPr>
          <p:cNvPr id="74143" name="Text Box 415"/>
          <p:cNvSpPr txBox="1">
            <a:spLocks noChangeArrowheads="1"/>
          </p:cNvSpPr>
          <p:nvPr/>
        </p:nvSpPr>
        <p:spPr bwMode="auto">
          <a:xfrm>
            <a:off x="6172200" y="3317875"/>
            <a:ext cx="115800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River </a:t>
            </a:r>
            <a:r>
              <a:rPr lang="fr-FR" sz="1200" b="1" dirty="0" err="1" smtClean="0">
                <a:solidFill>
                  <a:srgbClr val="C00000"/>
                </a:solidFill>
                <a:latin typeface="Calibri Light" panose="020F0302020204030204" pitchFamily="34" charset="0"/>
              </a:rPr>
              <a:t>discharge</a:t>
            </a:r>
            <a:endParaRPr lang="fr-FR" sz="1200" b="1" dirty="0" smtClean="0">
              <a:solidFill>
                <a:srgbClr val="C00000"/>
              </a:solidFill>
              <a:latin typeface="Calibri Light" panose="020F0302020204030204" pitchFamily="34" charset="0"/>
            </a:endParaRPr>
          </a:p>
          <a:p>
            <a:r>
              <a:rPr lang="fr-FR" sz="12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Intertidal zones</a:t>
            </a:r>
          </a:p>
          <a:p>
            <a:r>
              <a:rPr lang="fr-FR" sz="1200" b="1" dirty="0" err="1" smtClean="0">
                <a:solidFill>
                  <a:srgbClr val="C00000"/>
                </a:solidFill>
                <a:latin typeface="Calibri Light" panose="020F0302020204030204" pitchFamily="34" charset="0"/>
              </a:rPr>
              <a:t>Mouth</a:t>
            </a:r>
            <a:r>
              <a:rPr lang="fr-FR" sz="12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fr-FR" sz="1200" b="1" dirty="0" err="1" smtClean="0">
                <a:solidFill>
                  <a:srgbClr val="C00000"/>
                </a:solidFill>
                <a:latin typeface="Calibri Light" panose="020F0302020204030204" pitchFamily="34" charset="0"/>
              </a:rPr>
              <a:t>width</a:t>
            </a:r>
            <a:endParaRPr lang="fr-FR" sz="1200" b="1" dirty="0" smtClean="0">
              <a:solidFill>
                <a:srgbClr val="C00000"/>
              </a:solidFill>
              <a:latin typeface="Calibri Light" panose="020F0302020204030204" pitchFamily="34" charset="0"/>
            </a:endParaRPr>
          </a:p>
          <a:p>
            <a:r>
              <a:rPr lang="fr-FR" sz="1200" b="1" dirty="0" err="1" smtClean="0">
                <a:solidFill>
                  <a:srgbClr val="C00000"/>
                </a:solidFill>
                <a:latin typeface="Calibri Light" panose="020F0302020204030204" pitchFamily="34" charset="0"/>
              </a:rPr>
              <a:t>Salinity</a:t>
            </a:r>
            <a:r>
              <a:rPr lang="fr-FR" sz="12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 gradient</a:t>
            </a:r>
            <a:endParaRPr lang="fr-FR" sz="1200" b="1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74148" name="Text Box 420"/>
          <p:cNvSpPr txBox="1">
            <a:spLocks noChangeArrowheads="1"/>
          </p:cNvSpPr>
          <p:nvPr/>
        </p:nvSpPr>
        <p:spPr bwMode="auto">
          <a:xfrm>
            <a:off x="6416675" y="963613"/>
            <a:ext cx="26198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 Light" panose="020F0302020204030204" pitchFamily="34" charset="0"/>
              </a:rPr>
              <a:t>Regional</a:t>
            </a:r>
            <a:r>
              <a:rPr lang="fr-FR" sz="2000" b="1" dirty="0">
                <a:latin typeface="Calibri Light" panose="020F0302020204030204" pitchFamily="34" charset="0"/>
              </a:rPr>
              <a:t> </a:t>
            </a:r>
            <a:r>
              <a:rPr lang="fr-FR" sz="2000" b="1" dirty="0" err="1">
                <a:latin typeface="Calibri Light" panose="020F0302020204030204" pitchFamily="34" charset="0"/>
              </a:rPr>
              <a:t>species</a:t>
            </a:r>
            <a:r>
              <a:rPr lang="fr-FR" sz="2000" b="1" dirty="0">
                <a:latin typeface="Calibri Light" panose="020F0302020204030204" pitchFamily="34" charset="0"/>
              </a:rPr>
              <a:t> pool</a:t>
            </a:r>
          </a:p>
          <a:p>
            <a:pPr algn="ctr"/>
            <a:r>
              <a:rPr lang="el-GR" sz="1600" dirty="0" smtClean="0">
                <a:latin typeface="Calibri Light" panose="020F0302020204030204" pitchFamily="34" charset="0"/>
              </a:rPr>
              <a:t>γ</a:t>
            </a:r>
            <a:r>
              <a:rPr lang="fr-FR" sz="1600" dirty="0" smtClean="0">
                <a:latin typeface="Calibri Light" panose="020F0302020204030204" pitchFamily="34" charset="0"/>
              </a:rPr>
              <a:t>  </a:t>
            </a:r>
            <a:r>
              <a:rPr lang="fr-FR" sz="1600" dirty="0" err="1" smtClean="0">
                <a:latin typeface="Calibri Light" panose="020F0302020204030204" pitchFamily="34" charset="0"/>
              </a:rPr>
              <a:t>diversity</a:t>
            </a:r>
            <a:endParaRPr lang="fr-FR" sz="1600" dirty="0">
              <a:latin typeface="Calibri Light" panose="020F0302020204030204" pitchFamily="34" charset="0"/>
            </a:endParaRPr>
          </a:p>
        </p:txBody>
      </p:sp>
      <p:sp>
        <p:nvSpPr>
          <p:cNvPr id="20488" name="Text Box 421"/>
          <p:cNvSpPr txBox="1">
            <a:spLocks noChangeArrowheads="1"/>
          </p:cNvSpPr>
          <p:nvPr/>
        </p:nvSpPr>
        <p:spPr bwMode="auto">
          <a:xfrm>
            <a:off x="684213" y="6021388"/>
            <a:ext cx="2286000" cy="81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000" b="1" dirty="0">
                <a:latin typeface="Calibri Light" panose="020F0302020204030204" pitchFamily="34" charset="0"/>
              </a:rPr>
              <a:t>Local </a:t>
            </a:r>
            <a:r>
              <a:rPr lang="fr-FR" sz="2000" b="1" dirty="0" err="1">
                <a:latin typeface="Calibri Light" panose="020F0302020204030204" pitchFamily="34" charset="0"/>
              </a:rPr>
              <a:t>species</a:t>
            </a:r>
            <a:r>
              <a:rPr lang="fr-FR" sz="2000" b="1" dirty="0">
                <a:latin typeface="Calibri Light" panose="020F0302020204030204" pitchFamily="34" charset="0"/>
              </a:rPr>
              <a:t> pool</a:t>
            </a:r>
          </a:p>
          <a:p>
            <a:pPr algn="ctr"/>
            <a:r>
              <a:rPr lang="el-GR" sz="1600" dirty="0" smtClean="0">
                <a:latin typeface="Calibri Light" panose="020F0302020204030204" pitchFamily="34" charset="0"/>
              </a:rPr>
              <a:t>β</a:t>
            </a:r>
            <a:r>
              <a:rPr lang="fr-FR" sz="1600" dirty="0" smtClean="0">
                <a:latin typeface="Calibri Light" panose="020F0302020204030204" pitchFamily="34" charset="0"/>
              </a:rPr>
              <a:t>  </a:t>
            </a:r>
            <a:r>
              <a:rPr lang="fr-FR" sz="1600" dirty="0" err="1" smtClean="0">
                <a:latin typeface="Calibri Light" panose="020F0302020204030204" pitchFamily="34" charset="0"/>
              </a:rPr>
              <a:t>diversity</a:t>
            </a:r>
            <a:endParaRPr lang="fr-FR" sz="1600" dirty="0" smtClean="0">
              <a:latin typeface="Calibri Light" panose="020F0302020204030204" pitchFamily="34" charset="0"/>
            </a:endParaRPr>
          </a:p>
          <a:p>
            <a:pPr algn="ctr"/>
            <a:r>
              <a:rPr lang="fr-FR" sz="1100" dirty="0" smtClean="0">
                <a:latin typeface="Calibri Light" panose="020F0302020204030204" pitchFamily="34" charset="0"/>
              </a:rPr>
              <a:t>= </a:t>
            </a:r>
            <a:r>
              <a:rPr lang="fr-FR" sz="1100" dirty="0" err="1" smtClean="0">
                <a:latin typeface="Calibri Light" panose="020F0302020204030204" pitchFamily="34" charset="0"/>
              </a:rPr>
              <a:t>observed</a:t>
            </a:r>
            <a:r>
              <a:rPr lang="fr-FR" sz="1100" dirty="0" smtClean="0">
                <a:latin typeface="Calibri Light" panose="020F0302020204030204" pitchFamily="34" charset="0"/>
              </a:rPr>
              <a:t> at a </a:t>
            </a:r>
            <a:r>
              <a:rPr lang="fr-FR" sz="1100" dirty="0" err="1" smtClean="0">
                <a:latin typeface="Calibri Light" panose="020F0302020204030204" pitchFamily="34" charset="0"/>
              </a:rPr>
              <a:t>given</a:t>
            </a:r>
            <a:r>
              <a:rPr lang="fr-FR" sz="1100" dirty="0" smtClean="0">
                <a:latin typeface="Calibri Light" panose="020F0302020204030204" pitchFamily="34" charset="0"/>
              </a:rPr>
              <a:t> location</a:t>
            </a:r>
            <a:endParaRPr lang="fr-FR" sz="1100" dirty="0">
              <a:latin typeface="Calibri Light" panose="020F0302020204030204" pitchFamily="34" charset="0"/>
            </a:endParaRPr>
          </a:p>
        </p:txBody>
      </p:sp>
      <p:sp>
        <p:nvSpPr>
          <p:cNvPr id="74140" name="Text Box 412"/>
          <p:cNvSpPr txBox="1">
            <a:spLocks noChangeArrowheads="1"/>
          </p:cNvSpPr>
          <p:nvPr/>
        </p:nvSpPr>
        <p:spPr bwMode="auto">
          <a:xfrm>
            <a:off x="6745667" y="2230438"/>
            <a:ext cx="171476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latin typeface="Calibri Light" panose="020F0302020204030204" pitchFamily="34" charset="0"/>
              </a:rPr>
              <a:t>Dispersion </a:t>
            </a:r>
            <a:r>
              <a:rPr lang="fr-FR" sz="1600" b="1" dirty="0" err="1">
                <a:solidFill>
                  <a:srgbClr val="C00000"/>
                </a:solidFill>
                <a:latin typeface="Calibri Light" panose="020F0302020204030204" pitchFamily="34" charset="0"/>
              </a:rPr>
              <a:t>barrier</a:t>
            </a:r>
            <a:endParaRPr lang="fr-FR" sz="1600" b="1" dirty="0">
              <a:solidFill>
                <a:srgbClr val="C00000"/>
              </a:solidFill>
              <a:latin typeface="Calibri Light" panose="020F0302020204030204" pitchFamily="34" charset="0"/>
            </a:endParaRPr>
          </a:p>
          <a:p>
            <a:r>
              <a:rPr lang="fr-FR" sz="1600" b="1" dirty="0" err="1">
                <a:solidFill>
                  <a:srgbClr val="C00000"/>
                </a:solidFill>
                <a:latin typeface="Calibri Light" panose="020F0302020204030204" pitchFamily="34" charset="0"/>
              </a:rPr>
              <a:t>Climatic</a:t>
            </a:r>
            <a:r>
              <a:rPr lang="fr-FR" sz="1600" b="1" dirty="0">
                <a:solidFill>
                  <a:srgbClr val="C00000"/>
                </a:solidFill>
                <a:latin typeface="Calibri Light" panose="020F0302020204030204" pitchFamily="34" charset="0"/>
              </a:rPr>
              <a:t> conditions</a:t>
            </a:r>
          </a:p>
        </p:txBody>
      </p:sp>
      <p:pic>
        <p:nvPicPr>
          <p:cNvPr id="73746" name="Picture 18" descr="inkscape_pasted_image_20100120_1452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1265238"/>
            <a:ext cx="928687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8" name="Picture 20" descr="inkscape_pasted_image_20100120_14495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960438"/>
            <a:ext cx="98742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9" name="Picture 21" descr="inkscape_pasted_image_20100120_1450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8131">
            <a:off x="5343525" y="1276350"/>
            <a:ext cx="981075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50" name="Picture 22" descr="inkscape_pasted_image_20100120_1451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1703388"/>
            <a:ext cx="87153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147" name="Text Box 419"/>
          <p:cNvSpPr txBox="1">
            <a:spLocks noChangeArrowheads="1"/>
          </p:cNvSpPr>
          <p:nvPr/>
        </p:nvSpPr>
        <p:spPr bwMode="auto">
          <a:xfrm>
            <a:off x="5364088" y="4542219"/>
            <a:ext cx="388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200" i="1" dirty="0" smtClean="0">
                <a:solidFill>
                  <a:srgbClr val="0066FF"/>
                </a:solidFill>
                <a:latin typeface="Calibri Light" panose="020F0302020204030204" pitchFamily="34" charset="0"/>
              </a:rPr>
              <a:t>Water </a:t>
            </a:r>
            <a:r>
              <a:rPr lang="fr-FR" sz="1200" i="1" dirty="0" err="1" smtClean="0">
                <a:solidFill>
                  <a:srgbClr val="0066FF"/>
                </a:solidFill>
                <a:latin typeface="Calibri Light" panose="020F0302020204030204" pitchFamily="34" charset="0"/>
              </a:rPr>
              <a:t>quality</a:t>
            </a:r>
            <a:endParaRPr lang="fr-FR" sz="1200" i="1" dirty="0">
              <a:solidFill>
                <a:srgbClr val="0066FF"/>
              </a:solidFill>
              <a:latin typeface="Calibri Light" panose="020F0302020204030204" pitchFamily="34" charset="0"/>
            </a:endParaRPr>
          </a:p>
          <a:p>
            <a:r>
              <a:rPr lang="fr-FR" altLang="ja-JP" sz="1200" i="1" dirty="0" err="1" smtClean="0">
                <a:solidFill>
                  <a:srgbClr val="0066FF"/>
                </a:solidFill>
                <a:latin typeface="Calibri Light" panose="020F0302020204030204" pitchFamily="34" charset="0"/>
              </a:rPr>
              <a:t>Biotic</a:t>
            </a:r>
            <a:r>
              <a:rPr lang="fr-FR" altLang="ja-JP" sz="1200" i="1" dirty="0">
                <a:solidFill>
                  <a:srgbClr val="0066FF"/>
                </a:solidFill>
                <a:latin typeface="Calibri Light" panose="020F0302020204030204" pitchFamily="34" charset="0"/>
              </a:rPr>
              <a:t> </a:t>
            </a:r>
            <a:r>
              <a:rPr lang="fr-FR" altLang="ja-JP" sz="1200" i="1" dirty="0" smtClean="0">
                <a:solidFill>
                  <a:srgbClr val="0066FF"/>
                </a:solidFill>
                <a:latin typeface="Calibri Light" panose="020F0302020204030204" pitchFamily="34" charset="0"/>
              </a:rPr>
              <a:t>interactions</a:t>
            </a:r>
          </a:p>
          <a:p>
            <a:r>
              <a:rPr lang="fr-FR" sz="1200" i="1" dirty="0" smtClean="0">
                <a:solidFill>
                  <a:srgbClr val="0066FF"/>
                </a:solidFill>
                <a:latin typeface="Calibri Light" panose="020F0302020204030204" pitchFamily="34" charset="0"/>
              </a:rPr>
              <a:t>Habitat </a:t>
            </a:r>
            <a:r>
              <a:rPr lang="fr-FR" sz="1200" i="1" dirty="0" err="1" smtClean="0">
                <a:solidFill>
                  <a:srgbClr val="0066FF"/>
                </a:solidFill>
                <a:latin typeface="Calibri Light" panose="020F0302020204030204" pitchFamily="34" charset="0"/>
              </a:rPr>
              <a:t>disponibility</a:t>
            </a:r>
            <a:endParaRPr lang="fr-FR" sz="1200" i="1" dirty="0" smtClean="0">
              <a:solidFill>
                <a:srgbClr val="0066FF"/>
              </a:solidFill>
              <a:latin typeface="Calibri Light" panose="020F0302020204030204" pitchFamily="34" charset="0"/>
            </a:endParaRPr>
          </a:p>
          <a:p>
            <a:r>
              <a:rPr lang="fr-FR" sz="1200" i="1" dirty="0" err="1" smtClean="0">
                <a:solidFill>
                  <a:srgbClr val="0066FF"/>
                </a:solidFill>
                <a:latin typeface="Calibri Light" panose="020F0302020204030204" pitchFamily="34" charset="0"/>
              </a:rPr>
              <a:t>Anthropic</a:t>
            </a:r>
            <a:r>
              <a:rPr lang="fr-FR" sz="1200" i="1" dirty="0" smtClean="0">
                <a:solidFill>
                  <a:srgbClr val="0066FF"/>
                </a:solidFill>
                <a:latin typeface="Calibri Light" panose="020F0302020204030204" pitchFamily="34" charset="0"/>
              </a:rPr>
              <a:t> pressures</a:t>
            </a:r>
            <a:endParaRPr lang="fr-FR" sz="1200" i="1" dirty="0">
              <a:solidFill>
                <a:srgbClr val="0066FF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177" name="Picture 449" descr="saumon_blan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906463"/>
            <a:ext cx="100330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78" name="Picture 450" descr="breme_blan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74800"/>
            <a:ext cx="685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79" name="Picture 451" descr="chinchard_blanc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63600"/>
            <a:ext cx="89217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0" name="Picture 452" descr="Flet_blanc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317625"/>
            <a:ext cx="7239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1" name="Picture 453" descr="raie_blan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3813"/>
            <a:ext cx="914400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4" name="Picture 456" descr="inkscape_pasted_image_20100120_1452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6469063"/>
            <a:ext cx="928687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5" name="Picture 457" descr="Flet_blanc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6316663"/>
            <a:ext cx="7239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6" name="Picture 458" descr="inkscape_pasted_image_20100120_1450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09">
            <a:off x="4962525" y="6000750"/>
            <a:ext cx="981075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7" name="Picture 459" descr="inkscape_pasted_image_20100120_1451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92863"/>
            <a:ext cx="87153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188" name="Picture 460" descr="inkscape_pasted_image_20100120_14495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6011863"/>
            <a:ext cx="98742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206" name="Picture 478" descr="dglxasset[2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388510">
            <a:off x="4495800" y="3192463"/>
            <a:ext cx="685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7330304" y="5982379"/>
            <a:ext cx="120213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Arial" panose="020B0604020202020204" pitchFamily="34" charset="0"/>
              </a:rPr>
              <a:t>Animation: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Arial" panose="020B0604020202020204" pitchFamily="34" charset="0"/>
              </a:rPr>
              <a:t>Delphine Nicolas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6863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3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74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4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74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4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74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8" dur="5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300000">
                                      <p:cBhvr>
                                        <p:cTn id="80" dur="500" fill="hold"/>
                                        <p:tgtEl>
                                          <p:spTgt spid="73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2" dur="500" fill="hold"/>
                                        <p:tgtEl>
                                          <p:spTgt spid="73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4" dur="500" fill="hold"/>
                                        <p:tgtEl>
                                          <p:spTgt spid="74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6" dur="500" fill="hold"/>
                                        <p:tgtEl>
                                          <p:spTgt spid="74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800000">
                                      <p:cBhvr>
                                        <p:cTn id="88" dur="500" fill="hold"/>
                                        <p:tgtEl>
                                          <p:spTgt spid="74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0" dur="500" fill="hold"/>
                                        <p:tgtEl>
                                          <p:spTgt spid="74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2" dur="500" fill="hold"/>
                                        <p:tgtEl>
                                          <p:spTgt spid="74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 -0.00023 C -0.00938 -0.04329 0.01041 -0.08565 0.02604 -0.03935 C 0.04132 0.00741 0.05711 0.18102 0.06441 0.27986 C 0.07187 0.37824 0.07135 0.4831 0.06909 0.55069 C 0.06666 0.61829 0.05816 0.65231 0.04982 0.68657 " pathEditMode="relative" rAng="0" ptsTypes="aaaaA">
                                      <p:cBhvr>
                                        <p:cTn id="94" dur="20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301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02 -0.00139 C -0.06285 -0.03241 -0.08733 -0.06273 -0.09635 0.0294 C -0.10521 0.12199 -0.10243 0.44444 -0.09288 0.5537 C -0.08316 0.66273 -0.06076 0.67338 -0.03802 0.68403 " pathEditMode="relative" rAng="0" ptsTypes="aaaA">
                                      <p:cBhvr>
                                        <p:cTn id="96" dur="3000" fill="hold"/>
                                        <p:tgtEl>
                                          <p:spTgt spid="73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" y="312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40741E-7 C 0.00052 0.13657 0.00121 0.27315 0.00139 0.3544 C 0.00156 0.43565 0.00139 0.44213 0.00139 0.48773 C 0.00139 0.53333 0.00607 0.5868 0.00139 0.6287 C -0.0033 0.6706 -0.01528 0.70486 -0.02709 0.73912 " pathEditMode="relative" ptsTypes="aaaaA">
                                      <p:cBhvr>
                                        <p:cTn id="98" dur="2000" fill="hold"/>
                                        <p:tgtEl>
                                          <p:spTgt spid="73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1.11111E-6 C 0.0434 0.00486 0.08298 0.00995 0.09861 0.04583 C 0.11441 0.08171 0.09774 0.15347 0.09861 0.21597 C 0.09965 0.27824 0.1033 0.34653 0.10486 0.42083 C 0.10608 0.49537 0.10746 0.6037 0.10781 0.66227 C 0.10798 0.7206 0.12708 0.75602 0.10608 0.77245 C 0.08559 0.78889 0.00451 0.76273 -0.0158 0.76088 " pathEditMode="relative" rAng="0" ptsTypes="aaaaaaA">
                                      <p:cBhvr>
                                        <p:cTn id="100" dur="2000" fill="hold"/>
                                        <p:tgtEl>
                                          <p:spTgt spid="73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3940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7778E-6 1.48148E-6 C -0.00903 0.01019 -0.01806 0.0206 -0.01997 0.06852 C -0.02188 0.11644 -0.0132 0.2331 -0.01146 0.28773 C -0.00973 0.34236 -0.01042 0.34329 -0.0099 0.3963 C -0.00938 0.44931 -0.02119 0.55023 -0.00851 0.60556 C 0.00416 0.66111 0.03489 0.69537 0.06579 0.7294 " pathEditMode="relative" ptsTypes="aaaaaA">
                                      <p:cBhvr>
                                        <p:cTn id="102" dur="2000" fill="hold"/>
                                        <p:tgtEl>
                                          <p:spTgt spid="74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1.26735E-6 C 0.05851 -0.00532 0.11702 -0.01041 0.14046 0.0377 C 0.1639 0.0858 0.13994 0.21207 0.14046 0.28839 C 0.14098 0.36471 0.12535 0.4697 0.14341 0.49514 C 0.16146 0.52058 0.20539 0.48104 0.24931 0.44149 " pathEditMode="relative" ptsTypes="aaaaA">
                                      <p:cBhvr>
                                        <p:cTn id="104" dur="2000" fill="hold"/>
                                        <p:tgtEl>
                                          <p:spTgt spid="74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98427E-6 C 0.05538 -0.003 0.11076 -0.00601 0.13576 0.02476 C 0.16059 0.05553 0.14774 0.14508 0.14948 0.18464 C 0.15104 0.22421 0.12187 0.26493 0.14566 0.26308 C 0.16944 0.26123 0.23038 0.21703 0.29149 0.1733 " pathEditMode="relative" rAng="0" ptsTypes="aaaaA">
                                      <p:cBhvr>
                                        <p:cTn id="106" dur="2000" fill="hold"/>
                                        <p:tgtEl>
                                          <p:spTgt spid="74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1293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2239E-6 C -0.03559 -0.01665 -0.07101 -0.0333 -0.08368 0.00208 C -0.09636 0.03747 -0.08715 0.19727 -0.07622 0.21277 C -0.06528 0.22826 -0.04167 0.16189 -0.01788 0.09552 " pathEditMode="relative" ptsTypes="aaaA">
                                      <p:cBhvr>
                                        <p:cTn id="108" dur="2000" fill="hold"/>
                                        <p:tgtEl>
                                          <p:spTgt spid="74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408E-6 C -0.04323 -0.01966 -0.08628 -0.03908 -0.10451 -0.01179 C -0.12274 0.0155 -0.11649 0.14477 -0.10885 0.16305 C -0.10121 0.18132 -0.07969 0.13922 -0.05816 0.09737 " pathEditMode="relative" ptsTypes="aaaA">
                                      <p:cBhvr>
                                        <p:cTn id="110" dur="2000" fill="hold"/>
                                        <p:tgtEl>
                                          <p:spTgt spid="74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12" dur="10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3600000">
                                      <p:cBhvr>
                                        <p:cTn id="114" dur="1000" fill="hold"/>
                                        <p:tgtEl>
                                          <p:spTgt spid="73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5400000">
                                      <p:cBhvr>
                                        <p:cTn id="116" dur="1000" fill="hold"/>
                                        <p:tgtEl>
                                          <p:spTgt spid="73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18" dur="1000" fill="hold"/>
                                        <p:tgtEl>
                                          <p:spTgt spid="74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20" dur="1000" fill="hold"/>
                                        <p:tgtEl>
                                          <p:spTgt spid="74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7800000">
                                      <p:cBhvr>
                                        <p:cTn id="122" dur="1000" fill="hold"/>
                                        <p:tgtEl>
                                          <p:spTgt spid="74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24" dur="1000" fill="hold"/>
                                        <p:tgtEl>
                                          <p:spTgt spid="74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126" dur="500" fill="hold"/>
                                        <p:tgtEl>
                                          <p:spTgt spid="74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4143" grpId="0"/>
      <p:bldP spid="74148" grpId="0"/>
      <p:bldP spid="74140" grpId="0"/>
      <p:bldP spid="741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Digression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…on </a:t>
            </a:r>
            <a:r>
              <a:rPr lang="fr-FR" dirty="0" err="1" smtClean="0">
                <a:ea typeface="+mn-ea"/>
              </a:rPr>
              <a:t>functional</a:t>
            </a:r>
            <a:r>
              <a:rPr lang="fr-FR" dirty="0" smtClean="0">
                <a:ea typeface="+mn-ea"/>
              </a:rPr>
              <a:t> </a:t>
            </a:r>
            <a:r>
              <a:rPr lang="fr-FR" dirty="0" err="1" smtClean="0">
                <a:ea typeface="+mn-ea"/>
              </a:rPr>
              <a:t>ecology</a:t>
            </a:r>
            <a:endParaRPr lang="fr-FR" dirty="0">
              <a:ea typeface="+mn-ea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1556792"/>
            <a:ext cx="3312368" cy="4461252"/>
          </a:xfrm>
          <a:prstGeom prst="rect">
            <a:avLst/>
          </a:prstGeom>
        </p:spPr>
      </p:pic>
      <p:pic>
        <p:nvPicPr>
          <p:cNvPr id="6146" name="Picture 2" descr="Marmott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18" b="34564"/>
          <a:stretch/>
        </p:blipFill>
        <p:spPr bwMode="auto">
          <a:xfrm>
            <a:off x="5508104" y="1233712"/>
            <a:ext cx="1968153" cy="20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exte de police du logo vidéo, LIRE LA VIDÉO, texte, logo png | PNGEg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63" b="97929" l="6000" r="90000">
                        <a14:foregroundMark x1="67333" y1="52071" x2="67333" y2="52071"/>
                        <a14:foregroundMark x1="67333" y1="52959" x2="70000" y2="28994"/>
                        <a14:foregroundMark x1="78000" y1="33136" x2="82667" y2="41124"/>
                        <a14:foregroundMark x1="73333" y1="51479" x2="74111" y2="43491"/>
                        <a14:foregroundMark x1="53444" y1="52071" x2="54000" y2="57101"/>
                        <a14:foregroundMark x1="48111" y1="59467" x2="50111" y2="55325"/>
                        <a14:foregroundMark x1="48111" y1="48817" x2="48111" y2="51479"/>
                        <a14:foregroundMark x1="44778" y1="47929" x2="45111" y2="54734"/>
                        <a14:foregroundMark x1="39222" y1="49704" x2="39111" y2="53846"/>
                        <a14:foregroundMark x1="33000" y1="45562" x2="33333" y2="52959"/>
                        <a14:foregroundMark x1="22889" y1="41716" x2="25556" y2="5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4522889" y="3780543"/>
            <a:ext cx="2221319" cy="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6768243" y="4003596"/>
            <a:ext cx="198022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=&gt; 20’05</a:t>
            </a:r>
          </a:p>
          <a:p>
            <a:pPr algn="ctr" fontAlgn="auto">
              <a:spcAft>
                <a:spcPts val="0"/>
              </a:spcAft>
            </a:pPr>
            <a:r>
              <a:rPr lang="fr-FR" sz="2000" dirty="0" smtClean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  (5min)</a:t>
            </a:r>
            <a:endParaRPr lang="fr-FR" sz="2000" dirty="0">
              <a:solidFill>
                <a:schemeClr val="bg2"/>
              </a:solidFill>
              <a:latin typeface="Arial Rounded MT Bold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4" descr="Texte de police du logo vidéo, LIRE LA VIDÉO, texte, logo png | PNGEgg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63" b="97929" l="6000" r="90000">
                        <a14:foregroundMark x1="67333" y1="52071" x2="67333" y2="52071"/>
                        <a14:foregroundMark x1="67333" y1="52959" x2="70000" y2="28994"/>
                        <a14:foregroundMark x1="78000" y1="33136" x2="82667" y2="41124"/>
                        <a14:foregroundMark x1="73333" y1="51479" x2="74111" y2="43491"/>
                        <a14:foregroundMark x1="53444" y1="52071" x2="54000" y2="57101"/>
                        <a14:foregroundMark x1="48111" y1="59467" x2="50111" y2="55325"/>
                        <a14:foregroundMark x1="48111" y1="48817" x2="48111" y2="51479"/>
                        <a14:foregroundMark x1="44778" y1="47929" x2="45111" y2="54734"/>
                        <a14:foregroundMark x1="39222" y1="49704" x2="39111" y2="53846"/>
                        <a14:foregroundMark x1="33000" y1="45562" x2="33333" y2="52959"/>
                        <a14:foregroundMark x1="22889" y1="41716" x2="25556" y2="5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4572000" y="5103064"/>
            <a:ext cx="2221319" cy="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6817354" y="5178519"/>
            <a:ext cx="198022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=&gt; 29’18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chemeClr val="bg2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   (5min)</a:t>
            </a: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955939" y="2572435"/>
            <a:ext cx="2911642" cy="29854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2000" dirty="0">
              <a:solidFill>
                <a:schemeClr val="bg2"/>
              </a:solidFill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Functional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ecology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 to </a:t>
            </a:r>
            <a:r>
              <a:rPr kumimoji="0" lang="fr-FR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understand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fr-FR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biodiversity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fr-FR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dynamics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 and </a:t>
            </a:r>
            <a:r>
              <a:rPr kumimoji="0" lang="fr-FR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ecosystems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fr-FR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functioning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99592" y="1484785"/>
            <a:ext cx="7387200" cy="4680520"/>
          </a:xfrm>
        </p:spPr>
        <p:txBody>
          <a:bodyPr/>
          <a:lstStyle/>
          <a:p>
            <a:endParaRPr lang="fr-FR" dirty="0" smtClean="0">
              <a:latin typeface="Arial Rounded MT Bold" panose="020F0704030504030204" pitchFamily="34" charset="0"/>
            </a:endParaRPr>
          </a:p>
          <a:p>
            <a:endParaRPr lang="fr-FR" dirty="0">
              <a:latin typeface="Arial Rounded MT Bold" panose="020F0704030504030204" pitchFamily="34" charset="0"/>
            </a:endParaRPr>
          </a:p>
          <a:p>
            <a:endParaRPr lang="fr-FR" dirty="0" smtClean="0">
              <a:latin typeface="Arial Rounded MT Bold" panose="020F0704030504030204" pitchFamily="34" charset="0"/>
            </a:endParaRPr>
          </a:p>
          <a:p>
            <a:endParaRPr lang="fr-FR" dirty="0" smtClean="0">
              <a:latin typeface="Arial Rounded MT Bold" panose="020F0704030504030204" pitchFamily="34" charset="0"/>
            </a:endParaRPr>
          </a:p>
          <a:p>
            <a:endParaRPr lang="fr-FR" dirty="0" smtClean="0">
              <a:latin typeface="Arial Rounded MT Bold" panose="020F0704030504030204" pitchFamily="34" charset="0"/>
            </a:endParaRPr>
          </a:p>
          <a:p>
            <a:r>
              <a:rPr lang="en-US" dirty="0" smtClean="0">
                <a:latin typeface="Arial Rounded MT Bold" panose="020F0704030504030204" pitchFamily="34" charset="0"/>
              </a:rPr>
              <a:t>On several </a:t>
            </a:r>
            <a:r>
              <a:rPr lang="en-US" dirty="0">
                <a:latin typeface="Arial Rounded MT Bold" panose="020F0704030504030204" pitchFamily="34" charset="0"/>
              </a:rPr>
              <a:t>slides you will find links leading you to web </a:t>
            </a:r>
            <a:r>
              <a:rPr lang="en-US" dirty="0" smtClean="0">
                <a:latin typeface="Arial Rounded MT Bold" panose="020F0704030504030204" pitchFamily="34" charset="0"/>
              </a:rPr>
              <a:t>contents:</a:t>
            </a:r>
          </a:p>
          <a:p>
            <a:endParaRPr lang="en-US" dirty="0" smtClean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 err="1" smtClean="0">
                <a:latin typeface="Arial Rounded MT Bold" panose="020F0704030504030204" pitchFamily="34" charset="0"/>
              </a:rPr>
              <a:t>Clic</a:t>
            </a:r>
            <a:r>
              <a:rPr lang="en-US" dirty="0" smtClean="0">
                <a:latin typeface="Arial Rounded MT Bold" panose="020F0704030504030204" pitchFamily="34" charset="0"/>
              </a:rPr>
              <a:t> on this logo			 to watch a video. </a:t>
            </a:r>
          </a:p>
          <a:p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i="1" dirty="0" smtClean="0">
                <a:solidFill>
                  <a:srgbClr val="FF6600"/>
                </a:solidFill>
                <a:latin typeface="Arial Rounded MT Bold" panose="020F0704030504030204" pitchFamily="34" charset="0"/>
              </a:rPr>
              <a:t>	Don’t forget to use the subtitle function when necessary. </a:t>
            </a:r>
          </a:p>
          <a:p>
            <a:endParaRPr lang="en-US" i="1" dirty="0">
              <a:solidFill>
                <a:srgbClr val="FF6600"/>
              </a:solidFill>
              <a:latin typeface="Arial Rounded MT Bold" panose="020F0704030504030204" pitchFamily="34" charset="0"/>
            </a:endParaRPr>
          </a:p>
          <a:p>
            <a:r>
              <a:rPr lang="en-US" dirty="0" err="1" smtClean="0">
                <a:latin typeface="Arial Rounded MT Bold" panose="020F0704030504030204" pitchFamily="34" charset="0"/>
              </a:rPr>
              <a:t>Clic</a:t>
            </a:r>
            <a:r>
              <a:rPr lang="en-US" dirty="0" smtClean="0">
                <a:latin typeface="Arial Rounded MT Bold" panose="020F0704030504030204" pitchFamily="34" charset="0"/>
              </a:rPr>
              <a:t> on this logo                                  to read an article.</a:t>
            </a:r>
            <a:endParaRPr lang="fr-FR" dirty="0">
              <a:latin typeface="Arial Rounded MT Bold" panose="020F0704030504030204" pitchFamily="34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support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… </a:t>
            </a:r>
            <a:r>
              <a:rPr lang="fr-FR" dirty="0" err="1" smtClean="0">
                <a:ea typeface="+mn-ea"/>
              </a:rPr>
              <a:t>from</a:t>
            </a:r>
            <a:r>
              <a:rPr lang="fr-FR" dirty="0" smtClean="0">
                <a:ea typeface="+mn-ea"/>
              </a:rPr>
              <a:t> home</a:t>
            </a:r>
            <a:endParaRPr lang="fr-FR" dirty="0">
              <a:ea typeface="+mn-ea"/>
            </a:endParaRPr>
          </a:p>
        </p:txBody>
      </p:sp>
      <p:pic>
        <p:nvPicPr>
          <p:cNvPr id="5" name="Picture 4" descr="Texte de police du logo vidéo, LIRE LA VIDÉO, texte, logo png | PNGEg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97929" l="6000" r="90000">
                        <a14:foregroundMark x1="67333" y1="52071" x2="67333" y2="52071"/>
                        <a14:foregroundMark x1="67333" y1="52959" x2="70000" y2="28994"/>
                        <a14:foregroundMark x1="78000" y1="33136" x2="82667" y2="41124"/>
                        <a14:foregroundMark x1="73333" y1="51479" x2="74111" y2="43491"/>
                        <a14:foregroundMark x1="53444" y1="52071" x2="54000" y2="57101"/>
                        <a14:foregroundMark x1="48111" y1="59467" x2="50111" y2="55325"/>
                        <a14:foregroundMark x1="48111" y1="48817" x2="48111" y2="51479"/>
                        <a14:foregroundMark x1="44778" y1="47929" x2="45111" y2="54734"/>
                        <a14:foregroundMark x1="39222" y1="49704" x2="39111" y2="53846"/>
                        <a14:foregroundMark x1="33000" y1="45562" x2="33333" y2="52959"/>
                        <a14:foregroundMark x1="22889" y1="41716" x2="25556" y2="5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2975304" y="4005064"/>
            <a:ext cx="1511876" cy="57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3092568" y="5373216"/>
            <a:ext cx="1277348" cy="681585"/>
            <a:chOff x="7436837" y="5916085"/>
            <a:chExt cx="1277348" cy="681585"/>
          </a:xfrm>
        </p:grpSpPr>
        <p:pic>
          <p:nvPicPr>
            <p:cNvPr id="7" name="Image 6" descr="File:Vector Book blue.svg - Wikipedia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837" y="5916085"/>
              <a:ext cx="1277348" cy="68158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 rot="20213225">
              <a:off x="8058594" y="5987627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chemeClr val="bg2"/>
                  </a:solidFill>
                  <a:latin typeface="Calibri Light" pitchFamily="34" charset="0"/>
                </a:rPr>
                <a:t>Clic</a:t>
              </a:r>
              <a:endParaRPr lang="fr-FR" sz="1200" dirty="0">
                <a:solidFill>
                  <a:schemeClr val="bg2"/>
                </a:solidFill>
                <a:latin typeface="Calibri Light" pitchFamily="34" charset="0"/>
              </a:endParaRPr>
            </a:p>
          </p:txBody>
        </p:sp>
        <p:pic>
          <p:nvPicPr>
            <p:cNvPr id="9" name="Image 8" descr="Mouse Cursor 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715" y="6197081"/>
              <a:ext cx="380433" cy="380433"/>
            </a:xfrm>
            <a:prstGeom prst="rect">
              <a:avLst/>
            </a:prstGeom>
          </p:spPr>
        </p:pic>
      </p:grpSp>
      <p:grpSp>
        <p:nvGrpSpPr>
          <p:cNvPr id="12" name="Groupe 11"/>
          <p:cNvGrpSpPr/>
          <p:nvPr/>
        </p:nvGrpSpPr>
        <p:grpSpPr>
          <a:xfrm>
            <a:off x="7636052" y="1414401"/>
            <a:ext cx="896393" cy="882996"/>
            <a:chOff x="3977027" y="4790692"/>
            <a:chExt cx="519028" cy="570752"/>
          </a:xfrm>
        </p:grpSpPr>
        <p:sp>
          <p:nvSpPr>
            <p:cNvPr id="10" name="ZoneTexte 9"/>
            <p:cNvSpPr txBox="1"/>
            <p:nvPr/>
          </p:nvSpPr>
          <p:spPr>
            <a:xfrm rot="20213225">
              <a:off x="3977027" y="4790692"/>
              <a:ext cx="294415" cy="23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2"/>
                  </a:solidFill>
                  <a:latin typeface="Calibri Light" pitchFamily="34" charset="0"/>
                </a:rPr>
                <a:t>Clic</a:t>
              </a:r>
              <a:endParaRPr lang="fr-FR" dirty="0">
                <a:solidFill>
                  <a:schemeClr val="bg2"/>
                </a:solidFill>
                <a:latin typeface="Calibri Light" pitchFamily="34" charset="0"/>
              </a:endParaRPr>
            </a:p>
          </p:txBody>
        </p:sp>
        <p:pic>
          <p:nvPicPr>
            <p:cNvPr id="11" name="Image 10" descr="Mouse Cursor 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622" y="4981011"/>
              <a:ext cx="380433" cy="380433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64996" y="1540787"/>
            <a:ext cx="65153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Simply put this slideshow in full screen and follow the presentation with your computer 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mouse</a:t>
            </a:r>
          </a:p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or 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the arrows on your keyboard if you want to go 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back) </a:t>
            </a:r>
          </a:p>
          <a:p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…and 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let yourself be guided by the 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animations !</a:t>
            </a:r>
            <a:endParaRPr lang="fr-FR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6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230188" y="1556822"/>
            <a:ext cx="84755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Century Gothic" pitchFamily="34" charset="0"/>
              </a:rPr>
              <a:t>In </a:t>
            </a:r>
            <a:r>
              <a:rPr lang="fr-FR" dirty="0" err="1" smtClean="0">
                <a:solidFill>
                  <a:schemeClr val="tx1"/>
                </a:solidFill>
                <a:latin typeface="Century Gothic" pitchFamily="34" charset="0"/>
              </a:rPr>
              <a:t>general</a:t>
            </a:r>
            <a:r>
              <a:rPr lang="fr-FR" dirty="0" smtClean="0">
                <a:solidFill>
                  <a:schemeClr val="tx1"/>
                </a:solidFill>
                <a:latin typeface="Century Gothic" pitchFamily="34" charset="0"/>
              </a:rPr>
              <a:t>: </a:t>
            </a:r>
            <a:r>
              <a:rPr lang="fr-FR" dirty="0" err="1" smtClean="0">
                <a:solidFill>
                  <a:srgbClr val="003399"/>
                </a:solidFill>
                <a:latin typeface="Century Gothic" pitchFamily="34" charset="0"/>
              </a:rPr>
              <a:t>fusiform</a:t>
            </a:r>
            <a:r>
              <a:rPr lang="fr-FR" dirty="0" smtClean="0">
                <a:solidFill>
                  <a:srgbClr val="003399"/>
                </a:solidFill>
                <a:latin typeface="Century Gothic" pitchFamily="34" charset="0"/>
              </a:rPr>
              <a:t> (</a:t>
            </a:r>
            <a:r>
              <a:rPr lang="fr-FR" dirty="0" err="1" smtClean="0">
                <a:solidFill>
                  <a:srgbClr val="003399"/>
                </a:solidFill>
                <a:latin typeface="Century Gothic" pitchFamily="34" charset="0"/>
              </a:rPr>
              <a:t>torpedo-shaped</a:t>
            </a:r>
            <a:r>
              <a:rPr lang="fr-FR" dirty="0" smtClean="0">
                <a:solidFill>
                  <a:srgbClr val="003399"/>
                </a:solidFill>
                <a:latin typeface="Century Gothic" pitchFamily="34" charset="0"/>
              </a:rPr>
              <a:t>) body </a:t>
            </a:r>
            <a:r>
              <a:rPr lang="fr-FR" dirty="0">
                <a:solidFill>
                  <a:srgbClr val="FF9900"/>
                </a:solidFill>
                <a:latin typeface="Century Gothic" pitchFamily="34" charset="0"/>
              </a:rPr>
              <a:t>= </a:t>
            </a:r>
            <a:r>
              <a:rPr lang="fr-FR" dirty="0" err="1">
                <a:solidFill>
                  <a:srgbClr val="FF9900"/>
                </a:solidFill>
                <a:latin typeface="Century Gothic" pitchFamily="34" charset="0"/>
              </a:rPr>
              <a:t>adapted</a:t>
            </a:r>
            <a:r>
              <a:rPr lang="fr-FR" dirty="0">
                <a:solidFill>
                  <a:srgbClr val="FF9900"/>
                </a:solidFill>
                <a:latin typeface="Century Gothic" pitchFamily="34" charset="0"/>
              </a:rPr>
              <a:t> to </a:t>
            </a:r>
            <a:r>
              <a:rPr lang="fr-FR" dirty="0" err="1">
                <a:solidFill>
                  <a:srgbClr val="FF9900"/>
                </a:solidFill>
                <a:latin typeface="Century Gothic" pitchFamily="34" charset="0"/>
              </a:rPr>
              <a:t>aquatic</a:t>
            </a:r>
            <a:r>
              <a:rPr lang="fr-FR" dirty="0">
                <a:solidFill>
                  <a:srgbClr val="FF9900"/>
                </a:solidFill>
                <a:latin typeface="Century Gothic" pitchFamily="34" charset="0"/>
              </a:rPr>
              <a:t> </a:t>
            </a:r>
            <a:r>
              <a:rPr lang="fr-FR" dirty="0" smtClean="0">
                <a:solidFill>
                  <a:srgbClr val="FF9900"/>
                </a:solidFill>
                <a:latin typeface="Century Gothic" pitchFamily="34" charset="0"/>
              </a:rPr>
              <a:t>life</a:t>
            </a:r>
            <a:r>
              <a:rPr lang="fr-FR" dirty="0" smtClean="0">
                <a:solidFill>
                  <a:srgbClr val="003399"/>
                </a:solidFill>
                <a:latin typeface="Century Gothic" pitchFamily="34" charset="0"/>
              </a:rPr>
              <a:t> </a:t>
            </a:r>
            <a:endParaRPr lang="fr-FR" dirty="0">
              <a:solidFill>
                <a:srgbClr val="003399"/>
              </a:solidFill>
              <a:latin typeface="Century Gothic" pitchFamily="34" charset="0"/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230188" y="4322763"/>
            <a:ext cx="8102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dirty="0" smtClean="0">
                <a:solidFill>
                  <a:schemeClr val="tx1"/>
                </a:solidFill>
                <a:latin typeface="Century Gothic" pitchFamily="34" charset="0"/>
              </a:rPr>
              <a:t>Exception:  </a:t>
            </a:r>
            <a:r>
              <a:rPr lang="en-US" i="1" dirty="0">
                <a:solidFill>
                  <a:schemeClr val="tx1"/>
                </a:solidFill>
                <a:latin typeface="Century Gothic" pitchFamily="34" charset="0"/>
              </a:rPr>
              <a:t>a few species that live on or near the bottom</a:t>
            </a:r>
            <a:endParaRPr lang="fr-FR" i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26629" name="Picture 7"/>
          <p:cNvPicPr>
            <a:picLocks noChangeAspect="1" noChangeArrowheads="1"/>
          </p:cNvPicPr>
          <p:nvPr/>
        </p:nvPicPr>
        <p:blipFill>
          <a:blip r:embed="rId2"/>
          <a:srcRect t="18480" b="12224"/>
          <a:stretch>
            <a:fillRect/>
          </a:stretch>
        </p:blipFill>
        <p:spPr bwMode="auto">
          <a:xfrm>
            <a:off x="277813" y="2070100"/>
            <a:ext cx="2209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8"/>
          <p:cNvSpPr>
            <a:spLocks noChangeArrowheads="1"/>
          </p:cNvSpPr>
          <p:nvPr/>
        </p:nvSpPr>
        <p:spPr bwMode="auto">
          <a:xfrm>
            <a:off x="1019175" y="3146425"/>
            <a:ext cx="727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dirty="0" err="1" smtClean="0">
                <a:solidFill>
                  <a:schemeClr val="tx1"/>
                </a:solidFill>
                <a:latin typeface="Century Gothic" pitchFamily="34" charset="0"/>
              </a:rPr>
              <a:t>Tuna</a:t>
            </a:r>
            <a:endParaRPr lang="fr-FR" i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2663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6563" y="2298700"/>
            <a:ext cx="2133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Rectangle 10"/>
          <p:cNvSpPr>
            <a:spLocks noChangeArrowheads="1"/>
          </p:cNvSpPr>
          <p:nvPr/>
        </p:nvSpPr>
        <p:spPr bwMode="auto">
          <a:xfrm>
            <a:off x="3276600" y="3146425"/>
            <a:ext cx="1511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dirty="0" err="1" smtClean="0">
                <a:solidFill>
                  <a:schemeClr val="tx1"/>
                </a:solidFill>
                <a:latin typeface="Century Gothic" pitchFamily="34" charset="0"/>
              </a:rPr>
              <a:t>Mackerel</a:t>
            </a:r>
            <a:endParaRPr lang="fr-FR" i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6388100" y="3146425"/>
            <a:ext cx="12207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dirty="0" err="1" smtClean="0">
                <a:solidFill>
                  <a:schemeClr val="tx1"/>
                </a:solidFill>
                <a:latin typeface="Century Gothic" pitchFamily="34" charset="0"/>
              </a:rPr>
              <a:t>Swordfish</a:t>
            </a:r>
            <a:endParaRPr lang="fr-FR" i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525" y="4848225"/>
            <a:ext cx="20574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1214438" y="621030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dirty="0" smtClean="0">
                <a:solidFill>
                  <a:schemeClr val="tx1"/>
                </a:solidFill>
                <a:latin typeface="Century Gothic" pitchFamily="34" charset="0"/>
              </a:rPr>
              <a:t>Ray</a:t>
            </a:r>
            <a:endParaRPr lang="fr-FR" i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87675" y="5153025"/>
            <a:ext cx="249555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3932238" y="6283325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>
                <a:solidFill>
                  <a:schemeClr val="tx1"/>
                </a:solidFill>
                <a:latin typeface="Century Gothic" pitchFamily="34" charset="0"/>
              </a:rPr>
              <a:t>Sole</a:t>
            </a:r>
          </a:p>
        </p:txBody>
      </p:sp>
      <p:pic>
        <p:nvPicPr>
          <p:cNvPr id="15376" name="Picture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1825" y="5076825"/>
            <a:ext cx="24003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6350794" y="6283325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dirty="0" err="1" smtClean="0">
                <a:solidFill>
                  <a:schemeClr val="tx1"/>
                </a:solidFill>
                <a:latin typeface="Century Gothic" pitchFamily="34" charset="0"/>
              </a:rPr>
              <a:t>Anglerfish</a:t>
            </a:r>
            <a:endParaRPr lang="fr-FR" i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26640" name="Picture 20"/>
          <p:cNvPicPr>
            <a:picLocks noChangeAspect="1" noChangeArrowheads="1"/>
          </p:cNvPicPr>
          <p:nvPr/>
        </p:nvPicPr>
        <p:blipFill>
          <a:blip r:embed="rId7"/>
          <a:srcRect t="15369"/>
          <a:stretch>
            <a:fillRect/>
          </a:stretch>
        </p:blipFill>
        <p:spPr bwMode="auto">
          <a:xfrm>
            <a:off x="5264150" y="2146300"/>
            <a:ext cx="3043238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morphology</a:t>
            </a:r>
            <a:r>
              <a:rPr lang="fr-FR" dirty="0"/>
              <a:t> to </a:t>
            </a:r>
            <a:r>
              <a:rPr lang="fr-FR" dirty="0" err="1"/>
              <a:t>ecology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Main </a:t>
            </a:r>
            <a:r>
              <a:rPr lang="fr-FR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biological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traits</a:t>
            </a: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: </a:t>
            </a:r>
            <a:r>
              <a:rPr lang="fr-FR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morphology</a:t>
            </a: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- </a:t>
            </a:r>
            <a:r>
              <a:rPr lang="fr-FR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shape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15366" grpId="0"/>
      <p:bldP spid="26630" grpId="0"/>
      <p:bldP spid="26632" grpId="0"/>
      <p:bldP spid="26633" grpId="0"/>
      <p:bldP spid="15373" grpId="0"/>
      <p:bldP spid="15375" grpId="0"/>
      <p:bldP spid="153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ChangeArrowheads="1"/>
          </p:cNvSpPr>
          <p:nvPr/>
        </p:nvSpPr>
        <p:spPr bwMode="auto">
          <a:xfrm>
            <a:off x="510495" y="1303587"/>
            <a:ext cx="7661905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2075">
              <a:spcBef>
                <a:spcPct val="20000"/>
              </a:spcBef>
              <a:buClr>
                <a:srgbClr val="FF6600"/>
              </a:buClr>
              <a:buFontTx/>
              <a:buChar char="•"/>
            </a:pPr>
            <a:r>
              <a:rPr lang="fr-FR" sz="1600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 Body and/or fins </a:t>
            </a:r>
            <a:r>
              <a:rPr lang="fr-FR" sz="1600" dirty="0" err="1" smtClean="0">
                <a:solidFill>
                  <a:schemeClr val="accent2"/>
                </a:solidFill>
                <a:latin typeface="Calibri Light" panose="020F0302020204030204" pitchFamily="34" charset="0"/>
              </a:rPr>
              <a:t>movements</a:t>
            </a:r>
            <a:endParaRPr lang="fr-FR" sz="1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  <a:p>
            <a:pPr marL="92075">
              <a:lnSpc>
                <a:spcPct val="200000"/>
              </a:lnSpc>
              <a:spcBef>
                <a:spcPct val="20000"/>
              </a:spcBef>
              <a:buClr>
                <a:srgbClr val="FF6600"/>
              </a:buClr>
              <a:buFontTx/>
              <a:buChar char="•"/>
            </a:pPr>
            <a:r>
              <a:rPr lang="en-US" sz="1600" dirty="0">
                <a:solidFill>
                  <a:schemeClr val="accent2"/>
                </a:solidFill>
                <a:latin typeface="Calibri Light" panose="020F0302020204030204" pitchFamily="34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Propulsion modes</a:t>
            </a:r>
            <a:endParaRPr lang="en-US" sz="1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2752923" y="5570514"/>
            <a:ext cx="1238250" cy="1066800"/>
            <a:chOff x="1632" y="3456"/>
            <a:chExt cx="1056" cy="925"/>
          </a:xfrm>
        </p:grpSpPr>
        <p:pic>
          <p:nvPicPr>
            <p:cNvPr id="27662" name="Picture 4" descr="atlantic%20stingray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32" y="3456"/>
              <a:ext cx="1056" cy="925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7663" name="Freeform 5"/>
            <p:cNvSpPr>
              <a:spLocks/>
            </p:cNvSpPr>
            <p:nvPr/>
          </p:nvSpPr>
          <p:spPr bwMode="auto">
            <a:xfrm>
              <a:off x="2241" y="3574"/>
              <a:ext cx="374" cy="485"/>
            </a:xfrm>
            <a:custGeom>
              <a:avLst/>
              <a:gdLst>
                <a:gd name="T0" fmla="*/ 1 w 619"/>
                <a:gd name="T1" fmla="*/ 0 h 1231"/>
                <a:gd name="T2" fmla="*/ 1 w 619"/>
                <a:gd name="T3" fmla="*/ 0 h 1231"/>
                <a:gd name="T4" fmla="*/ 1 w 619"/>
                <a:gd name="T5" fmla="*/ 0 h 1231"/>
                <a:gd name="T6" fmla="*/ 1 w 619"/>
                <a:gd name="T7" fmla="*/ 0 h 1231"/>
                <a:gd name="T8" fmla="*/ 1 w 619"/>
                <a:gd name="T9" fmla="*/ 0 h 1231"/>
                <a:gd name="T10" fmla="*/ 1 w 619"/>
                <a:gd name="T11" fmla="*/ 0 h 1231"/>
                <a:gd name="T12" fmla="*/ 1 w 619"/>
                <a:gd name="T13" fmla="*/ 0 h 1231"/>
                <a:gd name="T14" fmla="*/ 1 w 619"/>
                <a:gd name="T15" fmla="*/ 0 h 1231"/>
                <a:gd name="T16" fmla="*/ 1 w 619"/>
                <a:gd name="T17" fmla="*/ 0 h 1231"/>
                <a:gd name="T18" fmla="*/ 1 w 619"/>
                <a:gd name="T19" fmla="*/ 0 h 1231"/>
                <a:gd name="T20" fmla="*/ 1 w 619"/>
                <a:gd name="T21" fmla="*/ 0 h 12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19"/>
                <a:gd name="T34" fmla="*/ 0 h 1231"/>
                <a:gd name="T35" fmla="*/ 619 w 619"/>
                <a:gd name="T36" fmla="*/ 1231 h 12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19" h="1231">
                  <a:moveTo>
                    <a:pt x="173" y="0"/>
                  </a:moveTo>
                  <a:cubicBezTo>
                    <a:pt x="230" y="19"/>
                    <a:pt x="262" y="61"/>
                    <a:pt x="317" y="79"/>
                  </a:cubicBezTo>
                  <a:cubicBezTo>
                    <a:pt x="355" y="115"/>
                    <a:pt x="417" y="140"/>
                    <a:pt x="461" y="170"/>
                  </a:cubicBezTo>
                  <a:cubicBezTo>
                    <a:pt x="524" y="212"/>
                    <a:pt x="532" y="292"/>
                    <a:pt x="579" y="341"/>
                  </a:cubicBezTo>
                  <a:cubicBezTo>
                    <a:pt x="619" y="500"/>
                    <a:pt x="586" y="657"/>
                    <a:pt x="475" y="773"/>
                  </a:cubicBezTo>
                  <a:cubicBezTo>
                    <a:pt x="455" y="829"/>
                    <a:pt x="424" y="875"/>
                    <a:pt x="383" y="917"/>
                  </a:cubicBezTo>
                  <a:cubicBezTo>
                    <a:pt x="361" y="984"/>
                    <a:pt x="310" y="1048"/>
                    <a:pt x="252" y="1087"/>
                  </a:cubicBezTo>
                  <a:cubicBezTo>
                    <a:pt x="208" y="1153"/>
                    <a:pt x="158" y="1206"/>
                    <a:pt x="82" y="1231"/>
                  </a:cubicBezTo>
                  <a:cubicBezTo>
                    <a:pt x="64" y="1227"/>
                    <a:pt x="43" y="1229"/>
                    <a:pt x="29" y="1218"/>
                  </a:cubicBezTo>
                  <a:cubicBezTo>
                    <a:pt x="18" y="1209"/>
                    <a:pt x="19" y="1192"/>
                    <a:pt x="16" y="1178"/>
                  </a:cubicBezTo>
                  <a:cubicBezTo>
                    <a:pt x="0" y="1106"/>
                    <a:pt x="3" y="1111"/>
                    <a:pt x="3" y="1047"/>
                  </a:cubicBezTo>
                </a:path>
              </a:pathLst>
            </a:cu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sp>
          <p:nvSpPr>
            <p:cNvPr id="27664" name="Freeform 6"/>
            <p:cNvSpPr>
              <a:spLocks/>
            </p:cNvSpPr>
            <p:nvPr/>
          </p:nvSpPr>
          <p:spPr bwMode="auto">
            <a:xfrm>
              <a:off x="1681" y="3572"/>
              <a:ext cx="376" cy="485"/>
            </a:xfrm>
            <a:custGeom>
              <a:avLst/>
              <a:gdLst>
                <a:gd name="T0" fmla="*/ 0 w 1437"/>
                <a:gd name="T1" fmla="*/ 0 h 1641"/>
                <a:gd name="T2" fmla="*/ 0 w 1437"/>
                <a:gd name="T3" fmla="*/ 0 h 1641"/>
                <a:gd name="T4" fmla="*/ 0 w 1437"/>
                <a:gd name="T5" fmla="*/ 0 h 1641"/>
                <a:gd name="T6" fmla="*/ 0 w 1437"/>
                <a:gd name="T7" fmla="*/ 0 h 1641"/>
                <a:gd name="T8" fmla="*/ 0 w 1437"/>
                <a:gd name="T9" fmla="*/ 0 h 1641"/>
                <a:gd name="T10" fmla="*/ 0 w 1437"/>
                <a:gd name="T11" fmla="*/ 0 h 1641"/>
                <a:gd name="T12" fmla="*/ 0 w 1437"/>
                <a:gd name="T13" fmla="*/ 0 h 1641"/>
                <a:gd name="T14" fmla="*/ 0 w 1437"/>
                <a:gd name="T15" fmla="*/ 0 h 1641"/>
                <a:gd name="T16" fmla="*/ 0 w 1437"/>
                <a:gd name="T17" fmla="*/ 0 h 1641"/>
                <a:gd name="T18" fmla="*/ 0 w 1437"/>
                <a:gd name="T19" fmla="*/ 0 h 1641"/>
                <a:gd name="T20" fmla="*/ 0 w 1437"/>
                <a:gd name="T21" fmla="*/ 0 h 1641"/>
                <a:gd name="T22" fmla="*/ 0 w 1437"/>
                <a:gd name="T23" fmla="*/ 0 h 1641"/>
                <a:gd name="T24" fmla="*/ 0 w 1437"/>
                <a:gd name="T25" fmla="*/ 0 h 1641"/>
                <a:gd name="T26" fmla="*/ 0 w 1437"/>
                <a:gd name="T27" fmla="*/ 0 h 1641"/>
                <a:gd name="T28" fmla="*/ 0 w 1437"/>
                <a:gd name="T29" fmla="*/ 0 h 1641"/>
                <a:gd name="T30" fmla="*/ 0 w 1437"/>
                <a:gd name="T31" fmla="*/ 0 h 1641"/>
                <a:gd name="T32" fmla="*/ 0 w 1437"/>
                <a:gd name="T33" fmla="*/ 0 h 1641"/>
                <a:gd name="T34" fmla="*/ 0 w 1437"/>
                <a:gd name="T35" fmla="*/ 0 h 1641"/>
                <a:gd name="T36" fmla="*/ 0 w 1437"/>
                <a:gd name="T37" fmla="*/ 0 h 1641"/>
                <a:gd name="T38" fmla="*/ 0 w 1437"/>
                <a:gd name="T39" fmla="*/ 0 h 1641"/>
                <a:gd name="T40" fmla="*/ 0 w 1437"/>
                <a:gd name="T41" fmla="*/ 0 h 1641"/>
                <a:gd name="T42" fmla="*/ 0 w 1437"/>
                <a:gd name="T43" fmla="*/ 0 h 1641"/>
                <a:gd name="T44" fmla="*/ 0 w 1437"/>
                <a:gd name="T45" fmla="*/ 0 h 1641"/>
                <a:gd name="T46" fmla="*/ 0 w 1437"/>
                <a:gd name="T47" fmla="*/ 0 h 1641"/>
                <a:gd name="T48" fmla="*/ 0 w 1437"/>
                <a:gd name="T49" fmla="*/ 0 h 1641"/>
                <a:gd name="T50" fmla="*/ 0 w 1437"/>
                <a:gd name="T51" fmla="*/ 0 h 1641"/>
                <a:gd name="T52" fmla="*/ 0 w 1437"/>
                <a:gd name="T53" fmla="*/ 0 h 1641"/>
                <a:gd name="T54" fmla="*/ 0 w 1437"/>
                <a:gd name="T55" fmla="*/ 0 h 1641"/>
                <a:gd name="T56" fmla="*/ 0 w 1437"/>
                <a:gd name="T57" fmla="*/ 0 h 1641"/>
                <a:gd name="T58" fmla="*/ 0 w 1437"/>
                <a:gd name="T59" fmla="*/ 0 h 1641"/>
                <a:gd name="T60" fmla="*/ 0 w 1437"/>
                <a:gd name="T61" fmla="*/ 0 h 1641"/>
                <a:gd name="T62" fmla="*/ 0 w 1437"/>
                <a:gd name="T63" fmla="*/ 0 h 1641"/>
                <a:gd name="T64" fmla="*/ 0 w 1437"/>
                <a:gd name="T65" fmla="*/ 0 h 1641"/>
                <a:gd name="T66" fmla="*/ 0 w 1437"/>
                <a:gd name="T67" fmla="*/ 0 h 1641"/>
                <a:gd name="T68" fmla="*/ 0 w 1437"/>
                <a:gd name="T69" fmla="*/ 0 h 1641"/>
                <a:gd name="T70" fmla="*/ 0 w 1437"/>
                <a:gd name="T71" fmla="*/ 0 h 1641"/>
                <a:gd name="T72" fmla="*/ 0 w 1437"/>
                <a:gd name="T73" fmla="*/ 0 h 1641"/>
                <a:gd name="T74" fmla="*/ 0 w 1437"/>
                <a:gd name="T75" fmla="*/ 0 h 1641"/>
                <a:gd name="T76" fmla="*/ 0 w 1437"/>
                <a:gd name="T77" fmla="*/ 0 h 1641"/>
                <a:gd name="T78" fmla="*/ 0 w 1437"/>
                <a:gd name="T79" fmla="*/ 0 h 164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37"/>
                <a:gd name="T121" fmla="*/ 0 h 1641"/>
                <a:gd name="T122" fmla="*/ 1437 w 1437"/>
                <a:gd name="T123" fmla="*/ 1641 h 164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37" h="1641">
                  <a:moveTo>
                    <a:pt x="1014" y="0"/>
                  </a:moveTo>
                  <a:cubicBezTo>
                    <a:pt x="935" y="20"/>
                    <a:pt x="979" y="7"/>
                    <a:pt x="883" y="39"/>
                  </a:cubicBezTo>
                  <a:cubicBezTo>
                    <a:pt x="868" y="44"/>
                    <a:pt x="858" y="59"/>
                    <a:pt x="844" y="65"/>
                  </a:cubicBezTo>
                  <a:cubicBezTo>
                    <a:pt x="786" y="90"/>
                    <a:pt x="719" y="93"/>
                    <a:pt x="661" y="118"/>
                  </a:cubicBezTo>
                  <a:cubicBezTo>
                    <a:pt x="604" y="143"/>
                    <a:pt x="549" y="164"/>
                    <a:pt x="490" y="183"/>
                  </a:cubicBezTo>
                  <a:cubicBezTo>
                    <a:pt x="464" y="192"/>
                    <a:pt x="435" y="194"/>
                    <a:pt x="412" y="209"/>
                  </a:cubicBezTo>
                  <a:cubicBezTo>
                    <a:pt x="361" y="243"/>
                    <a:pt x="388" y="230"/>
                    <a:pt x="333" y="248"/>
                  </a:cubicBezTo>
                  <a:cubicBezTo>
                    <a:pt x="243" y="309"/>
                    <a:pt x="285" y="291"/>
                    <a:pt x="215" y="314"/>
                  </a:cubicBezTo>
                  <a:cubicBezTo>
                    <a:pt x="202" y="323"/>
                    <a:pt x="190" y="333"/>
                    <a:pt x="176" y="340"/>
                  </a:cubicBezTo>
                  <a:cubicBezTo>
                    <a:pt x="164" y="346"/>
                    <a:pt x="148" y="344"/>
                    <a:pt x="137" y="353"/>
                  </a:cubicBezTo>
                  <a:cubicBezTo>
                    <a:pt x="51" y="422"/>
                    <a:pt x="173" y="370"/>
                    <a:pt x="71" y="406"/>
                  </a:cubicBezTo>
                  <a:cubicBezTo>
                    <a:pt x="67" y="419"/>
                    <a:pt x="64" y="433"/>
                    <a:pt x="58" y="445"/>
                  </a:cubicBezTo>
                  <a:cubicBezTo>
                    <a:pt x="51" y="459"/>
                    <a:pt x="38" y="470"/>
                    <a:pt x="32" y="484"/>
                  </a:cubicBezTo>
                  <a:cubicBezTo>
                    <a:pt x="21" y="509"/>
                    <a:pt x="6" y="563"/>
                    <a:pt x="6" y="563"/>
                  </a:cubicBezTo>
                  <a:cubicBezTo>
                    <a:pt x="10" y="639"/>
                    <a:pt x="0" y="799"/>
                    <a:pt x="45" y="890"/>
                  </a:cubicBezTo>
                  <a:cubicBezTo>
                    <a:pt x="85" y="970"/>
                    <a:pt x="60" y="885"/>
                    <a:pt x="124" y="982"/>
                  </a:cubicBezTo>
                  <a:cubicBezTo>
                    <a:pt x="140" y="1006"/>
                    <a:pt x="145" y="1037"/>
                    <a:pt x="163" y="1060"/>
                  </a:cubicBezTo>
                  <a:cubicBezTo>
                    <a:pt x="173" y="1072"/>
                    <a:pt x="190" y="1076"/>
                    <a:pt x="202" y="1086"/>
                  </a:cubicBezTo>
                  <a:cubicBezTo>
                    <a:pt x="221" y="1102"/>
                    <a:pt x="237" y="1121"/>
                    <a:pt x="255" y="1139"/>
                  </a:cubicBezTo>
                  <a:cubicBezTo>
                    <a:pt x="266" y="1150"/>
                    <a:pt x="270" y="1167"/>
                    <a:pt x="281" y="1178"/>
                  </a:cubicBezTo>
                  <a:cubicBezTo>
                    <a:pt x="292" y="1189"/>
                    <a:pt x="308" y="1194"/>
                    <a:pt x="320" y="1204"/>
                  </a:cubicBezTo>
                  <a:cubicBezTo>
                    <a:pt x="383" y="1257"/>
                    <a:pt x="448" y="1303"/>
                    <a:pt x="517" y="1348"/>
                  </a:cubicBezTo>
                  <a:cubicBezTo>
                    <a:pt x="528" y="1355"/>
                    <a:pt x="544" y="1354"/>
                    <a:pt x="556" y="1361"/>
                  </a:cubicBezTo>
                  <a:cubicBezTo>
                    <a:pt x="583" y="1376"/>
                    <a:pt x="611" y="1392"/>
                    <a:pt x="634" y="1414"/>
                  </a:cubicBezTo>
                  <a:cubicBezTo>
                    <a:pt x="643" y="1423"/>
                    <a:pt x="650" y="1434"/>
                    <a:pt x="661" y="1440"/>
                  </a:cubicBezTo>
                  <a:cubicBezTo>
                    <a:pt x="673" y="1447"/>
                    <a:pt x="688" y="1446"/>
                    <a:pt x="700" y="1453"/>
                  </a:cubicBezTo>
                  <a:cubicBezTo>
                    <a:pt x="727" y="1468"/>
                    <a:pt x="752" y="1488"/>
                    <a:pt x="778" y="1505"/>
                  </a:cubicBezTo>
                  <a:cubicBezTo>
                    <a:pt x="788" y="1512"/>
                    <a:pt x="794" y="1525"/>
                    <a:pt x="805" y="1531"/>
                  </a:cubicBezTo>
                  <a:cubicBezTo>
                    <a:pt x="830" y="1543"/>
                    <a:pt x="857" y="1549"/>
                    <a:pt x="883" y="1558"/>
                  </a:cubicBezTo>
                  <a:cubicBezTo>
                    <a:pt x="898" y="1563"/>
                    <a:pt x="908" y="1578"/>
                    <a:pt x="922" y="1584"/>
                  </a:cubicBezTo>
                  <a:cubicBezTo>
                    <a:pt x="976" y="1608"/>
                    <a:pt x="1037" y="1618"/>
                    <a:pt x="1093" y="1636"/>
                  </a:cubicBezTo>
                  <a:cubicBezTo>
                    <a:pt x="1214" y="1627"/>
                    <a:pt x="1255" y="1641"/>
                    <a:pt x="1341" y="1584"/>
                  </a:cubicBezTo>
                  <a:cubicBezTo>
                    <a:pt x="1437" y="1436"/>
                    <a:pt x="1377" y="1545"/>
                    <a:pt x="1354" y="1152"/>
                  </a:cubicBezTo>
                  <a:cubicBezTo>
                    <a:pt x="1350" y="1079"/>
                    <a:pt x="1310" y="988"/>
                    <a:pt x="1289" y="916"/>
                  </a:cubicBezTo>
                  <a:cubicBezTo>
                    <a:pt x="1257" y="805"/>
                    <a:pt x="1229" y="694"/>
                    <a:pt x="1184" y="589"/>
                  </a:cubicBezTo>
                  <a:cubicBezTo>
                    <a:pt x="1167" y="549"/>
                    <a:pt x="1156" y="477"/>
                    <a:pt x="1145" y="445"/>
                  </a:cubicBezTo>
                  <a:cubicBezTo>
                    <a:pt x="1107" y="330"/>
                    <a:pt x="1067" y="206"/>
                    <a:pt x="1001" y="104"/>
                  </a:cubicBezTo>
                  <a:cubicBezTo>
                    <a:pt x="997" y="87"/>
                    <a:pt x="993" y="69"/>
                    <a:pt x="988" y="52"/>
                  </a:cubicBezTo>
                  <a:cubicBezTo>
                    <a:pt x="984" y="39"/>
                    <a:pt x="969" y="25"/>
                    <a:pt x="975" y="13"/>
                  </a:cubicBezTo>
                  <a:cubicBezTo>
                    <a:pt x="981" y="1"/>
                    <a:pt x="1001" y="4"/>
                    <a:pt x="1014" y="0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</p:grpSp>
      <p:pic>
        <p:nvPicPr>
          <p:cNvPr id="27652" name="Picture 8"/>
          <p:cNvPicPr>
            <a:picLocks noChangeAspect="1" noChangeArrowheads="1"/>
          </p:cNvPicPr>
          <p:nvPr/>
        </p:nvPicPr>
        <p:blipFill>
          <a:blip r:embed="rId3"/>
          <a:srcRect b="17892"/>
          <a:stretch>
            <a:fillRect/>
          </a:stretch>
        </p:blipFill>
        <p:spPr bwMode="auto">
          <a:xfrm>
            <a:off x="5029200" y="2720975"/>
            <a:ext cx="2230438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4136" y="2762226"/>
            <a:ext cx="2971800" cy="2668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7654" name="Group 10"/>
          <p:cNvGrpSpPr>
            <a:grpSpLocks/>
          </p:cNvGrpSpPr>
          <p:nvPr/>
        </p:nvGrpSpPr>
        <p:grpSpPr bwMode="auto">
          <a:xfrm>
            <a:off x="1024136" y="5641951"/>
            <a:ext cx="1403350" cy="893763"/>
            <a:chOff x="432" y="2304"/>
            <a:chExt cx="2112" cy="1763"/>
          </a:xfrm>
        </p:grpSpPr>
        <p:pic>
          <p:nvPicPr>
            <p:cNvPr id="27660" name="Picture 11" descr="tn_Cyorb_u0.gif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32" y="2304"/>
              <a:ext cx="2112" cy="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1" name="Freeform 12"/>
            <p:cNvSpPr>
              <a:spLocks/>
            </p:cNvSpPr>
            <p:nvPr/>
          </p:nvSpPr>
          <p:spPr bwMode="auto">
            <a:xfrm>
              <a:off x="1254" y="2870"/>
              <a:ext cx="178" cy="236"/>
            </a:xfrm>
            <a:custGeom>
              <a:avLst/>
              <a:gdLst>
                <a:gd name="T0" fmla="*/ 0 w 410"/>
                <a:gd name="T1" fmla="*/ 1 h 400"/>
                <a:gd name="T2" fmla="*/ 0 w 410"/>
                <a:gd name="T3" fmla="*/ 1 h 400"/>
                <a:gd name="T4" fmla="*/ 0 w 410"/>
                <a:gd name="T5" fmla="*/ 1 h 400"/>
                <a:gd name="T6" fmla="*/ 0 w 410"/>
                <a:gd name="T7" fmla="*/ 0 h 400"/>
                <a:gd name="T8" fmla="*/ 0 w 410"/>
                <a:gd name="T9" fmla="*/ 1 h 400"/>
                <a:gd name="T10" fmla="*/ 0 w 410"/>
                <a:gd name="T11" fmla="*/ 1 h 400"/>
                <a:gd name="T12" fmla="*/ 0 w 410"/>
                <a:gd name="T13" fmla="*/ 1 h 400"/>
                <a:gd name="T14" fmla="*/ 0 w 410"/>
                <a:gd name="T15" fmla="*/ 1 h 400"/>
                <a:gd name="T16" fmla="*/ 0 w 410"/>
                <a:gd name="T17" fmla="*/ 1 h 400"/>
                <a:gd name="T18" fmla="*/ 0 w 410"/>
                <a:gd name="T19" fmla="*/ 1 h 400"/>
                <a:gd name="T20" fmla="*/ 0 w 410"/>
                <a:gd name="T21" fmla="*/ 1 h 400"/>
                <a:gd name="T22" fmla="*/ 0 w 410"/>
                <a:gd name="T23" fmla="*/ 1 h 400"/>
                <a:gd name="T24" fmla="*/ 0 w 410"/>
                <a:gd name="T25" fmla="*/ 1 h 400"/>
                <a:gd name="T26" fmla="*/ 0 w 410"/>
                <a:gd name="T27" fmla="*/ 1 h 4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10"/>
                <a:gd name="T43" fmla="*/ 0 h 400"/>
                <a:gd name="T44" fmla="*/ 410 w 410"/>
                <a:gd name="T45" fmla="*/ 400 h 4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10" h="400">
                  <a:moveTo>
                    <a:pt x="47" y="153"/>
                  </a:moveTo>
                  <a:cubicBezTo>
                    <a:pt x="71" y="145"/>
                    <a:pt x="100" y="147"/>
                    <a:pt x="118" y="130"/>
                  </a:cubicBezTo>
                  <a:cubicBezTo>
                    <a:pt x="138" y="110"/>
                    <a:pt x="141" y="75"/>
                    <a:pt x="165" y="59"/>
                  </a:cubicBezTo>
                  <a:cubicBezTo>
                    <a:pt x="245" y="5"/>
                    <a:pt x="208" y="21"/>
                    <a:pt x="270" y="0"/>
                  </a:cubicBezTo>
                  <a:cubicBezTo>
                    <a:pt x="358" y="29"/>
                    <a:pt x="348" y="56"/>
                    <a:pt x="376" y="141"/>
                  </a:cubicBezTo>
                  <a:cubicBezTo>
                    <a:pt x="380" y="153"/>
                    <a:pt x="384" y="165"/>
                    <a:pt x="388" y="177"/>
                  </a:cubicBezTo>
                  <a:cubicBezTo>
                    <a:pt x="392" y="189"/>
                    <a:pt x="400" y="212"/>
                    <a:pt x="400" y="212"/>
                  </a:cubicBezTo>
                  <a:cubicBezTo>
                    <a:pt x="395" y="259"/>
                    <a:pt x="410" y="319"/>
                    <a:pt x="376" y="353"/>
                  </a:cubicBezTo>
                  <a:cubicBezTo>
                    <a:pt x="356" y="373"/>
                    <a:pt x="306" y="400"/>
                    <a:pt x="306" y="400"/>
                  </a:cubicBezTo>
                  <a:cubicBezTo>
                    <a:pt x="271" y="396"/>
                    <a:pt x="234" y="399"/>
                    <a:pt x="200" y="388"/>
                  </a:cubicBezTo>
                  <a:cubicBezTo>
                    <a:pt x="160" y="375"/>
                    <a:pt x="119" y="327"/>
                    <a:pt x="82" y="306"/>
                  </a:cubicBezTo>
                  <a:cubicBezTo>
                    <a:pt x="68" y="298"/>
                    <a:pt x="11" y="285"/>
                    <a:pt x="0" y="282"/>
                  </a:cubicBezTo>
                  <a:cubicBezTo>
                    <a:pt x="4" y="266"/>
                    <a:pt x="6" y="250"/>
                    <a:pt x="12" y="235"/>
                  </a:cubicBezTo>
                  <a:cubicBezTo>
                    <a:pt x="25" y="204"/>
                    <a:pt x="47" y="189"/>
                    <a:pt x="47" y="15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</p:grpSp>
      <p:sp>
        <p:nvSpPr>
          <p:cNvPr id="27655" name="Text Box 13"/>
          <p:cNvSpPr txBox="1">
            <a:spLocks noChangeArrowheads="1"/>
          </p:cNvSpPr>
          <p:nvPr/>
        </p:nvSpPr>
        <p:spPr bwMode="auto">
          <a:xfrm>
            <a:off x="4932760" y="2332887"/>
            <a:ext cx="251956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Resolution</a:t>
            </a:r>
            <a:r>
              <a:rPr lang="fr-FR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of </a:t>
            </a:r>
            <a:r>
              <a:rPr lang="fr-FR" sz="14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swimming</a:t>
            </a:r>
            <a:r>
              <a:rPr lang="fr-FR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forces </a:t>
            </a:r>
            <a:endParaRPr lang="fr-FR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7656" name="Rectangle 32"/>
          <p:cNvSpPr>
            <a:spLocks noChangeArrowheads="1"/>
          </p:cNvSpPr>
          <p:nvPr/>
        </p:nvSpPr>
        <p:spPr bwMode="auto">
          <a:xfrm>
            <a:off x="1294299" y="2348880"/>
            <a:ext cx="239200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In r</a:t>
            </a:r>
            <a:r>
              <a:rPr lang="en-US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ed: propulsion components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7657" name="Text Box 13"/>
          <p:cNvSpPr txBox="1">
            <a:spLocks noChangeArrowheads="1"/>
          </p:cNvSpPr>
          <p:nvPr/>
        </p:nvSpPr>
        <p:spPr bwMode="auto">
          <a:xfrm>
            <a:off x="5003800" y="5913438"/>
            <a:ext cx="244851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chemeClr val="tx1"/>
                </a:solidFill>
                <a:latin typeface="Calibri Light" panose="020F0302020204030204" pitchFamily="34" charset="0"/>
              </a:rPr>
              <a:t>    </a:t>
            </a:r>
            <a:r>
              <a:rPr lang="en-US" sz="1200" i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     </a:t>
            </a:r>
            <a:r>
              <a:rPr lang="en-US" sz="1200" i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Eel</a:t>
            </a:r>
            <a:r>
              <a:rPr lang="en-US" sz="1200" i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                           Trout</a:t>
            </a:r>
            <a:endParaRPr lang="en-US" sz="1200" i="1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200" i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     (</a:t>
            </a:r>
            <a:r>
              <a:rPr lang="en-US" sz="1200" i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chema)               (dorsal view)</a:t>
            </a:r>
            <a:r>
              <a:rPr lang="fr-FR" sz="1200" i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endParaRPr lang="fr-FR" sz="1200" i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7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morphology</a:t>
            </a:r>
            <a:r>
              <a:rPr lang="fr-FR" dirty="0"/>
              <a:t> to </a:t>
            </a:r>
            <a:r>
              <a:rPr lang="fr-FR" dirty="0" err="1"/>
              <a:t>ecology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Main </a:t>
            </a:r>
            <a:r>
              <a:rPr lang="fr-FR" sz="1800" dirty="0" err="1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biological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traits: </a:t>
            </a:r>
            <a:r>
              <a:rPr lang="fr-FR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swimming</a:t>
            </a: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 pattern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5076751" y="1366490"/>
            <a:ext cx="3267635" cy="715089"/>
          </a:xfrm>
          <a:prstGeom prst="roundRect">
            <a:avLst>
              <a:gd name="adj" fmla="val 23397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fr-FR" dirty="0" err="1">
                <a:solidFill>
                  <a:schemeClr val="tx2"/>
                </a:solidFill>
                <a:latin typeface="Arial Rounded MT Bold" pitchFamily="34" charset="0"/>
                <a:cs typeface="Arial" panose="020B0604020202020204" pitchFamily="34" charset="0"/>
              </a:rPr>
              <a:t>a</a:t>
            </a:r>
            <a:r>
              <a:rPr lang="fr-FR" dirty="0" err="1" smtClean="0">
                <a:solidFill>
                  <a:schemeClr val="tx2"/>
                </a:solidFill>
                <a:latin typeface="Arial Rounded MT Bold" pitchFamily="34" charset="0"/>
                <a:cs typeface="Arial" panose="020B0604020202020204" pitchFamily="34" charset="0"/>
              </a:rPr>
              <a:t>cceleration</a:t>
            </a:r>
            <a:r>
              <a:rPr lang="fr-FR" dirty="0" smtClean="0">
                <a:solidFill>
                  <a:schemeClr val="tx2"/>
                </a:solidFill>
                <a:latin typeface="Arial Rounded MT Bold" pitchFamily="34" charset="0"/>
                <a:cs typeface="Arial" panose="020B0604020202020204" pitchFamily="34" charset="0"/>
              </a:rPr>
              <a:t> vs </a:t>
            </a:r>
            <a:r>
              <a:rPr lang="fr-FR" dirty="0" err="1" smtClean="0">
                <a:solidFill>
                  <a:schemeClr val="tx2"/>
                </a:solidFill>
                <a:latin typeface="Arial Rounded MT Bold" pitchFamily="34" charset="0"/>
                <a:cs typeface="Arial" panose="020B0604020202020204" pitchFamily="34" charset="0"/>
              </a:rPr>
              <a:t>cruising</a:t>
            </a:r>
            <a:r>
              <a:rPr lang="fr-FR" dirty="0" smtClean="0">
                <a:solidFill>
                  <a:schemeClr val="tx2"/>
                </a:solidFill>
                <a:latin typeface="Arial Rounded MT Bold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latin typeface="Arial Rounded MT Bold" pitchFamily="34" charset="0"/>
                <a:cs typeface="Arial" panose="020B0604020202020204" pitchFamily="34" charset="0"/>
              </a:rPr>
              <a:t>capacities</a:t>
            </a:r>
            <a:endParaRPr lang="fr-FR" dirty="0">
              <a:solidFill>
                <a:schemeClr val="tx2"/>
              </a:solidFill>
              <a:latin typeface="Arial Rounded MT Bold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/>
      <p:bldP spid="27656" grpId="0"/>
      <p:bldP spid="27657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5"/>
          <p:cNvSpPr>
            <a:spLocks noChangeArrowheads="1"/>
          </p:cNvSpPr>
          <p:nvPr/>
        </p:nvSpPr>
        <p:spPr bwMode="auto">
          <a:xfrm>
            <a:off x="0" y="5668963"/>
            <a:ext cx="8459788" cy="1196975"/>
          </a:xfrm>
          <a:prstGeom prst="rect">
            <a:avLst/>
          </a:prstGeom>
          <a:gradFill rotWithShape="1">
            <a:gsLst>
              <a:gs pos="0">
                <a:srgbClr val="003399">
                  <a:alpha val="89998"/>
                </a:srgbClr>
              </a:gs>
              <a:gs pos="100000">
                <a:srgbClr val="00006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9699" name="Rectangle 53"/>
          <p:cNvSpPr>
            <a:spLocks noChangeArrowheads="1"/>
          </p:cNvSpPr>
          <p:nvPr/>
        </p:nvSpPr>
        <p:spPr bwMode="auto">
          <a:xfrm>
            <a:off x="0" y="3276600"/>
            <a:ext cx="9144000" cy="2376488"/>
          </a:xfrm>
          <a:prstGeom prst="rect">
            <a:avLst/>
          </a:prstGeom>
          <a:gradFill rotWithShape="1">
            <a:gsLst>
              <a:gs pos="0">
                <a:srgbClr val="CCECFF"/>
              </a:gs>
              <a:gs pos="100000">
                <a:srgbClr val="003399">
                  <a:alpha val="89998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9700" name="Rectangle 52"/>
          <p:cNvSpPr>
            <a:spLocks noChangeArrowheads="1"/>
          </p:cNvSpPr>
          <p:nvPr/>
        </p:nvSpPr>
        <p:spPr bwMode="auto">
          <a:xfrm>
            <a:off x="0" y="1125538"/>
            <a:ext cx="9144000" cy="21288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94513" y="2359025"/>
            <a:ext cx="144621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763" y="5178425"/>
            <a:ext cx="2282825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775" y="3357563"/>
            <a:ext cx="2209800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84438" y="5953125"/>
            <a:ext cx="14478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2988" y="6165850"/>
            <a:ext cx="992187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0425" y="3500438"/>
            <a:ext cx="15986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92500" y="1412875"/>
            <a:ext cx="159861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77050" y="1484313"/>
            <a:ext cx="841375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87900" y="6308725"/>
            <a:ext cx="990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11125" y="2511425"/>
            <a:ext cx="156527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1" name="Picture 1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763713" y="1773238"/>
            <a:ext cx="10255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2" name="Picture 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195513" y="2420938"/>
            <a:ext cx="1827212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3" name="Picture 1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076825" y="2205038"/>
            <a:ext cx="1336675" cy="4984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pic>
        <p:nvPicPr>
          <p:cNvPr id="29714" name="Picture 18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660775" y="5026025"/>
            <a:ext cx="179228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5" name="Text Box 56"/>
          <p:cNvSpPr txBox="1">
            <a:spLocks noChangeArrowheads="1"/>
          </p:cNvSpPr>
          <p:nvPr/>
        </p:nvSpPr>
        <p:spPr bwMode="auto">
          <a:xfrm>
            <a:off x="179388" y="1196975"/>
            <a:ext cx="158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smtClean="0">
                <a:solidFill>
                  <a:srgbClr val="003399"/>
                </a:solidFill>
                <a:latin typeface="Century Gothic" pitchFamily="34" charset="0"/>
              </a:rPr>
              <a:t>PELAGIC</a:t>
            </a:r>
            <a:endParaRPr lang="fr-FR" b="1" dirty="0">
              <a:solidFill>
                <a:srgbClr val="003399"/>
              </a:solidFill>
              <a:latin typeface="Century Gothic" pitchFamily="34" charset="0"/>
            </a:endParaRPr>
          </a:p>
        </p:txBody>
      </p:sp>
      <p:sp>
        <p:nvSpPr>
          <p:cNvPr id="29716" name="Text Box 57"/>
          <p:cNvSpPr txBox="1">
            <a:spLocks noChangeArrowheads="1"/>
          </p:cNvSpPr>
          <p:nvPr/>
        </p:nvSpPr>
        <p:spPr bwMode="auto">
          <a:xfrm>
            <a:off x="107950" y="3357563"/>
            <a:ext cx="15843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smtClean="0">
                <a:solidFill>
                  <a:schemeClr val="bg2"/>
                </a:solidFill>
                <a:latin typeface="Century Gothic" pitchFamily="34" charset="0"/>
              </a:rPr>
              <a:t>DEMERSAL</a:t>
            </a:r>
            <a:endParaRPr lang="fr-FR" b="1" dirty="0">
              <a:solidFill>
                <a:schemeClr val="bg2"/>
              </a:solidFill>
              <a:latin typeface="Century Gothic" pitchFamily="34" charset="0"/>
            </a:endParaRPr>
          </a:p>
        </p:txBody>
      </p:sp>
      <p:sp>
        <p:nvSpPr>
          <p:cNvPr id="29717" name="Text Box 58"/>
          <p:cNvSpPr txBox="1">
            <a:spLocks noChangeArrowheads="1"/>
          </p:cNvSpPr>
          <p:nvPr/>
        </p:nvSpPr>
        <p:spPr bwMode="auto">
          <a:xfrm>
            <a:off x="179388" y="5661025"/>
            <a:ext cx="1584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smtClean="0">
                <a:solidFill>
                  <a:schemeClr val="folHlink"/>
                </a:solidFill>
                <a:latin typeface="Century Gothic" pitchFamily="34" charset="0"/>
              </a:rPr>
              <a:t>BENTHIC</a:t>
            </a:r>
            <a:endParaRPr lang="fr-FR" b="1" dirty="0">
              <a:solidFill>
                <a:schemeClr val="folHlink"/>
              </a:solidFill>
              <a:latin typeface="Century Gothic" pitchFamily="34" charset="0"/>
            </a:endParaRPr>
          </a:p>
        </p:txBody>
      </p:sp>
      <p:sp>
        <p:nvSpPr>
          <p:cNvPr id="297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morphology</a:t>
            </a:r>
            <a:r>
              <a:rPr lang="fr-FR" dirty="0" smtClean="0"/>
              <a:t> to </a:t>
            </a:r>
            <a:r>
              <a:rPr lang="fr-FR" dirty="0" err="1" smtClean="0"/>
              <a:t>ecology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Position in the water </a:t>
            </a:r>
            <a:r>
              <a:rPr lang="fr-FR" sz="1800" dirty="0" err="1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column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nimBg="1"/>
      <p:bldP spid="29699" grpId="0" animBg="1"/>
      <p:bldP spid="29700" grpId="0" animBg="1"/>
      <p:bldP spid="29715" grpId="0"/>
      <p:bldP spid="29716" grpId="0"/>
      <p:bldP spid="297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0" y="3276600"/>
            <a:ext cx="9144000" cy="2376488"/>
          </a:xfrm>
          <a:prstGeom prst="rect">
            <a:avLst/>
          </a:prstGeom>
          <a:gradFill rotWithShape="1">
            <a:gsLst>
              <a:gs pos="0">
                <a:srgbClr val="CCECFF"/>
              </a:gs>
              <a:gs pos="100000">
                <a:srgbClr val="003399">
                  <a:alpha val="89998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" name="Rectangle à coins arrondis 4"/>
          <p:cNvSpPr/>
          <p:nvPr/>
        </p:nvSpPr>
        <p:spPr>
          <a:xfrm>
            <a:off x="87128" y="3311109"/>
            <a:ext cx="2281422" cy="2281654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0" y="5668963"/>
            <a:ext cx="8676456" cy="1196975"/>
          </a:xfrm>
          <a:prstGeom prst="rect">
            <a:avLst/>
          </a:prstGeom>
          <a:gradFill rotWithShape="1">
            <a:gsLst>
              <a:gs pos="0">
                <a:srgbClr val="003399">
                  <a:alpha val="89998"/>
                </a:srgbClr>
              </a:gs>
              <a:gs pos="100000">
                <a:srgbClr val="00006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0" y="1125538"/>
            <a:ext cx="9144000" cy="21288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05663" y="0"/>
            <a:ext cx="1223962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4513" y="2359025"/>
            <a:ext cx="144621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763" y="5178425"/>
            <a:ext cx="2282825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87824" y="3372470"/>
            <a:ext cx="2209800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76128" y="5892528"/>
            <a:ext cx="14478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87634" y="6132385"/>
            <a:ext cx="99218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44344" y="3429000"/>
            <a:ext cx="15986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54961" y="1572344"/>
            <a:ext cx="841375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1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661520" y="6326460"/>
            <a:ext cx="990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2" name="Picture 1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11125" y="2511425"/>
            <a:ext cx="156527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3" name="Picture 1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763688" y="1756048"/>
            <a:ext cx="10255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6" name="Picture 2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660775" y="5026025"/>
            <a:ext cx="179228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8" name="AutoShape 24"/>
          <p:cNvSpPr>
            <a:spLocks noChangeArrowheads="1"/>
          </p:cNvSpPr>
          <p:nvPr/>
        </p:nvSpPr>
        <p:spPr bwMode="auto">
          <a:xfrm>
            <a:off x="3140224" y="3448670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40" name="AutoShape 26"/>
          <p:cNvSpPr>
            <a:spLocks noChangeArrowheads="1"/>
          </p:cNvSpPr>
          <p:nvPr/>
        </p:nvSpPr>
        <p:spPr bwMode="auto">
          <a:xfrm>
            <a:off x="609600" y="27400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41" name="AutoShape 27"/>
          <p:cNvSpPr>
            <a:spLocks noChangeArrowheads="1"/>
          </p:cNvSpPr>
          <p:nvPr/>
        </p:nvSpPr>
        <p:spPr bwMode="auto">
          <a:xfrm>
            <a:off x="6862763" y="54832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42" name="AutoShape 28"/>
          <p:cNvSpPr>
            <a:spLocks noChangeArrowheads="1"/>
          </p:cNvSpPr>
          <p:nvPr/>
        </p:nvSpPr>
        <p:spPr bwMode="auto">
          <a:xfrm>
            <a:off x="4270375" y="5407025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C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43" name="AutoShape 29"/>
          <p:cNvSpPr>
            <a:spLocks noChangeArrowheads="1"/>
          </p:cNvSpPr>
          <p:nvPr/>
        </p:nvSpPr>
        <p:spPr bwMode="auto">
          <a:xfrm>
            <a:off x="6983561" y="1648544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C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44" name="AutoShape 30"/>
          <p:cNvSpPr>
            <a:spLocks noChangeArrowheads="1"/>
          </p:cNvSpPr>
          <p:nvPr/>
        </p:nvSpPr>
        <p:spPr bwMode="auto">
          <a:xfrm>
            <a:off x="6476156" y="388620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C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30729" name="Picture 1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477444" y="1426096"/>
            <a:ext cx="15986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5" name="AutoShape 31"/>
          <p:cNvSpPr>
            <a:spLocks noChangeArrowheads="1"/>
          </p:cNvSpPr>
          <p:nvPr/>
        </p:nvSpPr>
        <p:spPr bwMode="auto">
          <a:xfrm>
            <a:off x="4087044" y="1654696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51D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46" name="AutoShape 32"/>
          <p:cNvSpPr>
            <a:spLocks noChangeArrowheads="1"/>
          </p:cNvSpPr>
          <p:nvPr/>
        </p:nvSpPr>
        <p:spPr bwMode="auto">
          <a:xfrm>
            <a:off x="228600" y="3808413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51D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47" name="Text Box 33"/>
          <p:cNvSpPr txBox="1">
            <a:spLocks noChangeArrowheads="1"/>
          </p:cNvSpPr>
          <p:nvPr/>
        </p:nvSpPr>
        <p:spPr bwMode="auto">
          <a:xfrm>
            <a:off x="457200" y="3716338"/>
            <a:ext cx="32004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fr-FR" altLang="fr-FR" sz="1600" dirty="0" err="1">
                <a:solidFill>
                  <a:schemeClr val="tx1"/>
                </a:solidFill>
              </a:rPr>
              <a:t>Bacteria</a:t>
            </a:r>
            <a:r>
              <a:rPr lang="fr-FR" altLang="fr-FR" sz="1600" dirty="0">
                <a:solidFill>
                  <a:schemeClr val="tx1"/>
                </a:solidFill>
              </a:rPr>
              <a:t> &amp; </a:t>
            </a:r>
            <a:r>
              <a:rPr lang="fr-FR" altLang="fr-FR" sz="1600" dirty="0" err="1">
                <a:solidFill>
                  <a:schemeClr val="tx1"/>
                </a:solidFill>
              </a:rPr>
              <a:t>diatom</a:t>
            </a:r>
            <a:endParaRPr lang="fr-FR" altLang="fr-FR" sz="1600" dirty="0">
              <a:solidFill>
                <a:schemeClr val="tx1"/>
              </a:solidFill>
            </a:endParaRPr>
          </a:p>
        </p:txBody>
      </p:sp>
      <p:sp>
        <p:nvSpPr>
          <p:cNvPr id="30748" name="Text Box 34"/>
          <p:cNvSpPr txBox="1">
            <a:spLocks noChangeArrowheads="1"/>
          </p:cNvSpPr>
          <p:nvPr/>
        </p:nvSpPr>
        <p:spPr bwMode="auto">
          <a:xfrm>
            <a:off x="457200" y="4418013"/>
            <a:ext cx="213360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fr-FR" altLang="fr-FR" sz="1600" dirty="0" err="1" smtClean="0">
                <a:solidFill>
                  <a:schemeClr val="tx1"/>
                </a:solidFill>
              </a:rPr>
              <a:t>Omnivorous</a:t>
            </a:r>
            <a:endParaRPr lang="fr-FR" altLang="fr-FR" sz="1600" dirty="0">
              <a:solidFill>
                <a:schemeClr val="tx1"/>
              </a:solidFill>
            </a:endParaRPr>
          </a:p>
        </p:txBody>
      </p:sp>
      <p:sp>
        <p:nvSpPr>
          <p:cNvPr id="30749" name="Text Box 35"/>
          <p:cNvSpPr txBox="1">
            <a:spLocks noChangeArrowheads="1"/>
          </p:cNvSpPr>
          <p:nvPr/>
        </p:nvSpPr>
        <p:spPr bwMode="auto">
          <a:xfrm>
            <a:off x="457200" y="4081463"/>
            <a:ext cx="289560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altLang="fr-FR" sz="1600" dirty="0" smtClean="0">
                <a:solidFill>
                  <a:schemeClr val="tx1"/>
                </a:solidFill>
              </a:rPr>
              <a:t>Fish</a:t>
            </a:r>
            <a:endParaRPr lang="fr-FR" altLang="fr-FR" sz="1600" dirty="0">
              <a:solidFill>
                <a:schemeClr val="tx1"/>
              </a:solidFill>
            </a:endParaRPr>
          </a:p>
        </p:txBody>
      </p:sp>
      <p:sp>
        <p:nvSpPr>
          <p:cNvPr id="30750" name="Text Box 36"/>
          <p:cNvSpPr txBox="1">
            <a:spLocks noChangeArrowheads="1"/>
          </p:cNvSpPr>
          <p:nvPr/>
        </p:nvSpPr>
        <p:spPr bwMode="auto">
          <a:xfrm>
            <a:off x="449434" y="3362911"/>
            <a:ext cx="213360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fr-FR" altLang="fr-FR" sz="1600" dirty="0" err="1" smtClean="0">
                <a:solidFill>
                  <a:schemeClr val="tx1"/>
                </a:solidFill>
              </a:rPr>
              <a:t>Plankton</a:t>
            </a:r>
            <a:endParaRPr lang="fr-FR" altLang="fr-FR" sz="1600" dirty="0">
              <a:solidFill>
                <a:schemeClr val="tx1"/>
              </a:solidFill>
            </a:endParaRPr>
          </a:p>
        </p:txBody>
      </p:sp>
      <p:sp>
        <p:nvSpPr>
          <p:cNvPr id="30751" name="Text Box 37"/>
          <p:cNvSpPr txBox="1">
            <a:spLocks noChangeArrowheads="1"/>
          </p:cNvSpPr>
          <p:nvPr/>
        </p:nvSpPr>
        <p:spPr bwMode="auto">
          <a:xfrm>
            <a:off x="457200" y="5180013"/>
            <a:ext cx="274320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fr-FR" altLang="fr-FR" sz="1600" dirty="0" smtClean="0">
                <a:solidFill>
                  <a:schemeClr val="tx1"/>
                </a:solidFill>
              </a:rPr>
              <a:t>Worm &amp; </a:t>
            </a:r>
            <a:r>
              <a:rPr lang="fr-FR" altLang="fr-FR" sz="1600" dirty="0" err="1" smtClean="0">
                <a:solidFill>
                  <a:schemeClr val="tx1"/>
                </a:solidFill>
              </a:rPr>
              <a:t>Mollusc</a:t>
            </a:r>
            <a:endParaRPr lang="fr-FR" altLang="fr-FR" sz="1600" dirty="0">
              <a:solidFill>
                <a:schemeClr val="tx1"/>
              </a:solidFill>
            </a:endParaRPr>
          </a:p>
        </p:txBody>
      </p:sp>
      <p:sp>
        <p:nvSpPr>
          <p:cNvPr id="30752" name="AutoShape 38"/>
          <p:cNvSpPr>
            <a:spLocks noChangeArrowheads="1"/>
          </p:cNvSpPr>
          <p:nvPr/>
        </p:nvSpPr>
        <p:spPr bwMode="auto">
          <a:xfrm>
            <a:off x="228600" y="4189413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53" name="AutoShape 39"/>
          <p:cNvSpPr>
            <a:spLocks noChangeArrowheads="1"/>
          </p:cNvSpPr>
          <p:nvPr/>
        </p:nvSpPr>
        <p:spPr bwMode="auto">
          <a:xfrm>
            <a:off x="228600" y="450912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CC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54" name="AutoShape 40"/>
          <p:cNvSpPr>
            <a:spLocks noChangeArrowheads="1"/>
          </p:cNvSpPr>
          <p:nvPr/>
        </p:nvSpPr>
        <p:spPr bwMode="auto">
          <a:xfrm>
            <a:off x="2068488" y="1832248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55" name="AutoShape 41"/>
          <p:cNvSpPr>
            <a:spLocks noChangeArrowheads="1"/>
          </p:cNvSpPr>
          <p:nvPr/>
        </p:nvSpPr>
        <p:spPr bwMode="auto">
          <a:xfrm>
            <a:off x="7351713" y="25876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56" name="AutoShape 42"/>
          <p:cNvSpPr>
            <a:spLocks noChangeArrowheads="1"/>
          </p:cNvSpPr>
          <p:nvPr/>
        </p:nvSpPr>
        <p:spPr bwMode="auto">
          <a:xfrm>
            <a:off x="228600" y="4875213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35B1B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57" name="AutoShape 43"/>
          <p:cNvSpPr>
            <a:spLocks noChangeArrowheads="1"/>
          </p:cNvSpPr>
          <p:nvPr/>
        </p:nvSpPr>
        <p:spPr bwMode="auto">
          <a:xfrm>
            <a:off x="3085728" y="6338615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58" name="AutoShape 44"/>
          <p:cNvSpPr>
            <a:spLocks noChangeArrowheads="1"/>
          </p:cNvSpPr>
          <p:nvPr/>
        </p:nvSpPr>
        <p:spPr bwMode="auto">
          <a:xfrm>
            <a:off x="228600" y="5256213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59" name="Text Box 45"/>
          <p:cNvSpPr txBox="1">
            <a:spLocks noChangeArrowheads="1"/>
          </p:cNvSpPr>
          <p:nvPr/>
        </p:nvSpPr>
        <p:spPr bwMode="auto">
          <a:xfrm>
            <a:off x="457200" y="4804570"/>
            <a:ext cx="15240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altLang="fr-FR" sz="1600" dirty="0" err="1">
                <a:solidFill>
                  <a:schemeClr val="tx1"/>
                </a:solidFill>
              </a:rPr>
              <a:t>Shellfish</a:t>
            </a:r>
            <a:endParaRPr lang="fr-FR" sz="16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0760" name="AutoShape 46"/>
          <p:cNvSpPr>
            <a:spLocks noChangeArrowheads="1"/>
          </p:cNvSpPr>
          <p:nvPr/>
        </p:nvSpPr>
        <p:spPr bwMode="auto">
          <a:xfrm>
            <a:off x="228600" y="3427413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30734" name="Picture 2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209800" y="2420888"/>
            <a:ext cx="1827213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7" name="AutoShape 23"/>
          <p:cNvSpPr>
            <a:spLocks noChangeArrowheads="1"/>
          </p:cNvSpPr>
          <p:nvPr/>
        </p:nvSpPr>
        <p:spPr bwMode="auto">
          <a:xfrm>
            <a:off x="3048000" y="2687588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61" name="AutoShape 47"/>
          <p:cNvSpPr>
            <a:spLocks noChangeArrowheads="1"/>
          </p:cNvSpPr>
          <p:nvPr/>
        </p:nvSpPr>
        <p:spPr bwMode="auto">
          <a:xfrm>
            <a:off x="2819400" y="2763788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62" name="AutoShape 48"/>
          <p:cNvSpPr>
            <a:spLocks noChangeArrowheads="1"/>
          </p:cNvSpPr>
          <p:nvPr/>
        </p:nvSpPr>
        <p:spPr bwMode="auto">
          <a:xfrm>
            <a:off x="1744834" y="6286372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30735" name="Picture 2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042520" y="2276872"/>
            <a:ext cx="1336675" cy="4984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sp>
        <p:nvSpPr>
          <p:cNvPr id="30739" name="AutoShape 25"/>
          <p:cNvSpPr>
            <a:spLocks noChangeArrowheads="1"/>
          </p:cNvSpPr>
          <p:nvPr/>
        </p:nvSpPr>
        <p:spPr bwMode="auto">
          <a:xfrm>
            <a:off x="5347320" y="2467372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63" name="AutoShape 49"/>
          <p:cNvSpPr>
            <a:spLocks noChangeArrowheads="1"/>
          </p:cNvSpPr>
          <p:nvPr/>
        </p:nvSpPr>
        <p:spPr bwMode="auto">
          <a:xfrm>
            <a:off x="5728320" y="2467372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64" name="AutoShape 50"/>
          <p:cNvSpPr>
            <a:spLocks noChangeArrowheads="1"/>
          </p:cNvSpPr>
          <p:nvPr/>
        </p:nvSpPr>
        <p:spPr bwMode="auto">
          <a:xfrm>
            <a:off x="3140224" y="3753470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65" name="AutoShape 51"/>
          <p:cNvSpPr>
            <a:spLocks noChangeArrowheads="1"/>
          </p:cNvSpPr>
          <p:nvPr/>
        </p:nvSpPr>
        <p:spPr bwMode="auto">
          <a:xfrm>
            <a:off x="838200" y="27400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66" name="AutoShape 52"/>
          <p:cNvSpPr>
            <a:spLocks noChangeArrowheads="1"/>
          </p:cNvSpPr>
          <p:nvPr/>
        </p:nvSpPr>
        <p:spPr bwMode="auto">
          <a:xfrm>
            <a:off x="7580313" y="2587625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67" name="AutoShape 53"/>
          <p:cNvSpPr>
            <a:spLocks noChangeArrowheads="1"/>
          </p:cNvSpPr>
          <p:nvPr/>
        </p:nvSpPr>
        <p:spPr bwMode="auto">
          <a:xfrm>
            <a:off x="1516234" y="6210172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68" name="AutoShape 54"/>
          <p:cNvSpPr>
            <a:spLocks noChangeArrowheads="1"/>
          </p:cNvSpPr>
          <p:nvPr/>
        </p:nvSpPr>
        <p:spPr bwMode="auto">
          <a:xfrm>
            <a:off x="4813920" y="640266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69" name="AutoShape 55"/>
          <p:cNvSpPr>
            <a:spLocks noChangeArrowheads="1"/>
          </p:cNvSpPr>
          <p:nvPr/>
        </p:nvSpPr>
        <p:spPr bwMode="auto">
          <a:xfrm>
            <a:off x="5118720" y="6402660"/>
            <a:ext cx="228600" cy="228600"/>
          </a:xfrm>
          <a:prstGeom prst="smileyFace">
            <a:avLst>
              <a:gd name="adj" fmla="val 4653"/>
            </a:avLst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morphology</a:t>
            </a:r>
            <a:r>
              <a:rPr lang="fr-FR" dirty="0"/>
              <a:t> to </a:t>
            </a:r>
            <a:r>
              <a:rPr lang="fr-FR" dirty="0" err="1"/>
              <a:t>ecology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</a:rPr>
              <a:t>Position in the water </a:t>
            </a:r>
            <a:r>
              <a:rPr lang="fr-FR" sz="1800" dirty="0" err="1" smtClean="0">
                <a:solidFill>
                  <a:srgbClr val="0070C0"/>
                </a:solidFill>
                <a:ea typeface="ＭＳ Ｐゴシック" pitchFamily="34" charset="-128"/>
              </a:rPr>
              <a:t>column</a:t>
            </a: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</a:rPr>
              <a:t>…   and </a:t>
            </a:r>
            <a:r>
              <a:rPr lang="fr-FR" sz="1800" dirty="0" err="1" smtClean="0">
                <a:solidFill>
                  <a:srgbClr val="0070C0"/>
                </a:solidFill>
                <a:ea typeface="ＭＳ Ｐゴシック" pitchFamily="34" charset="-128"/>
              </a:rPr>
              <a:t>diet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8" grpId="0" animBg="1"/>
      <p:bldP spid="30740" grpId="0" animBg="1"/>
      <p:bldP spid="30741" grpId="0" animBg="1"/>
      <p:bldP spid="30742" grpId="0" animBg="1"/>
      <p:bldP spid="30743" grpId="0" animBg="1"/>
      <p:bldP spid="30744" grpId="0" animBg="1"/>
      <p:bldP spid="30745" grpId="0" animBg="1"/>
      <p:bldP spid="30746" grpId="0" animBg="1"/>
      <p:bldP spid="30747" grpId="0"/>
      <p:bldP spid="30748" grpId="0"/>
      <p:bldP spid="30749" grpId="0"/>
      <p:bldP spid="30750" grpId="0"/>
      <p:bldP spid="30751" grpId="0"/>
      <p:bldP spid="30752" grpId="0" animBg="1"/>
      <p:bldP spid="30753" grpId="0" animBg="1"/>
      <p:bldP spid="30754" grpId="0" animBg="1"/>
      <p:bldP spid="30755" grpId="0" animBg="1"/>
      <p:bldP spid="30756" grpId="0" animBg="1"/>
      <p:bldP spid="30757" grpId="0" animBg="1"/>
      <p:bldP spid="30758" grpId="0" animBg="1"/>
      <p:bldP spid="30759" grpId="0"/>
      <p:bldP spid="30760" grpId="0" animBg="1"/>
      <p:bldP spid="30737" grpId="0" animBg="1"/>
      <p:bldP spid="30761" grpId="0" animBg="1"/>
      <p:bldP spid="30762" grpId="0" animBg="1"/>
      <p:bldP spid="30739" grpId="0" animBg="1"/>
      <p:bldP spid="30763" grpId="0" animBg="1"/>
      <p:bldP spid="30764" grpId="0" animBg="1"/>
      <p:bldP spid="30765" grpId="0" animBg="1"/>
      <p:bldP spid="30766" grpId="0" animBg="1"/>
      <p:bldP spid="30767" grpId="0" animBg="1"/>
      <p:bldP spid="30768" grpId="0" animBg="1"/>
      <p:bldP spid="3076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539525" y="1813576"/>
            <a:ext cx="7992914" cy="762953"/>
            <a:chOff x="539525" y="1813576"/>
            <a:chExt cx="7992914" cy="762953"/>
          </a:xfrm>
        </p:grpSpPr>
        <p:sp>
          <p:nvSpPr>
            <p:cNvPr id="34821" name="Arc 6"/>
            <p:cNvSpPr>
              <a:spLocks noChangeAspect="1"/>
            </p:cNvSpPr>
            <p:nvPr/>
          </p:nvSpPr>
          <p:spPr bwMode="auto">
            <a:xfrm>
              <a:off x="1403655" y="1813576"/>
              <a:ext cx="420710" cy="762953"/>
            </a:xfrm>
            <a:custGeom>
              <a:avLst/>
              <a:gdLst>
                <a:gd name="T0" fmla="*/ 0 w 11982"/>
                <a:gd name="T1" fmla="*/ 2147483647 h 21600"/>
                <a:gd name="T2" fmla="*/ 2147483647 w 11982"/>
                <a:gd name="T3" fmla="*/ 0 h 21600"/>
                <a:gd name="T4" fmla="*/ 2147483647 w 11982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11982"/>
                <a:gd name="T10" fmla="*/ 0 h 21600"/>
                <a:gd name="T11" fmla="*/ 11982 w 1198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82" h="21600" fill="none" extrusionOk="0">
                  <a:moveTo>
                    <a:pt x="0" y="3628"/>
                  </a:moveTo>
                  <a:cubicBezTo>
                    <a:pt x="3548" y="1262"/>
                    <a:pt x="7717" y="0"/>
                    <a:pt x="11981" y="0"/>
                  </a:cubicBezTo>
                </a:path>
                <a:path w="11982" h="21600" stroke="0" extrusionOk="0">
                  <a:moveTo>
                    <a:pt x="0" y="3628"/>
                  </a:moveTo>
                  <a:cubicBezTo>
                    <a:pt x="3548" y="1262"/>
                    <a:pt x="7717" y="0"/>
                    <a:pt x="11981" y="0"/>
                  </a:cubicBezTo>
                  <a:lnTo>
                    <a:pt x="11982" y="216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grpSp>
          <p:nvGrpSpPr>
            <p:cNvPr id="34825" name="Group 16"/>
            <p:cNvGrpSpPr>
              <a:grpSpLocks/>
            </p:cNvGrpSpPr>
            <p:nvPr/>
          </p:nvGrpSpPr>
          <p:grpSpPr bwMode="auto">
            <a:xfrm>
              <a:off x="539525" y="1857199"/>
              <a:ext cx="1751013" cy="317500"/>
              <a:chOff x="2897" y="820"/>
              <a:chExt cx="1103" cy="200"/>
            </a:xfrm>
          </p:grpSpPr>
          <p:sp>
            <p:nvSpPr>
              <p:cNvPr id="3484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897" y="820"/>
                <a:ext cx="50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b="1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Resident</a:t>
                </a:r>
                <a:endParaRPr lang="fr-FR" b="1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4845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3781" y="865"/>
                <a:ext cx="21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 b="1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10%</a:t>
                </a:r>
              </a:p>
            </p:txBody>
          </p:sp>
        </p:grpSp>
        <p:sp>
          <p:nvSpPr>
            <p:cNvPr id="666643" name="Text Box 19"/>
            <p:cNvSpPr txBox="1">
              <a:spLocks noChangeArrowheads="1"/>
            </p:cNvSpPr>
            <p:nvPr/>
          </p:nvSpPr>
          <p:spPr bwMode="auto">
            <a:xfrm>
              <a:off x="3336031" y="1839417"/>
              <a:ext cx="5196408" cy="7254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dirty="0">
                  <a:latin typeface="Calibri Light" panose="020F0302020204030204" pitchFamily="34" charset="0"/>
                </a:rPr>
                <a:t>Entire life cycle (reproduction, nursery, growth, feeding)</a:t>
              </a:r>
            </a:p>
          </p:txBody>
        </p:sp>
        <p:pic>
          <p:nvPicPr>
            <p:cNvPr id="34834" name="Picture 2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7280" y="2223220"/>
              <a:ext cx="914400" cy="34131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</p:pic>
        <p:pic>
          <p:nvPicPr>
            <p:cNvPr id="34833" name="Picture 23" descr="PomatMinu1A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7314"/>
            <a:stretch>
              <a:fillRect/>
            </a:stretch>
          </p:blipFill>
          <p:spPr bwMode="auto">
            <a:xfrm>
              <a:off x="592830" y="1916832"/>
              <a:ext cx="1103313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e 2"/>
          <p:cNvGrpSpPr/>
          <p:nvPr/>
        </p:nvGrpSpPr>
        <p:grpSpPr>
          <a:xfrm>
            <a:off x="153092" y="2753445"/>
            <a:ext cx="8739387" cy="927100"/>
            <a:chOff x="153092" y="2753445"/>
            <a:chExt cx="8739387" cy="927100"/>
          </a:xfrm>
        </p:grpSpPr>
        <p:sp>
          <p:nvSpPr>
            <p:cNvPr id="34818" name="Arc 3"/>
            <p:cNvSpPr>
              <a:spLocks noChangeAspect="1"/>
            </p:cNvSpPr>
            <p:nvPr/>
          </p:nvSpPr>
          <p:spPr bwMode="auto">
            <a:xfrm>
              <a:off x="871296" y="2920383"/>
              <a:ext cx="676368" cy="725234"/>
            </a:xfrm>
            <a:custGeom>
              <a:avLst/>
              <a:gdLst>
                <a:gd name="T0" fmla="*/ 0 w 20148"/>
                <a:gd name="T1" fmla="*/ 0 h 21600"/>
                <a:gd name="T2" fmla="*/ 2147483647 w 20148"/>
                <a:gd name="T3" fmla="*/ 2147483647 h 21600"/>
                <a:gd name="T4" fmla="*/ 0 w 20148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148"/>
                <a:gd name="T10" fmla="*/ 0 h 21600"/>
                <a:gd name="T11" fmla="*/ 20148 w 2014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148" h="21600" fill="none" extrusionOk="0">
                  <a:moveTo>
                    <a:pt x="-1" y="0"/>
                  </a:moveTo>
                  <a:cubicBezTo>
                    <a:pt x="8925" y="0"/>
                    <a:pt x="16931" y="5489"/>
                    <a:pt x="20148" y="13814"/>
                  </a:cubicBezTo>
                </a:path>
                <a:path w="20148" h="21600" stroke="0" extrusionOk="0">
                  <a:moveTo>
                    <a:pt x="-1" y="0"/>
                  </a:moveTo>
                  <a:cubicBezTo>
                    <a:pt x="8925" y="0"/>
                    <a:pt x="16931" y="5489"/>
                    <a:pt x="20148" y="13814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99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grpSp>
          <p:nvGrpSpPr>
            <p:cNvPr id="34822" name="Group 7"/>
            <p:cNvGrpSpPr>
              <a:grpSpLocks/>
            </p:cNvGrpSpPr>
            <p:nvPr/>
          </p:nvGrpSpPr>
          <p:grpSpPr bwMode="auto">
            <a:xfrm>
              <a:off x="1643086" y="2900934"/>
              <a:ext cx="1128714" cy="569913"/>
              <a:chOff x="4859" y="720"/>
              <a:chExt cx="711" cy="359"/>
            </a:xfrm>
          </p:grpSpPr>
          <p:sp>
            <p:nvSpPr>
              <p:cNvPr id="34850" name="Rectangle 8"/>
              <p:cNvSpPr>
                <a:spLocks noChangeAspect="1" noChangeArrowheads="1"/>
              </p:cNvSpPr>
              <p:nvPr/>
            </p:nvSpPr>
            <p:spPr bwMode="auto">
              <a:xfrm>
                <a:off x="4859" y="720"/>
                <a:ext cx="711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b="1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Diadromous</a:t>
                </a:r>
                <a:endParaRPr lang="fr-FR" b="1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4851" name="Rectangle 9"/>
              <p:cNvSpPr>
                <a:spLocks noChangeAspect="1" noChangeArrowheads="1"/>
              </p:cNvSpPr>
              <p:nvPr/>
            </p:nvSpPr>
            <p:spPr bwMode="auto">
              <a:xfrm>
                <a:off x="5171" y="924"/>
                <a:ext cx="21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 b="1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19%</a:t>
                </a:r>
              </a:p>
            </p:txBody>
          </p:sp>
        </p:grpSp>
        <p:sp>
          <p:nvSpPr>
            <p:cNvPr id="666644" name="Text Box 20"/>
            <p:cNvSpPr txBox="1">
              <a:spLocks noChangeArrowheads="1"/>
            </p:cNvSpPr>
            <p:nvPr/>
          </p:nvSpPr>
          <p:spPr bwMode="auto">
            <a:xfrm>
              <a:off x="3336031" y="2852936"/>
              <a:ext cx="5556448" cy="7254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dirty="0">
                  <a:latin typeface="Calibri Light" panose="020F0302020204030204" pitchFamily="34" charset="0"/>
                </a:rPr>
                <a:t>Migrations ocean </a:t>
              </a:r>
              <a:r>
                <a:rPr lang="en-US" dirty="0" smtClean="0">
                  <a:latin typeface="Calibri Light" panose="020F0302020204030204" pitchFamily="34" charset="0"/>
                </a:rPr>
                <a:t>&lt;=&gt; river </a:t>
              </a:r>
              <a:r>
                <a:rPr lang="en-US" dirty="0">
                  <a:latin typeface="Calibri Light" panose="020F0302020204030204" pitchFamily="34" charset="0"/>
                </a:rPr>
                <a:t>(migratory corridor, nursery, feeding, growth)</a:t>
              </a:r>
              <a:endParaRPr lang="en-US" dirty="0">
                <a:latin typeface="Calibri Light" panose="020F0302020204030204" pitchFamily="34" charset="0"/>
              </a:endParaRPr>
            </a:p>
          </p:txBody>
        </p:sp>
        <p:pic>
          <p:nvPicPr>
            <p:cNvPr id="34835" name="Picture 25" descr="lamproiemarin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9263303" flipH="1">
              <a:off x="1291330" y="3080470"/>
              <a:ext cx="7302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6" name="Picture 26" descr="alos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3092" y="3212232"/>
              <a:ext cx="1020763" cy="417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7" name="Picture 27" descr="anguill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27780" y="2753445"/>
              <a:ext cx="742950" cy="458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8" name="Picture 28" descr="civelle1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2167" y="2794720"/>
              <a:ext cx="38417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e 3"/>
          <p:cNvGrpSpPr/>
          <p:nvPr/>
        </p:nvGrpSpPr>
        <p:grpSpPr>
          <a:xfrm>
            <a:off x="322955" y="3861421"/>
            <a:ext cx="8569524" cy="776386"/>
            <a:chOff x="322955" y="3861421"/>
            <a:chExt cx="8569524" cy="776386"/>
          </a:xfrm>
        </p:grpSpPr>
        <p:sp>
          <p:nvSpPr>
            <p:cNvPr id="34820" name="Arc 5"/>
            <p:cNvSpPr>
              <a:spLocks noChangeAspect="1"/>
            </p:cNvSpPr>
            <p:nvPr/>
          </p:nvSpPr>
          <p:spPr bwMode="auto">
            <a:xfrm>
              <a:off x="801092" y="3933056"/>
              <a:ext cx="740611" cy="620478"/>
            </a:xfrm>
            <a:custGeom>
              <a:avLst/>
              <a:gdLst>
                <a:gd name="T0" fmla="*/ 0 w 21556"/>
                <a:gd name="T1" fmla="*/ 2147483647 h 17972"/>
                <a:gd name="T2" fmla="*/ 2147483647 w 21556"/>
                <a:gd name="T3" fmla="*/ 0 h 17972"/>
                <a:gd name="T4" fmla="*/ 2147483647 w 21556"/>
                <a:gd name="T5" fmla="*/ 2147483647 h 17972"/>
                <a:gd name="T6" fmla="*/ 0 60000 65536"/>
                <a:gd name="T7" fmla="*/ 0 60000 65536"/>
                <a:gd name="T8" fmla="*/ 0 60000 65536"/>
                <a:gd name="T9" fmla="*/ 0 w 21556"/>
                <a:gd name="T10" fmla="*/ 0 h 17972"/>
                <a:gd name="T11" fmla="*/ 21556 w 21556"/>
                <a:gd name="T12" fmla="*/ 17972 h 179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56" h="17972" fill="none" extrusionOk="0">
                  <a:moveTo>
                    <a:pt x="-1" y="16595"/>
                  </a:moveTo>
                  <a:cubicBezTo>
                    <a:pt x="428" y="9873"/>
                    <a:pt x="3969" y="3736"/>
                    <a:pt x="9574" y="0"/>
                  </a:cubicBezTo>
                </a:path>
                <a:path w="21556" h="17972" stroke="0" extrusionOk="0">
                  <a:moveTo>
                    <a:pt x="-1" y="16595"/>
                  </a:moveTo>
                  <a:cubicBezTo>
                    <a:pt x="428" y="9873"/>
                    <a:pt x="3969" y="3736"/>
                    <a:pt x="9574" y="0"/>
                  </a:cubicBezTo>
                  <a:lnTo>
                    <a:pt x="21556" y="17972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grpSp>
          <p:nvGrpSpPr>
            <p:cNvPr id="34824" name="Group 13"/>
            <p:cNvGrpSpPr>
              <a:grpSpLocks/>
            </p:cNvGrpSpPr>
            <p:nvPr/>
          </p:nvGrpSpPr>
          <p:grpSpPr bwMode="auto">
            <a:xfrm>
              <a:off x="1050030" y="3861421"/>
              <a:ext cx="1487490" cy="617538"/>
              <a:chOff x="3351" y="1014"/>
              <a:chExt cx="937" cy="389"/>
            </a:xfrm>
          </p:grpSpPr>
          <p:sp>
            <p:nvSpPr>
              <p:cNvPr id="34846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3634" y="1014"/>
                <a:ext cx="654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b="1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Freshwater</a:t>
                </a:r>
                <a:endParaRPr lang="fr-FR" b="1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4847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3351" y="1248"/>
                <a:ext cx="278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fr-FR" sz="1600" b="1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14%</a:t>
                </a:r>
              </a:p>
            </p:txBody>
          </p:sp>
        </p:grpSp>
        <p:sp>
          <p:nvSpPr>
            <p:cNvPr id="666645" name="Text Box 21"/>
            <p:cNvSpPr txBox="1">
              <a:spLocks noChangeArrowheads="1"/>
            </p:cNvSpPr>
            <p:nvPr/>
          </p:nvSpPr>
          <p:spPr bwMode="auto">
            <a:xfrm>
              <a:off x="3336030" y="3933056"/>
              <a:ext cx="5556449" cy="43298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dirty="0">
                  <a:latin typeface="Calibri Light" panose="020F0302020204030204" pitchFamily="34" charset="0"/>
                </a:rPr>
                <a:t>Accidental occurrence in the </a:t>
              </a:r>
              <a:r>
                <a:rPr lang="en-US" dirty="0" err="1">
                  <a:latin typeface="Calibri Light" panose="020F0302020204030204" pitchFamily="34" charset="0"/>
                </a:rPr>
                <a:t>haline</a:t>
              </a:r>
              <a:r>
                <a:rPr lang="en-US" dirty="0">
                  <a:latin typeface="Calibri Light" panose="020F0302020204030204" pitchFamily="34" charset="0"/>
                </a:rPr>
                <a:t> part (feeding</a:t>
              </a:r>
              <a:r>
                <a:rPr lang="en-US" dirty="0" smtClean="0">
                  <a:latin typeface="Calibri Light" panose="020F0302020204030204" pitchFamily="34" charset="0"/>
                </a:rPr>
                <a:t>)</a:t>
              </a:r>
            </a:p>
            <a:p>
              <a:pPr>
                <a:defRPr/>
              </a:pPr>
              <a:r>
                <a:rPr lang="fr-FR" dirty="0" smtClean="0">
                  <a:latin typeface="Calibri Light" panose="020F0302020204030204" pitchFamily="34" charset="0"/>
                  <a:sym typeface="Symbol" pitchFamily="18" charset="2"/>
                </a:rPr>
                <a:t> </a:t>
              </a:r>
              <a:r>
                <a:rPr lang="fr-FR" dirty="0">
                  <a:latin typeface="Calibri Light" panose="020F0302020204030204" pitchFamily="34" charset="0"/>
                  <a:sym typeface="Symbol" pitchFamily="18" charset="2"/>
                </a:rPr>
                <a:t></a:t>
              </a:r>
              <a:r>
                <a:rPr lang="fr-FR" dirty="0">
                  <a:latin typeface="Calibri Light" panose="020F0302020204030204" pitchFamily="34" charset="0"/>
                  <a:sym typeface="Wingdings" pitchFamily="2" charset="2"/>
                </a:rPr>
                <a:t> </a:t>
              </a:r>
              <a:r>
                <a:rPr lang="fr-FR" dirty="0" err="1" smtClean="0">
                  <a:latin typeface="Calibri Light" panose="020F0302020204030204" pitchFamily="34" charset="0"/>
                  <a:sym typeface="Wingdings" pitchFamily="2" charset="2"/>
                </a:rPr>
                <a:t>survival</a:t>
              </a:r>
              <a:r>
                <a:rPr lang="fr-FR" dirty="0" smtClean="0">
                  <a:latin typeface="Calibri Light" panose="020F0302020204030204" pitchFamily="34" charset="0"/>
                  <a:sym typeface="Wingdings" pitchFamily="2" charset="2"/>
                </a:rPr>
                <a:t>?</a:t>
              </a:r>
              <a:endParaRPr lang="fr-FR" dirty="0">
                <a:latin typeface="Calibri Light" panose="020F0302020204030204" pitchFamily="34" charset="0"/>
              </a:endParaRPr>
            </a:p>
          </p:txBody>
        </p:sp>
        <p:pic>
          <p:nvPicPr>
            <p:cNvPr id="34839" name="Picture 29" descr="Abramis-brama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3EEE7"/>
                </a:clrFrom>
                <a:clrTo>
                  <a:srgbClr val="F3EEE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64380" y="4148857"/>
              <a:ext cx="844550" cy="48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40" name="Picture 30" descr="Sander-lucioperca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3EEE7"/>
                </a:clrFrom>
                <a:clrTo>
                  <a:srgbClr val="F3EEE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2955" y="4077420"/>
              <a:ext cx="685800" cy="287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e 4"/>
          <p:cNvGrpSpPr/>
          <p:nvPr/>
        </p:nvGrpSpPr>
        <p:grpSpPr>
          <a:xfrm>
            <a:off x="322955" y="4725142"/>
            <a:ext cx="8569525" cy="945120"/>
            <a:chOff x="322955" y="4725142"/>
            <a:chExt cx="8569525" cy="945120"/>
          </a:xfrm>
        </p:grpSpPr>
        <p:sp>
          <p:nvSpPr>
            <p:cNvPr id="34819" name="Arc 4"/>
            <p:cNvSpPr>
              <a:spLocks noChangeAspect="1"/>
            </p:cNvSpPr>
            <p:nvPr/>
          </p:nvSpPr>
          <p:spPr bwMode="auto">
            <a:xfrm>
              <a:off x="886539" y="4869160"/>
              <a:ext cx="1177107" cy="801102"/>
            </a:xfrm>
            <a:custGeom>
              <a:avLst/>
              <a:gdLst>
                <a:gd name="T0" fmla="*/ 2147483647 w 43200"/>
                <a:gd name="T1" fmla="*/ 0 h 29385"/>
                <a:gd name="T2" fmla="*/ 2147483647 w 43200"/>
                <a:gd name="T3" fmla="*/ 2147483647 h 29385"/>
                <a:gd name="T4" fmla="*/ 2147483647 w 43200"/>
                <a:gd name="T5" fmla="*/ 2147483647 h 29385"/>
                <a:gd name="T6" fmla="*/ 0 60000 65536"/>
                <a:gd name="T7" fmla="*/ 0 60000 65536"/>
                <a:gd name="T8" fmla="*/ 0 60000 65536"/>
                <a:gd name="T9" fmla="*/ 0 w 43200"/>
                <a:gd name="T10" fmla="*/ 0 h 29385"/>
                <a:gd name="T11" fmla="*/ 43200 w 43200"/>
                <a:gd name="T12" fmla="*/ 29385 h 293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9385" fill="none" extrusionOk="0">
                  <a:moveTo>
                    <a:pt x="41748" y="-1"/>
                  </a:moveTo>
                  <a:cubicBezTo>
                    <a:pt x="42707" y="2483"/>
                    <a:pt x="43200" y="5122"/>
                    <a:pt x="43200" y="7785"/>
                  </a:cubicBezTo>
                  <a:cubicBezTo>
                    <a:pt x="43200" y="19714"/>
                    <a:pt x="33529" y="29385"/>
                    <a:pt x="21600" y="29385"/>
                  </a:cubicBezTo>
                  <a:cubicBezTo>
                    <a:pt x="9670" y="29385"/>
                    <a:pt x="0" y="19714"/>
                    <a:pt x="0" y="7785"/>
                  </a:cubicBezTo>
                  <a:cubicBezTo>
                    <a:pt x="-1" y="7325"/>
                    <a:pt x="14" y="6867"/>
                    <a:pt x="43" y="6408"/>
                  </a:cubicBezTo>
                </a:path>
                <a:path w="43200" h="29385" stroke="0" extrusionOk="0">
                  <a:moveTo>
                    <a:pt x="41748" y="-1"/>
                  </a:moveTo>
                  <a:cubicBezTo>
                    <a:pt x="42707" y="2483"/>
                    <a:pt x="43200" y="5122"/>
                    <a:pt x="43200" y="7785"/>
                  </a:cubicBezTo>
                  <a:cubicBezTo>
                    <a:pt x="43200" y="19714"/>
                    <a:pt x="33529" y="29385"/>
                    <a:pt x="21600" y="29385"/>
                  </a:cubicBezTo>
                  <a:cubicBezTo>
                    <a:pt x="9670" y="29385"/>
                    <a:pt x="0" y="19714"/>
                    <a:pt x="0" y="7785"/>
                  </a:cubicBezTo>
                  <a:cubicBezTo>
                    <a:pt x="-1" y="7325"/>
                    <a:pt x="14" y="6867"/>
                    <a:pt x="43" y="6408"/>
                  </a:cubicBezTo>
                  <a:lnTo>
                    <a:pt x="21600" y="7785"/>
                  </a:lnTo>
                  <a:close/>
                </a:path>
              </a:pathLst>
            </a:custGeom>
            <a:solidFill>
              <a:srgbClr val="9933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grpSp>
          <p:nvGrpSpPr>
            <p:cNvPr id="34823" name="Group 10"/>
            <p:cNvGrpSpPr>
              <a:grpSpLocks/>
            </p:cNvGrpSpPr>
            <p:nvPr/>
          </p:nvGrpSpPr>
          <p:grpSpPr bwMode="auto">
            <a:xfrm>
              <a:off x="827781" y="4725142"/>
              <a:ext cx="912813" cy="749300"/>
              <a:chOff x="4057" y="2186"/>
              <a:chExt cx="575" cy="472"/>
            </a:xfrm>
          </p:grpSpPr>
          <p:sp>
            <p:nvSpPr>
              <p:cNvPr id="34848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4057" y="2186"/>
                <a:ext cx="422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b="1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Marine</a:t>
                </a:r>
                <a:endParaRPr lang="fr-FR" b="1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4849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4413" y="2503"/>
                <a:ext cx="21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 b="1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57%</a:t>
                </a:r>
              </a:p>
            </p:txBody>
          </p:sp>
        </p:grpSp>
        <p:sp>
          <p:nvSpPr>
            <p:cNvPr id="666646" name="Text Box 22"/>
            <p:cNvSpPr txBox="1">
              <a:spLocks noChangeArrowheads="1"/>
            </p:cNvSpPr>
            <p:nvPr/>
          </p:nvSpPr>
          <p:spPr bwMode="auto">
            <a:xfrm>
              <a:off x="3307456" y="4869160"/>
              <a:ext cx="5585024" cy="7254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dirty="0">
                  <a:latin typeface="Calibri Light" panose="020F0302020204030204" pitchFamily="34" charset="0"/>
                </a:rPr>
                <a:t>Mainly juveniles (nursery, refuge) </a:t>
              </a:r>
              <a:endParaRPr lang="en-US" dirty="0" smtClean="0">
                <a:latin typeface="Calibri Light" panose="020F0302020204030204" pitchFamily="34" charset="0"/>
              </a:endParaRPr>
            </a:p>
            <a:p>
              <a:pPr>
                <a:defRPr/>
              </a:pPr>
              <a:r>
                <a:rPr lang="en-US" dirty="0" smtClean="0">
                  <a:latin typeface="Calibri Light" panose="020F0302020204030204" pitchFamily="34" charset="0"/>
                </a:rPr>
                <a:t>&amp; </a:t>
              </a:r>
              <a:r>
                <a:rPr lang="en-US" dirty="0">
                  <a:latin typeface="Calibri Light" panose="020F0302020204030204" pitchFamily="34" charset="0"/>
                </a:rPr>
                <a:t>some adults (feeding)</a:t>
              </a:r>
              <a:endParaRPr lang="en-US" dirty="0">
                <a:latin typeface="Calibri Light" panose="020F0302020204030204" pitchFamily="34" charset="0"/>
              </a:endParaRPr>
            </a:p>
          </p:txBody>
        </p:sp>
        <p:pic>
          <p:nvPicPr>
            <p:cNvPr id="34841" name="Picture 31" descr="sprat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27930" y="5372820"/>
              <a:ext cx="600075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42" name="Picture 32" descr="sole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2955" y="5085482"/>
              <a:ext cx="8921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43" name="Picture 33" descr="Bar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723130" y="4869582"/>
              <a:ext cx="1120775" cy="388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8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Various ecological guilds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</a:rPr>
              <a:t>Various groups 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… 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various uses of estuaries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39550" y="1259468"/>
            <a:ext cx="23509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 dirty="0" smtClean="0">
                <a:latin typeface="Arial Rounded MT Bold" panose="020F0704030504030204" pitchFamily="34" charset="0"/>
              </a:rPr>
              <a:t>In the Loire estuary</a:t>
            </a:r>
            <a:endParaRPr lang="en-US" u="sng" dirty="0">
              <a:latin typeface="Arial Rounded MT Bold" panose="020F070403050403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414148" y="5951715"/>
            <a:ext cx="6406324" cy="695980"/>
            <a:chOff x="1688151" y="5951715"/>
            <a:chExt cx="6406324" cy="695980"/>
          </a:xfrm>
        </p:grpSpPr>
        <p:pic>
          <p:nvPicPr>
            <p:cNvPr id="36" name="Picture 4" descr="Texte de police du logo vidéo, LIRE LA VIDÉO, texte, logo png | PNGEg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4437911" y="5965686"/>
              <a:ext cx="1790274" cy="682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6114254" y="5951715"/>
              <a:ext cx="1980221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=&gt; 25’05</a:t>
              </a:r>
            </a:p>
            <a:p>
              <a:pPr algn="ctr" fontAlgn="auto">
                <a:spcAft>
                  <a:spcPts val="0"/>
                </a:spcAft>
              </a:pPr>
              <a:r>
                <a:rPr lang="fr-FR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  (5min)</a:t>
              </a:r>
              <a:endParaRPr lang="fr-FR" dirty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1688151" y="6141918"/>
              <a:ext cx="267496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u="sng" dirty="0" smtClean="0">
                  <a:latin typeface="Arial Rounded MT Bold" panose="020F0704030504030204" pitchFamily="34" charset="0"/>
                </a:rPr>
                <a:t>In the Gironde estuary</a:t>
              </a:r>
              <a:endParaRPr lang="en-US" u="sng" dirty="0">
                <a:latin typeface="Arial Rounded MT Bold" panose="020F0704030504030204" pitchFamily="34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4"/>
          <p:cNvSpPr>
            <a:spLocks noChangeArrowheads="1"/>
          </p:cNvSpPr>
          <p:nvPr/>
        </p:nvSpPr>
        <p:spPr bwMode="auto">
          <a:xfrm>
            <a:off x="1115616" y="6265779"/>
            <a:ext cx="29546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Anchovy</a:t>
            </a:r>
            <a:r>
              <a:rPr lang="fr-FR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i="1" dirty="0">
                <a:solidFill>
                  <a:schemeClr val="tx1"/>
                </a:solidFill>
                <a:latin typeface="Calibri Light" panose="020F0302020204030204" pitchFamily="34" charset="0"/>
              </a:rPr>
              <a:t>Engraulis </a:t>
            </a:r>
            <a:r>
              <a:rPr lang="fr-FR" sz="1600" i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encrasicolus</a:t>
            </a:r>
            <a:r>
              <a:rPr lang="fr-FR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	</a:t>
            </a:r>
          </a:p>
        </p:txBody>
      </p:sp>
      <p:sp>
        <p:nvSpPr>
          <p:cNvPr id="1029" name="Rectangle 15"/>
          <p:cNvSpPr>
            <a:spLocks noChangeArrowheads="1"/>
          </p:cNvSpPr>
          <p:nvPr/>
        </p:nvSpPr>
        <p:spPr bwMode="auto">
          <a:xfrm>
            <a:off x="5364088" y="6265779"/>
            <a:ext cx="262943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Sea</a:t>
            </a:r>
            <a:r>
              <a:rPr lang="fr-FR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bass</a:t>
            </a:r>
            <a:r>
              <a:rPr lang="fr-FR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i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Dicentrarchus</a:t>
            </a:r>
            <a:r>
              <a:rPr lang="fr-FR" sz="1600" i="1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i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labrax</a:t>
            </a:r>
            <a:endParaRPr lang="fr-FR" sz="1600" i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030" name="Rectangle 19"/>
          <p:cNvSpPr>
            <a:spLocks noChangeArrowheads="1"/>
          </p:cNvSpPr>
          <p:nvPr/>
        </p:nvSpPr>
        <p:spPr bwMode="auto">
          <a:xfrm>
            <a:off x="0" y="309669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10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21773"/>
              </p:ext>
            </p:extLst>
          </p:nvPr>
        </p:nvGraphicFramePr>
        <p:xfrm>
          <a:off x="672639" y="4797152"/>
          <a:ext cx="3594060" cy="1125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Image bitmap" r:id="rId3" imgW="4138019" imgH="1303133" progId="PBrush">
                  <p:embed/>
                </p:oleObj>
              </mc:Choice>
              <mc:Fallback>
                <p:oleObj name="Image bitmap" r:id="rId3" imgW="4138019" imgH="1303133" progId="PBrush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39" y="4797152"/>
                        <a:ext cx="3594060" cy="11258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20"/>
          <p:cNvSpPr>
            <a:spLocks noChangeArrowheads="1"/>
          </p:cNvSpPr>
          <p:nvPr/>
        </p:nvSpPr>
        <p:spPr bwMode="auto">
          <a:xfrm>
            <a:off x="250825" y="3939382"/>
            <a:ext cx="82169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3"/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</a:rPr>
              <a:t>Some economic interest for the major marine fisheries</a:t>
            </a:r>
          </a:p>
        </p:txBody>
      </p:sp>
      <p:pic>
        <p:nvPicPr>
          <p:cNvPr id="1032" name="Picture 21" descr="DSC00909"/>
          <p:cNvPicPr>
            <a:picLocks noChangeAspect="1" noChangeArrowheads="1"/>
          </p:cNvPicPr>
          <p:nvPr/>
        </p:nvPicPr>
        <p:blipFill>
          <a:blip r:embed="rId5"/>
          <a:srcRect t="7497" b="7497"/>
          <a:stretch>
            <a:fillRect/>
          </a:stretch>
        </p:blipFill>
        <p:spPr bwMode="auto">
          <a:xfrm>
            <a:off x="5219700" y="4459288"/>
            <a:ext cx="2808288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Various ecological guilds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Marine species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184731" y="1339441"/>
            <a:ext cx="885176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6600"/>
              </a:buClr>
              <a:buFontTx/>
              <a:buChar char="•"/>
            </a:pP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alt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Regular presence in estuaries, under certain conditions (temperature, seasons, …)</a:t>
            </a:r>
          </a:p>
          <a:p>
            <a:pPr>
              <a:lnSpc>
                <a:spcPct val="150000"/>
              </a:lnSpc>
              <a:buClr>
                <a:srgbClr val="FF6600"/>
              </a:buClr>
              <a:buFontTx/>
              <a:buChar char="•"/>
            </a:pP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Nursery for juveniles and/or adults (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predators)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  <a:buClr>
                <a:srgbClr val="FF6600"/>
              </a:buClr>
              <a:buFontTx/>
              <a:buChar char="•"/>
            </a:pP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Reproduction zone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2"/>
            <a:endParaRPr lang="en-GB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2"/>
            <a:endParaRPr lang="en-GB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2"/>
            <a:r>
              <a:rPr lang="en-GB" sz="2000" b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In the Gironde estuary</a:t>
            </a:r>
            <a:r>
              <a:rPr lang="en-GB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21 </a:t>
            </a:r>
            <a:r>
              <a:rPr lang="en-GB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species found (Meagre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GB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Whiting, 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Sole, Sprat, 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/>
      <p:bldP spid="1029" grpId="0"/>
      <p:bldP spid="10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9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358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Various ecological guilds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Marine species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209117" y="2852936"/>
            <a:ext cx="6245861" cy="3712846"/>
            <a:chOff x="-1240068" y="1236764"/>
            <a:chExt cx="6246438" cy="358643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0068" y="1236764"/>
              <a:ext cx="6241473" cy="3394363"/>
            </a:xfrm>
            <a:prstGeom prst="rect">
              <a:avLst/>
            </a:prstGeom>
          </p:spPr>
        </p:pic>
        <p:sp>
          <p:nvSpPr>
            <p:cNvPr id="16" name="Zone de texte 61"/>
            <p:cNvSpPr txBox="1"/>
            <p:nvPr/>
          </p:nvSpPr>
          <p:spPr>
            <a:xfrm>
              <a:off x="-1233140" y="4512465"/>
              <a:ext cx="6239510" cy="31073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900"/>
                </a:spcAft>
              </a:pPr>
              <a:r>
                <a:rPr lang="fr-FR" sz="1000" b="1" u="sng" cap="small" spc="30" dirty="0">
                  <a:solidFill>
                    <a:srgbClr val="1F497D"/>
                  </a:solidFill>
                  <a:effectLst/>
                  <a:latin typeface="Calibri"/>
                  <a:ea typeface="Times New Roman"/>
                  <a:cs typeface="Calibri"/>
                </a:rPr>
                <a:t>Figure </a:t>
              </a:r>
              <a:r>
                <a:rPr lang="fr-FR" sz="1000" b="1" cap="small" spc="30" dirty="0">
                  <a:solidFill>
                    <a:srgbClr val="1F497D"/>
                  </a:solidFill>
                  <a:effectLst/>
                  <a:latin typeface="Calibri"/>
                  <a:ea typeface="Times New Roman"/>
                  <a:cs typeface="Calibri"/>
                </a:rPr>
                <a:t>1. </a:t>
              </a:r>
              <a:r>
                <a:rPr lang="en-US" sz="1000" b="1" cap="small" spc="30" dirty="0">
                  <a:solidFill>
                    <a:srgbClr val="1F497D"/>
                  </a:solidFill>
                  <a:latin typeface="Calibri"/>
                  <a:ea typeface="Times New Roman"/>
                  <a:cs typeface="Calibri"/>
                </a:rPr>
                <a:t>Sole Life Cycle (From </a:t>
              </a:r>
              <a:r>
                <a:rPr lang="en-US" sz="1000" b="1" cap="small" spc="30" dirty="0" err="1">
                  <a:solidFill>
                    <a:srgbClr val="1F497D"/>
                  </a:solidFill>
                  <a:latin typeface="Calibri"/>
                  <a:ea typeface="Times New Roman"/>
                  <a:cs typeface="Calibri"/>
                </a:rPr>
                <a:t>Durieux</a:t>
              </a:r>
              <a:r>
                <a:rPr lang="en-US" sz="1000" b="1" cap="small" spc="30" dirty="0">
                  <a:solidFill>
                    <a:srgbClr val="1F497D"/>
                  </a:solidFill>
                  <a:latin typeface="Calibri"/>
                  <a:ea typeface="Times New Roman"/>
                  <a:cs typeface="Calibri"/>
                </a:rPr>
                <a:t>, 2007) and Critical phases (in Red and Blue; Source : </a:t>
              </a:r>
              <a:r>
                <a:rPr lang="en-US" sz="1000" b="1" cap="small" spc="30" dirty="0" err="1">
                  <a:solidFill>
                    <a:srgbClr val="1F497D"/>
                  </a:solidFill>
                  <a:latin typeface="Calibri"/>
                  <a:ea typeface="Times New Roman"/>
                  <a:cs typeface="Calibri"/>
                </a:rPr>
                <a:t>C.Gaudard</a:t>
              </a:r>
              <a:endParaRPr lang="fr-FR" sz="1000" b="1" cap="small" spc="30" dirty="0">
                <a:solidFill>
                  <a:srgbClr val="1F497D"/>
                </a:solidFill>
                <a:effectLst/>
                <a:latin typeface="Calibri"/>
                <a:ea typeface="Times New Roman"/>
                <a:cs typeface="Calibri"/>
              </a:endParaRPr>
            </a:p>
          </p:txBody>
        </p:sp>
      </p:grp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8144" y="879928"/>
            <a:ext cx="2867670" cy="29932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1588509"/>
            <a:ext cx="529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Clr>
                <a:srgbClr val="FF6600"/>
              </a:buClr>
              <a:buFontTx/>
              <a:buChar char="•"/>
            </a:pP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Example of the common sole lifecycle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716016" y="5083491"/>
            <a:ext cx="792088" cy="2177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Nursery</a:t>
            </a:r>
            <a:endParaRPr lang="fr-FR" sz="100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808508" y="3873218"/>
            <a:ext cx="967143" cy="2673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Colonisation</a:t>
            </a:r>
            <a:endParaRPr lang="fr-FR" sz="100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2987824" y="4608851"/>
            <a:ext cx="967143" cy="2673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Recruitment</a:t>
            </a:r>
            <a:endParaRPr lang="fr-FR" sz="100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954546">
            <a:off x="2842983" y="3389637"/>
            <a:ext cx="1124281" cy="2673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Metamorphosis</a:t>
            </a:r>
            <a:endParaRPr lang="fr-FR" sz="100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à coins arrondis 14"/>
          <p:cNvSpPr/>
          <p:nvPr/>
        </p:nvSpPr>
        <p:spPr>
          <a:xfrm rot="954546">
            <a:off x="761684" y="4397036"/>
            <a:ext cx="815763" cy="2673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Spawning</a:t>
            </a:r>
            <a:endParaRPr lang="fr-FR" sz="100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2294015" y="5846012"/>
            <a:ext cx="1067703" cy="2673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Spawning</a:t>
            </a:r>
            <a:r>
              <a:rPr lang="fr-FR" sz="10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100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area</a:t>
            </a:r>
            <a:endParaRPr lang="fr-FR" sz="100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AutoShape 5"/>
          <p:cNvSpPr>
            <a:spLocks noChangeArrowheads="1"/>
          </p:cNvSpPr>
          <p:nvPr/>
        </p:nvSpPr>
        <p:spPr bwMode="auto">
          <a:xfrm rot="-5397242">
            <a:off x="3210387" y="2418941"/>
            <a:ext cx="414338" cy="2783936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399" y="11976"/>
                  <a:pt x="5783" y="13119"/>
                  <a:pt x="6493" y="14057"/>
                </a:cubicBezTo>
                <a:lnTo>
                  <a:pt x="2186" y="17315"/>
                </a:lnTo>
                <a:cubicBezTo>
                  <a:pt x="767" y="15439"/>
                  <a:pt x="0" y="13152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1600">
              <a:latin typeface="Calibri Light" panose="020F0302020204030204" pitchFamily="34" charset="0"/>
            </a:endParaRP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 rot="5402758">
            <a:off x="2737863" y="2997027"/>
            <a:ext cx="414337" cy="264637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399" y="11870"/>
                  <a:pt x="5718" y="12916"/>
                  <a:pt x="6313" y="13805"/>
                </a:cubicBezTo>
                <a:lnTo>
                  <a:pt x="1827" y="16810"/>
                </a:lnTo>
                <a:cubicBezTo>
                  <a:pt x="636" y="15032"/>
                  <a:pt x="0" y="12940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1600">
              <a:latin typeface="Calibri Light" panose="020F0302020204030204" pitchFamily="34" charset="0"/>
            </a:endParaRP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4493547" y="3463667"/>
            <a:ext cx="12193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 dirty="0" smtClean="0">
                <a:solidFill>
                  <a:srgbClr val="008000"/>
                </a:solidFill>
                <a:latin typeface="Calibri Light" panose="020F0302020204030204" pitchFamily="34" charset="0"/>
              </a:rPr>
              <a:t>Anadromous</a:t>
            </a:r>
            <a:endParaRPr lang="en-US" sz="1600" b="1" dirty="0">
              <a:solidFill>
                <a:srgbClr val="008000"/>
              </a:solidFill>
              <a:latin typeface="Calibri Light" panose="020F0302020204030204" pitchFamily="34" charset="0"/>
            </a:endParaRP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384088" y="4096982"/>
            <a:ext cx="12640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 dirty="0" smtClean="0">
                <a:solidFill>
                  <a:srgbClr val="0000FF"/>
                </a:solidFill>
                <a:latin typeface="Calibri Light" panose="020F0302020204030204" pitchFamily="34" charset="0"/>
              </a:rPr>
              <a:t>Catadromous</a:t>
            </a:r>
            <a:endParaRPr lang="en-US" sz="1600" b="1" dirty="0">
              <a:solidFill>
                <a:srgbClr val="0000FF"/>
              </a:solidFill>
              <a:latin typeface="Calibri Light" panose="020F0302020204030204" pitchFamily="34" charset="0"/>
            </a:endParaRP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395536" y="1268413"/>
            <a:ext cx="845978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«Species that are able to pass periodically, 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at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well-defined stages of their life histories,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from salt to fresh water and vice-versa» </a:t>
            </a:r>
            <a:endParaRPr lang="en-US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Fontaine, 1976)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386544" y="5812775"/>
            <a:ext cx="35820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At least, two passages in estuary to complete their life cycle</a:t>
            </a:r>
            <a:endParaRPr lang="en-US" sz="16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1791564" y="2682927"/>
            <a:ext cx="2897286" cy="2806710"/>
            <a:chOff x="1791564" y="2682927"/>
            <a:chExt cx="2897286" cy="2806710"/>
          </a:xfrm>
        </p:grpSpPr>
        <p:sp>
          <p:nvSpPr>
            <p:cNvPr id="36866" name="Rectangle 2"/>
            <p:cNvSpPr>
              <a:spLocks noChangeArrowheads="1"/>
            </p:cNvSpPr>
            <p:nvPr/>
          </p:nvSpPr>
          <p:spPr bwMode="auto">
            <a:xfrm>
              <a:off x="3105542" y="3457575"/>
              <a:ext cx="417512" cy="1216025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67" name="Rectangle 3"/>
            <p:cNvSpPr>
              <a:spLocks noChangeArrowheads="1"/>
            </p:cNvSpPr>
            <p:nvPr/>
          </p:nvSpPr>
          <p:spPr bwMode="auto">
            <a:xfrm>
              <a:off x="3516289" y="3457575"/>
              <a:ext cx="826921" cy="1216025"/>
            </a:xfrm>
            <a:prstGeom prst="rect">
              <a:avLst/>
            </a:prstGeom>
            <a:solidFill>
              <a:srgbClr val="009900">
                <a:alpha val="4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68" name="Rectangle 4"/>
            <p:cNvSpPr>
              <a:spLocks noChangeArrowheads="1"/>
            </p:cNvSpPr>
            <p:nvPr/>
          </p:nvSpPr>
          <p:spPr bwMode="auto">
            <a:xfrm>
              <a:off x="1801234" y="3457575"/>
              <a:ext cx="1295400" cy="1216025"/>
            </a:xfrm>
            <a:prstGeom prst="rect">
              <a:avLst/>
            </a:prstGeom>
            <a:solidFill>
              <a:srgbClr val="33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73" name="Text Box 9"/>
            <p:cNvSpPr txBox="1">
              <a:spLocks noChangeArrowheads="1"/>
            </p:cNvSpPr>
            <p:nvPr/>
          </p:nvSpPr>
          <p:spPr bwMode="auto">
            <a:xfrm>
              <a:off x="1791564" y="5151083"/>
              <a:ext cx="10668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Ocean</a:t>
              </a:r>
            </a:p>
          </p:txBody>
        </p:sp>
        <p:sp>
          <p:nvSpPr>
            <p:cNvPr id="36874" name="Text Box 10"/>
            <p:cNvSpPr txBox="1">
              <a:spLocks noChangeArrowheads="1"/>
            </p:cNvSpPr>
            <p:nvPr/>
          </p:nvSpPr>
          <p:spPr bwMode="auto">
            <a:xfrm>
              <a:off x="3177550" y="5140325"/>
              <a:ext cx="15113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Fres</a:t>
              </a:r>
              <a:r>
                <a:rPr lang="en-US" sz="16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h water</a:t>
              </a:r>
              <a:endParaRPr lang="en-US" sz="16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6877" name="AutoShape 13"/>
            <p:cNvSpPr>
              <a:spLocks noChangeArrowheads="1"/>
            </p:cNvSpPr>
            <p:nvPr/>
          </p:nvSpPr>
          <p:spPr bwMode="auto">
            <a:xfrm>
              <a:off x="3897630" y="4829175"/>
              <a:ext cx="158750" cy="360363"/>
            </a:xfrm>
            <a:prstGeom prst="upArrow">
              <a:avLst>
                <a:gd name="adj1" fmla="val 50000"/>
                <a:gd name="adj2" fmla="val 56750"/>
              </a:avLst>
            </a:prstGeom>
            <a:solidFill>
              <a:srgbClr val="009900">
                <a:alpha val="4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78" name="AutoShape 14"/>
            <p:cNvSpPr>
              <a:spLocks noChangeArrowheads="1"/>
            </p:cNvSpPr>
            <p:nvPr/>
          </p:nvSpPr>
          <p:spPr bwMode="auto">
            <a:xfrm>
              <a:off x="2241446" y="4829175"/>
              <a:ext cx="158750" cy="360363"/>
            </a:xfrm>
            <a:prstGeom prst="upArrow">
              <a:avLst>
                <a:gd name="adj1" fmla="val 50000"/>
                <a:gd name="adj2" fmla="val 56750"/>
              </a:avLst>
            </a:prstGeom>
            <a:solidFill>
              <a:srgbClr val="33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79" name="AutoShape 15"/>
            <p:cNvSpPr>
              <a:spLocks noChangeArrowheads="1"/>
            </p:cNvSpPr>
            <p:nvPr/>
          </p:nvSpPr>
          <p:spPr bwMode="auto">
            <a:xfrm rot="10800000">
              <a:off x="3234923" y="3005519"/>
              <a:ext cx="158750" cy="360362"/>
            </a:xfrm>
            <a:prstGeom prst="upArrow">
              <a:avLst>
                <a:gd name="adj1" fmla="val 50000"/>
                <a:gd name="adj2" fmla="val 56750"/>
              </a:avLst>
            </a:prstGeom>
            <a:solidFill>
              <a:srgbClr val="FF9900">
                <a:alpha val="4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600">
                <a:latin typeface="Calibri Light" panose="020F0302020204030204" pitchFamily="34" charset="0"/>
              </a:endParaRPr>
            </a:p>
          </p:txBody>
        </p:sp>
        <p:sp>
          <p:nvSpPr>
            <p:cNvPr id="36880" name="Text Box 16"/>
            <p:cNvSpPr txBox="1">
              <a:spLocks noChangeArrowheads="1"/>
            </p:cNvSpPr>
            <p:nvPr/>
          </p:nvSpPr>
          <p:spPr bwMode="auto">
            <a:xfrm>
              <a:off x="2813031" y="2682927"/>
              <a:ext cx="10668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Estuary</a:t>
              </a:r>
              <a:endParaRPr lang="en-US" sz="16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68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Various ecological guilds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Diadromous species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6214862" y="2905608"/>
            <a:ext cx="2619375" cy="2942603"/>
            <a:chOff x="6214862" y="2905608"/>
            <a:chExt cx="2619375" cy="2942603"/>
          </a:xfrm>
        </p:grpSpPr>
        <p:sp>
          <p:nvSpPr>
            <p:cNvPr id="3" name="Rectangle 2"/>
            <p:cNvSpPr/>
            <p:nvPr/>
          </p:nvSpPr>
          <p:spPr>
            <a:xfrm>
              <a:off x="7136793" y="5478879"/>
              <a:ext cx="891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fr-FR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(9min</a:t>
              </a:r>
              <a:r>
                <a:rPr lang="fr-FR" dirty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4862" y="2905608"/>
              <a:ext cx="2619375" cy="1847850"/>
            </a:xfrm>
            <a:prstGeom prst="rect">
              <a:avLst/>
            </a:prstGeom>
          </p:spPr>
        </p:pic>
        <p:pic>
          <p:nvPicPr>
            <p:cNvPr id="19" name="Picture 4" descr="Texte de police du logo vidéo, LIRE LA VIDÉO, texte, logo png | PNGEgg">
              <a:hlinkClick r:id="rId3"/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6455137" y="4651006"/>
              <a:ext cx="2221319" cy="84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766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 animBg="1"/>
      <p:bldP spid="24583" grpId="0"/>
      <p:bldP spid="24584" grpId="0"/>
      <p:bldP spid="36875" grpId="0"/>
      <p:bldP spid="2458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7"/>
          <p:cNvSpPr>
            <a:spLocks noChangeArrowheads="1"/>
          </p:cNvSpPr>
          <p:nvPr/>
        </p:nvSpPr>
        <p:spPr bwMode="auto">
          <a:xfrm>
            <a:off x="3059832" y="5544992"/>
            <a:ext cx="16857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538163" lvl="3"/>
            <a:r>
              <a:rPr lang="fr-FR" sz="2000" b="1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Survival</a:t>
            </a:r>
            <a:r>
              <a:rPr lang="fr-FR" sz="2000" b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2000" b="1" dirty="0">
                <a:solidFill>
                  <a:schemeClr val="tx1"/>
                </a:solidFill>
                <a:latin typeface="Calibri Light" panose="020F0302020204030204" pitchFamily="34" charset="0"/>
              </a:rPr>
              <a:t>?</a:t>
            </a:r>
          </a:p>
        </p:txBody>
      </p:sp>
      <p:sp>
        <p:nvSpPr>
          <p:cNvPr id="38916" name="AutoShape 9"/>
          <p:cNvSpPr>
            <a:spLocks noChangeArrowheads="1"/>
          </p:cNvSpPr>
          <p:nvPr/>
        </p:nvSpPr>
        <p:spPr bwMode="auto">
          <a:xfrm>
            <a:off x="3635375" y="5083844"/>
            <a:ext cx="938213" cy="43338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7" name="Picture 8" descr="http://www.agrino.org/fishing/photos/freshfish/pikeperc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8625" y="1515239"/>
            <a:ext cx="2087563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10" descr="http://green.kingcounty.gov/lakes/img/three-spined%20stickleback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2162939"/>
            <a:ext cx="18002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Various ecological guilds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Freshwater species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9388" y="1621601"/>
            <a:ext cx="8208962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Char char="●"/>
              <a:defRPr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1pPr>
            <a:lvl2pPr eaLnBrk="0" hangingPunct="0">
              <a:spcBef>
                <a:spcPct val="20000"/>
              </a:spcBef>
              <a:buChar char="–"/>
              <a:defRPr sz="1400"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200" i="1">
                <a:solidFill>
                  <a:srgbClr val="004C7A"/>
                </a:solidFill>
                <a:latin typeface="Century Gothic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Clr>
                <a:srgbClr val="FF6600"/>
              </a:buClr>
              <a:buFontTx/>
              <a:buChar char="•"/>
            </a:pPr>
            <a:r>
              <a:rPr lang="fr-FR" altLang="fr-FR" sz="1800" b="1" dirty="0">
                <a:solidFill>
                  <a:schemeClr val="tx1"/>
                </a:solidFill>
                <a:latin typeface="Calibri Light" panose="020F0302020204030204" pitchFamily="34" charset="0"/>
              </a:rPr>
              <a:t>  </a:t>
            </a:r>
            <a:r>
              <a:rPr lang="en-US" altLang="fr-FR" sz="1800" b="1" dirty="0">
                <a:solidFill>
                  <a:schemeClr val="tx1"/>
                </a:solidFill>
                <a:latin typeface="Calibri Light" panose="020F0302020204030204" pitchFamily="34" charset="0"/>
              </a:rPr>
              <a:t>Occur</a:t>
            </a:r>
            <a:r>
              <a:rPr lang="fr-FR" altLang="fr-FR" sz="1800" b="1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altLang="fr-FR" sz="18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accidentally</a:t>
            </a:r>
            <a:r>
              <a:rPr lang="fr-FR" altLang="fr-FR" sz="1800" b="1" dirty="0">
                <a:solidFill>
                  <a:schemeClr val="tx1"/>
                </a:solidFill>
                <a:latin typeface="Calibri Light" panose="020F0302020204030204" pitchFamily="34" charset="0"/>
              </a:rPr>
              <a:t> in the </a:t>
            </a:r>
            <a:r>
              <a:rPr lang="fr-FR" altLang="fr-FR" sz="18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estuary</a:t>
            </a:r>
            <a:r>
              <a:rPr lang="fr-FR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</a:p>
          <a:p>
            <a:pPr lvl="1" eaLnBrk="1" hangingPunct="1">
              <a:spcBef>
                <a:spcPct val="0"/>
              </a:spcBef>
              <a:buClr>
                <a:srgbClr val="FF6600"/>
              </a:buClr>
              <a:buFontTx/>
              <a:buNone/>
            </a:pPr>
            <a:endParaRPr lang="en-US" altLang="fr-FR" sz="8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 	</a:t>
            </a:r>
            <a:r>
              <a:rPr lang="en-US" altLang="fr-FR" sz="1800" dirty="0">
                <a:solidFill>
                  <a:schemeClr val="tx1"/>
                </a:solidFill>
                <a:latin typeface="Calibri Light" panose="020F0302020204030204" pitchFamily="34" charset="0"/>
                <a:cs typeface="Arial" charset="0"/>
              </a:rPr>
              <a:t>─ </a:t>
            </a:r>
            <a:r>
              <a:rPr lang="en-US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Floods (Pikeperch)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	─ Dryness (Stickleback) </a:t>
            </a:r>
            <a:r>
              <a:rPr lang="fr-FR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/>
            </a:r>
            <a:br>
              <a:rPr lang="fr-FR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endParaRPr lang="fr-FR" altLang="fr-FR" sz="1800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fr-FR" altLang="fr-FR" sz="1800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fr-FR" altLang="fr-FR" sz="18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 eaLnBrk="1" hangingPunct="1">
              <a:spcBef>
                <a:spcPct val="0"/>
              </a:spcBef>
              <a:buClr>
                <a:srgbClr val="FF6600"/>
              </a:buClr>
              <a:buFontTx/>
              <a:buChar char="•"/>
            </a:pPr>
            <a:r>
              <a:rPr lang="fr-FR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  </a:t>
            </a:r>
            <a:r>
              <a:rPr lang="fr-FR" altLang="fr-FR" sz="1800" b="1" dirty="0">
                <a:solidFill>
                  <a:schemeClr val="tx1"/>
                </a:solidFill>
                <a:latin typeface="Calibri Light" panose="020F0302020204030204" pitchFamily="34" charset="0"/>
              </a:rPr>
              <a:t>Link </a:t>
            </a:r>
            <a:r>
              <a:rPr lang="fr-FR" altLang="fr-FR" sz="18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between</a:t>
            </a:r>
            <a:r>
              <a:rPr lang="fr-FR" altLang="fr-FR" sz="1800" b="1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altLang="fr-FR" sz="18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estuarine</a:t>
            </a:r>
            <a:r>
              <a:rPr lang="fr-FR" altLang="fr-FR" sz="1800" b="1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altLang="fr-FR" sz="1800" b="1" dirty="0" err="1">
                <a:solidFill>
                  <a:schemeClr val="tx1"/>
                </a:solidFill>
                <a:latin typeface="Calibri Light" panose="020F0302020204030204" pitchFamily="34" charset="0"/>
              </a:rPr>
              <a:t>wetlands</a:t>
            </a:r>
            <a:r>
              <a:rPr lang="fr-FR" altLang="fr-FR" sz="1800" b="1" dirty="0">
                <a:solidFill>
                  <a:schemeClr val="tx1"/>
                </a:solidFill>
                <a:latin typeface="Calibri Light" panose="020F0302020204030204" pitchFamily="34" charset="0"/>
              </a:rPr>
              <a:t> and river axis: </a:t>
            </a:r>
            <a:endParaRPr lang="fr-FR" altLang="fr-FR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 eaLnBrk="1" hangingPunct="1">
              <a:spcBef>
                <a:spcPct val="0"/>
              </a:spcBef>
              <a:buClr>
                <a:srgbClr val="FF6600"/>
              </a:buClr>
              <a:buFontTx/>
              <a:buNone/>
            </a:pPr>
            <a:endParaRPr lang="fr-FR" altLang="fr-FR" sz="8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	</a:t>
            </a:r>
            <a:r>
              <a:rPr lang="en-US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─ Persistence of tidal vector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	─ </a:t>
            </a:r>
            <a:r>
              <a:rPr lang="fr-FR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Tidal range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fr-FR" sz="1800" dirty="0">
                <a:solidFill>
                  <a:schemeClr val="tx1"/>
                </a:solidFill>
                <a:latin typeface="Calibri Light" panose="020F0302020204030204" pitchFamily="34" charset="0"/>
              </a:rPr>
              <a:t>	─ Mudflats</a:t>
            </a:r>
            <a:endParaRPr lang="fr-FR" altLang="fr-FR" sz="18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5" name="Rectangle 3"/>
          <p:cNvSpPr>
            <a:spLocks noGrp="1" noChangeArrowheads="1"/>
          </p:cNvSpPr>
          <p:nvPr>
            <p:ph idx="1"/>
          </p:nvPr>
        </p:nvSpPr>
        <p:spPr>
          <a:xfrm>
            <a:off x="1187624" y="1772816"/>
            <a:ext cx="7387200" cy="4680520"/>
          </a:xfrm>
        </p:spPr>
        <p:txBody>
          <a:bodyPr/>
          <a:lstStyle/>
          <a:p>
            <a:pPr>
              <a:defRPr/>
            </a:pPr>
            <a:r>
              <a:rPr lang="fr-FR" dirty="0" err="1" smtClean="0"/>
              <a:t>Species</a:t>
            </a:r>
            <a:r>
              <a:rPr lang="fr-FR" dirty="0" smtClean="0"/>
              <a:t> </a:t>
            </a:r>
            <a:r>
              <a:rPr lang="fr-FR" dirty="0" err="1" smtClean="0"/>
              <a:t>presence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variable:</a:t>
            </a:r>
          </a:p>
          <a:p>
            <a:pPr>
              <a:defRPr/>
            </a:pPr>
            <a:endParaRPr lang="fr-FR" dirty="0"/>
          </a:p>
          <a:p>
            <a:pPr marL="285750" indent="-285750">
              <a:buFontTx/>
              <a:buChar char="-"/>
              <a:defRPr/>
            </a:pPr>
            <a:r>
              <a:rPr lang="en-US" dirty="0"/>
              <a:t>At seasonal scale (diadromous, marine species</a:t>
            </a:r>
            <a:r>
              <a:rPr lang="en-US" dirty="0" smtClean="0"/>
              <a:t>)</a:t>
            </a:r>
            <a:endParaRPr lang="fr-FR" dirty="0" smtClean="0"/>
          </a:p>
          <a:p>
            <a:pPr marL="285750" indent="-285750">
              <a:buFontTx/>
              <a:buChar char="-"/>
              <a:defRPr/>
            </a:pPr>
            <a:r>
              <a:rPr lang="en-US" dirty="0"/>
              <a:t>From year to year (in relation to climate, </a:t>
            </a:r>
            <a:r>
              <a:rPr lang="en-US" dirty="0" smtClean="0"/>
              <a:t>hydrology</a:t>
            </a:r>
            <a:r>
              <a:rPr lang="fr-FR" dirty="0" smtClean="0"/>
              <a:t>)</a:t>
            </a:r>
            <a:endParaRPr lang="fr-FR" dirty="0" smtClean="0"/>
          </a:p>
          <a:p>
            <a:pPr marL="285750" indent="-285750">
              <a:buFontTx/>
              <a:buChar char="-"/>
              <a:defRPr/>
            </a:pPr>
            <a:r>
              <a:rPr lang="en-US" dirty="0"/>
              <a:t>Depending on </a:t>
            </a:r>
            <a:r>
              <a:rPr lang="en-US" dirty="0" err="1"/>
              <a:t>ontogenic</a:t>
            </a:r>
            <a:r>
              <a:rPr lang="en-US" dirty="0"/>
              <a:t> stage (ex. marine juveniles</a:t>
            </a:r>
            <a:r>
              <a:rPr lang="fr-FR" dirty="0" smtClean="0"/>
              <a:t>)</a:t>
            </a:r>
            <a:endParaRPr lang="fr-FR" dirty="0" smtClean="0"/>
          </a:p>
          <a:p>
            <a:pPr>
              <a:defRPr/>
            </a:pPr>
            <a:endParaRPr lang="fr-FR" dirty="0" smtClean="0"/>
          </a:p>
          <a:p>
            <a:pPr>
              <a:defRPr/>
            </a:pPr>
            <a:endParaRPr lang="fr-FR" dirty="0"/>
          </a:p>
          <a:p>
            <a:pPr algn="ctr">
              <a:defRPr/>
            </a:pPr>
            <a:r>
              <a:rPr 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Fish occur in estuaries when environmental conditions are suitable, </a:t>
            </a:r>
            <a:endParaRPr lang="en-US" b="1" dirty="0" smtClean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sym typeface="Wingdings" pitchFamily="2" charset="2"/>
            </a:endParaRPr>
          </a:p>
          <a:p>
            <a:pPr algn="ctr">
              <a:defRPr/>
            </a:pPr>
            <a:r>
              <a:rPr lang="en-US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depending </a:t>
            </a:r>
            <a:r>
              <a:rPr 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on their </a:t>
            </a:r>
            <a:r>
              <a:rPr lang="en-US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ontogenic</a:t>
            </a:r>
            <a:r>
              <a:rPr 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 stage. 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</a:t>
            </a:r>
            <a:r>
              <a:rPr lang="en-US" dirty="0"/>
              <a:t>in space and time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A key transitory habitat </a:t>
            </a:r>
            <a:r>
              <a:rPr lang="en-GB" sz="1200" dirty="0" smtClean="0">
                <a:solidFill>
                  <a:schemeClr val="bg2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en-GB" sz="1200" dirty="0" err="1" smtClean="0">
                <a:solidFill>
                  <a:schemeClr val="bg2"/>
                </a:solidFill>
                <a:ea typeface="ＭＳ Ｐゴシック" pitchFamily="34" charset="-128"/>
                <a:cs typeface="+mn-cs"/>
              </a:rPr>
              <a:t>Gili</a:t>
            </a:r>
            <a:r>
              <a:rPr lang="en-GB" sz="1200" dirty="0" smtClean="0">
                <a:solidFill>
                  <a:schemeClr val="bg2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GB" sz="1200" dirty="0">
                <a:solidFill>
                  <a:schemeClr val="bg2"/>
                </a:solidFill>
                <a:ea typeface="ＭＳ Ｐゴシック" pitchFamily="34" charset="-128"/>
                <a:cs typeface="+mn-cs"/>
              </a:rPr>
              <a:t>2002)</a:t>
            </a:r>
            <a:endParaRPr lang="fr-FR" sz="1200" dirty="0">
              <a:solidFill>
                <a:schemeClr val="bg2"/>
              </a:solidFill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objectives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7584" y="1484784"/>
            <a:ext cx="7848416" cy="460851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 err="1" smtClean="0"/>
              <a:t>Estuarine</a:t>
            </a:r>
            <a:r>
              <a:rPr lang="fr-FR" dirty="0" smtClean="0"/>
              <a:t> habitat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dentify </a:t>
            </a:r>
            <a:r>
              <a:rPr lang="en-US" dirty="0"/>
              <a:t>the </a:t>
            </a:r>
            <a:r>
              <a:rPr lang="en-US" dirty="0" smtClean="0"/>
              <a:t>factors </a:t>
            </a:r>
            <a:r>
              <a:rPr lang="en-US" dirty="0"/>
              <a:t>of the estuarine environment structuring the </a:t>
            </a:r>
            <a:r>
              <a:rPr lang="en-US" dirty="0" err="1"/>
              <a:t>ichtyological</a:t>
            </a:r>
            <a:r>
              <a:rPr lang="en-US" dirty="0"/>
              <a:t> biodiversity and </a:t>
            </a:r>
            <a:r>
              <a:rPr lang="en-US" dirty="0" smtClean="0"/>
              <a:t>apprehend </a:t>
            </a:r>
            <a:r>
              <a:rPr lang="en-US" dirty="0"/>
              <a:t>their variability (gradients, seasons</a:t>
            </a:r>
            <a:r>
              <a:rPr lang="en-US" dirty="0" smtClean="0"/>
              <a:t>...)</a:t>
            </a: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 smtClean="0"/>
              <a:t>Fish assemblages in </a:t>
            </a:r>
            <a:r>
              <a:rPr lang="fr-FR" dirty="0" err="1" smtClean="0"/>
              <a:t>estuaries</a:t>
            </a:r>
            <a:endParaRPr lang="fr-FR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Describe </a:t>
            </a:r>
            <a:r>
              <a:rPr lang="en-US" dirty="0"/>
              <a:t>the fish assemblages in </a:t>
            </a:r>
            <a:r>
              <a:rPr lang="en-US" dirty="0" smtClean="0"/>
              <a:t>estuaries </a:t>
            </a:r>
            <a:r>
              <a:rPr lang="en-US" dirty="0"/>
              <a:t>from different perspectives (morphology, trophy, ecology, life cycle</a:t>
            </a:r>
            <a:r>
              <a:rPr lang="en-US" dirty="0" smtClean="0"/>
              <a:t>....)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Understand and describe the life cycles of marine and </a:t>
            </a:r>
            <a:r>
              <a:rPr lang="en-US" dirty="0" err="1"/>
              <a:t>amphihaline</a:t>
            </a:r>
            <a:r>
              <a:rPr lang="en-US" dirty="0"/>
              <a:t> fish in </a:t>
            </a:r>
            <a:r>
              <a:rPr lang="en-US" dirty="0" smtClean="0"/>
              <a:t>estuaries</a:t>
            </a:r>
            <a:endParaRPr lang="fr-FR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Identify</a:t>
            </a:r>
            <a:r>
              <a:rPr lang="fr-FR" dirty="0" smtClean="0"/>
              <a:t> </a:t>
            </a:r>
            <a:r>
              <a:rPr lang="fr-FR" dirty="0" err="1"/>
              <a:t>environmental</a:t>
            </a:r>
            <a:r>
              <a:rPr lang="fr-FR" dirty="0"/>
              <a:t> issues</a:t>
            </a:r>
            <a:endParaRPr lang="fr-FR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/>
              <a:t>Potential </a:t>
            </a:r>
            <a:r>
              <a:rPr lang="en-US" dirty="0"/>
              <a:t>effects of global </a:t>
            </a:r>
            <a:r>
              <a:rPr lang="en-US" dirty="0" smtClean="0"/>
              <a:t>changes</a:t>
            </a:r>
            <a:endParaRPr lang="fr-FR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Using the Gironde estuary as an example, understand how global changes can affect biodiversity (especially fish</a:t>
            </a:r>
            <a:r>
              <a:rPr lang="en-US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2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7"/>
          <p:cNvSpPr>
            <a:spLocks noGrp="1" noChangeArrowheads="1"/>
          </p:cNvSpPr>
          <p:nvPr>
            <p:ph idx="1"/>
          </p:nvPr>
        </p:nvSpPr>
        <p:spPr>
          <a:xfrm>
            <a:off x="549192" y="1308050"/>
            <a:ext cx="7387200" cy="468052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total species richness increases with </a:t>
            </a:r>
            <a:r>
              <a:rPr lang="fr-FR" sz="2000" b="1" dirty="0" err="1" smtClean="0">
                <a:solidFill>
                  <a:srgbClr val="CC3300"/>
                </a:solidFill>
              </a:rPr>
              <a:t>salinity</a:t>
            </a:r>
            <a:r>
              <a:rPr lang="fr-FR" sz="2000" b="1" dirty="0" smtClean="0"/>
              <a:t>.</a:t>
            </a:r>
            <a:endParaRPr lang="fr-FR" sz="2000" b="1" dirty="0" smtClean="0">
              <a:solidFill>
                <a:srgbClr val="CC33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space and time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Within estuary variability</a:t>
            </a:r>
            <a: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/>
            </a:r>
            <a:br>
              <a:rPr lang="fr-FR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</a:b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6463" y="1941513"/>
            <a:ext cx="7331075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7" name="ZoneTexte 36"/>
          <p:cNvSpPr txBox="1"/>
          <p:nvPr/>
        </p:nvSpPr>
        <p:spPr>
          <a:xfrm>
            <a:off x="5219700" y="6308725"/>
            <a:ext cx="22381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latin typeface="+mn-lt"/>
              </a:rPr>
              <a:t>From </a:t>
            </a:r>
            <a:r>
              <a:rPr lang="en-US" sz="1200" dirty="0">
                <a:latin typeface="+mn-lt"/>
              </a:rPr>
              <a:t>Delphine Nicolas, 2010</a:t>
            </a:r>
          </a:p>
        </p:txBody>
      </p:sp>
    </p:spTree>
    <p:extLst>
      <p:ext uri="{BB962C8B-B14F-4D97-AF65-F5344CB8AC3E}">
        <p14:creationId xmlns:p14="http://schemas.microsoft.com/office/powerpoint/2010/main" val="409880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uild="p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975" y="1881188"/>
            <a:ext cx="7258050" cy="4068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8" name="ZoneTexte 37"/>
          <p:cNvSpPr txBox="1"/>
          <p:nvPr/>
        </p:nvSpPr>
        <p:spPr>
          <a:xfrm>
            <a:off x="5219700" y="6308725"/>
            <a:ext cx="30210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</a:rPr>
              <a:t>Illustration from </a:t>
            </a:r>
            <a:r>
              <a:rPr lang="en-US" sz="1200" dirty="0" err="1">
                <a:latin typeface="+mn-lt"/>
              </a:rPr>
              <a:t>Delphine</a:t>
            </a:r>
            <a:r>
              <a:rPr lang="en-US" sz="1200" dirty="0">
                <a:latin typeface="+mn-lt"/>
              </a:rPr>
              <a:t> Nicolas, 2010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US" dirty="0"/>
              <a:t>Variability in space and time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</a:rPr>
              <a:t>Within estuary variability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539552" y="1347788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CC3300"/>
              </a:buClr>
              <a:buSzPct val="60000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total density is structured by </a:t>
            </a:r>
            <a:r>
              <a:rPr lang="fr-FR" sz="2000" b="1" dirty="0" err="1" smtClean="0">
                <a:solidFill>
                  <a:srgbClr val="CC33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salinity</a:t>
            </a:r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5"/>
          <p:cNvSpPr>
            <a:spLocks noGrp="1" noChangeArrowheads="1"/>
          </p:cNvSpPr>
          <p:nvPr>
            <p:ph idx="1"/>
          </p:nvPr>
        </p:nvSpPr>
        <p:spPr>
          <a:xfrm>
            <a:off x="457200" y="1189059"/>
            <a:ext cx="8534400" cy="501119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The total species richness increases with </a:t>
            </a:r>
            <a:r>
              <a:rPr lang="fr-FR" sz="2000" b="1" dirty="0" err="1" smtClean="0">
                <a:solidFill>
                  <a:srgbClr val="CC3300"/>
                </a:solidFill>
              </a:rPr>
              <a:t>estuary</a:t>
            </a:r>
            <a:r>
              <a:rPr lang="fr-FR" sz="2000" b="1" dirty="0" smtClean="0">
                <a:solidFill>
                  <a:srgbClr val="CC3300"/>
                </a:solidFill>
              </a:rPr>
              <a:t> size            </a:t>
            </a:r>
            <a:r>
              <a:rPr lang="fr-FR" sz="1200" dirty="0" smtClean="0">
                <a:solidFill>
                  <a:srgbClr val="808080"/>
                </a:solidFill>
              </a:rPr>
              <a:t>(Nicolas et al., </a:t>
            </a:r>
            <a:r>
              <a:rPr lang="fr-FR" sz="1200" dirty="0" smtClean="0">
                <a:solidFill>
                  <a:srgbClr val="808080"/>
                </a:solidFill>
              </a:rPr>
              <a:t>2010a;b)</a:t>
            </a:r>
            <a:endParaRPr lang="fr-FR" sz="1200" dirty="0" smtClean="0"/>
          </a:p>
        </p:txBody>
      </p:sp>
      <p:sp>
        <p:nvSpPr>
          <p:cNvPr id="164895" name="Rectangle 31"/>
          <p:cNvSpPr>
            <a:spLocks noChangeArrowheads="1"/>
          </p:cNvSpPr>
          <p:nvPr/>
        </p:nvSpPr>
        <p:spPr bwMode="auto">
          <a:xfrm>
            <a:off x="1403648" y="3429000"/>
            <a:ext cx="1905000" cy="3276600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pic>
        <p:nvPicPr>
          <p:cNvPr id="164896" name="Picture 32" descr="Gironde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D380"/>
              </a:clrFrom>
              <a:clrTo>
                <a:srgbClr val="FFD380">
                  <a:alpha val="0"/>
                </a:srgbClr>
              </a:clrTo>
            </a:clrChange>
          </a:blip>
          <a:srcRect l="21194" t="12482" r="13205" b="10254"/>
          <a:stretch>
            <a:fillRect/>
          </a:stretch>
        </p:blipFill>
        <p:spPr bwMode="auto">
          <a:xfrm>
            <a:off x="1403648" y="3276600"/>
            <a:ext cx="205263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901" name="Rectangle 37"/>
          <p:cNvSpPr>
            <a:spLocks noChangeArrowheads="1"/>
          </p:cNvSpPr>
          <p:nvPr/>
        </p:nvSpPr>
        <p:spPr bwMode="auto">
          <a:xfrm>
            <a:off x="4070648" y="3810000"/>
            <a:ext cx="2286000" cy="1905000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994448" y="3733800"/>
            <a:ext cx="2438400" cy="2128838"/>
            <a:chOff x="1728" y="2448"/>
            <a:chExt cx="1536" cy="1341"/>
          </a:xfrm>
        </p:grpSpPr>
        <p:pic>
          <p:nvPicPr>
            <p:cNvPr id="45078" name="Picture 39" descr="Goyen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D380"/>
                </a:clrFrom>
                <a:clrTo>
                  <a:srgbClr val="FFD380">
                    <a:alpha val="0"/>
                  </a:srgbClr>
                </a:clrTo>
              </a:clrChange>
            </a:blip>
            <a:srcRect l="22203" t="29915" r="14214" b="30910"/>
            <a:stretch>
              <a:fillRect/>
            </a:stretch>
          </p:blipFill>
          <p:spPr bwMode="auto">
            <a:xfrm>
              <a:off x="1728" y="2448"/>
              <a:ext cx="1536" cy="1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079" name="Text Box 40"/>
            <p:cNvSpPr txBox="1">
              <a:spLocks noChangeArrowheads="1"/>
            </p:cNvSpPr>
            <p:nvPr/>
          </p:nvSpPr>
          <p:spPr bwMode="auto">
            <a:xfrm>
              <a:off x="2496" y="2448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fr-FR" b="1" i="1">
                  <a:latin typeface="Calibri Light" panose="020F0302020204030204" pitchFamily="34" charset="0"/>
                </a:rPr>
                <a:t>Goyen</a:t>
              </a:r>
            </a:p>
          </p:txBody>
        </p:sp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994448" y="3733800"/>
            <a:ext cx="2438400" cy="2128838"/>
            <a:chOff x="1728" y="2448"/>
            <a:chExt cx="1536" cy="1341"/>
          </a:xfrm>
        </p:grpSpPr>
        <p:pic>
          <p:nvPicPr>
            <p:cNvPr id="45076" name="Picture 44" descr="Goyen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CDC2FC"/>
                </a:clrFrom>
                <a:clrTo>
                  <a:srgbClr val="CDC2FC">
                    <a:alpha val="0"/>
                  </a:srgbClr>
                </a:clrTo>
              </a:clrChange>
            </a:blip>
            <a:srcRect l="22203" t="29915" r="14214" b="30910"/>
            <a:stretch>
              <a:fillRect/>
            </a:stretch>
          </p:blipFill>
          <p:spPr bwMode="auto">
            <a:xfrm>
              <a:off x="1728" y="2448"/>
              <a:ext cx="1536" cy="1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077" name="Text Box 45"/>
            <p:cNvSpPr txBox="1">
              <a:spLocks noChangeArrowheads="1"/>
            </p:cNvSpPr>
            <p:nvPr/>
          </p:nvSpPr>
          <p:spPr bwMode="auto">
            <a:xfrm>
              <a:off x="2496" y="2448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fr-FR" b="1" i="1">
                  <a:latin typeface="Calibri Light" panose="020F0302020204030204" pitchFamily="34" charset="0"/>
                </a:rPr>
                <a:t>Goyen</a:t>
              </a:r>
            </a:p>
          </p:txBody>
        </p:sp>
      </p:grpSp>
      <p:sp>
        <p:nvSpPr>
          <p:cNvPr id="164897" name="Text Box 33"/>
          <p:cNvSpPr txBox="1">
            <a:spLocks noChangeArrowheads="1"/>
          </p:cNvSpPr>
          <p:nvPr/>
        </p:nvSpPr>
        <p:spPr bwMode="auto">
          <a:xfrm>
            <a:off x="2394248" y="47386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i="1">
                <a:latin typeface="Calibri Light" panose="020F0302020204030204" pitchFamily="34" charset="0"/>
              </a:rPr>
              <a:t>Gironde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1403648" y="3276600"/>
            <a:ext cx="2209800" cy="3429000"/>
            <a:chOff x="96" y="2160"/>
            <a:chExt cx="1392" cy="2160"/>
          </a:xfrm>
        </p:grpSpPr>
        <p:sp>
          <p:nvSpPr>
            <p:cNvPr id="45073" name="Rectangle 48"/>
            <p:cNvSpPr>
              <a:spLocks noChangeArrowheads="1"/>
            </p:cNvSpPr>
            <p:nvPr/>
          </p:nvSpPr>
          <p:spPr bwMode="auto">
            <a:xfrm>
              <a:off x="96" y="2256"/>
              <a:ext cx="1200" cy="2064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  <p:pic>
          <p:nvPicPr>
            <p:cNvPr id="45074" name="Picture 49" descr="Gironde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D380"/>
                </a:clrFrom>
                <a:clrTo>
                  <a:srgbClr val="FFD380">
                    <a:alpha val="0"/>
                  </a:srgbClr>
                </a:clrTo>
              </a:clrChange>
            </a:blip>
            <a:srcRect l="21194" t="12482" r="13205" b="10254"/>
            <a:stretch>
              <a:fillRect/>
            </a:stretch>
          </p:blipFill>
          <p:spPr bwMode="auto">
            <a:xfrm>
              <a:off x="96" y="2160"/>
              <a:ext cx="1293" cy="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075" name="Text Box 50"/>
            <p:cNvSpPr txBox="1">
              <a:spLocks noChangeArrowheads="1"/>
            </p:cNvSpPr>
            <p:nvPr/>
          </p:nvSpPr>
          <p:spPr bwMode="auto">
            <a:xfrm>
              <a:off x="720" y="3081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b="1" i="1">
                  <a:latin typeface="Calibri Light" panose="020F0302020204030204" pitchFamily="34" charset="0"/>
                </a:rPr>
                <a:t>Gironde</a:t>
              </a:r>
            </a:p>
          </p:txBody>
        </p:sp>
      </p:grpSp>
      <p:sp>
        <p:nvSpPr>
          <p:cNvPr id="164915" name="Rectangle 51"/>
          <p:cNvSpPr>
            <a:spLocks noChangeArrowheads="1"/>
          </p:cNvSpPr>
          <p:nvPr/>
        </p:nvSpPr>
        <p:spPr bwMode="auto">
          <a:xfrm>
            <a:off x="990600" y="2352675"/>
            <a:ext cx="80010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fr-FR" sz="1400" dirty="0">
                <a:latin typeface="Calibri Light" panose="020F0302020204030204" pitchFamily="34" charset="0"/>
              </a:rPr>
              <a:t>Nature </a:t>
            </a:r>
            <a:r>
              <a:rPr lang="fr-FR" sz="1400" dirty="0" smtClean="0">
                <a:latin typeface="Calibri Light" panose="020F0302020204030204" pitchFamily="34" charset="0"/>
              </a:rPr>
              <a:t>of </a:t>
            </a:r>
            <a:r>
              <a:rPr lang="fr-FR" sz="1400" dirty="0" err="1" smtClean="0">
                <a:latin typeface="Calibri Light" panose="020F0302020204030204" pitchFamily="34" charset="0"/>
              </a:rPr>
              <a:t>substrate</a:t>
            </a:r>
            <a:endParaRPr lang="fr-FR" sz="1400" dirty="0">
              <a:latin typeface="Calibri Light" panose="020F0302020204030204" pitchFamily="34" charset="0"/>
            </a:endParaRPr>
          </a:p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en-US" sz="1400" dirty="0">
                <a:latin typeface="Calibri Light" panose="020F0302020204030204" pitchFamily="34" charset="0"/>
              </a:rPr>
              <a:t>Presence of intertidal flats, seagrass beds, salt marsh </a:t>
            </a:r>
            <a:r>
              <a:rPr lang="fr-FR" sz="12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Pihl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 et al., 2002)</a:t>
            </a:r>
          </a:p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en-US" sz="1400" dirty="0">
                <a:latin typeface="Calibri Light" panose="020F0302020204030204" pitchFamily="34" charset="0"/>
              </a:rPr>
              <a:t>Water quality: continuity of the salinity gradient </a:t>
            </a:r>
            <a:endParaRPr lang="en-US" sz="1400" dirty="0">
              <a:latin typeface="Calibri Light" panose="020F0302020204030204" pitchFamily="34" charset="0"/>
            </a:endParaRPr>
          </a:p>
        </p:txBody>
      </p:sp>
      <p:sp>
        <p:nvSpPr>
          <p:cNvPr id="164916" name="Text Box 52"/>
          <p:cNvSpPr txBox="1">
            <a:spLocks noChangeArrowheads="1"/>
          </p:cNvSpPr>
          <p:nvPr/>
        </p:nvSpPr>
        <p:spPr bwMode="auto">
          <a:xfrm>
            <a:off x="914400" y="1720850"/>
            <a:ext cx="8229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9263" indent="-449263">
              <a:spcBef>
                <a:spcPct val="50000"/>
              </a:spcBef>
              <a:buFont typeface="Wingdings" pitchFamily="2" charset="2"/>
              <a:buChar char="è"/>
            </a:pPr>
            <a:r>
              <a:rPr lang="en-US" b="1" dirty="0">
                <a:latin typeface="Calibri Light" panose="020F0302020204030204" pitchFamily="34" charset="0"/>
              </a:rPr>
              <a:t>River discharge correlated with estuary surface area, proxy of </a:t>
            </a:r>
            <a:r>
              <a:rPr lang="fr-FR" b="1" dirty="0">
                <a:solidFill>
                  <a:srgbClr val="CC3300"/>
                </a:solidFill>
                <a:latin typeface="Calibri Light" panose="020F0302020204030204" pitchFamily="34" charset="0"/>
              </a:rPr>
              <a:t>h</a:t>
            </a:r>
            <a:r>
              <a:rPr lang="fr-FR" b="1" dirty="0" smtClean="0">
                <a:solidFill>
                  <a:srgbClr val="CC3300"/>
                </a:solidFill>
                <a:latin typeface="Calibri Light" panose="020F0302020204030204" pitchFamily="34" charset="0"/>
              </a:rPr>
              <a:t>abitat </a:t>
            </a:r>
            <a:r>
              <a:rPr lang="fr-FR" b="1" dirty="0" err="1" smtClean="0">
                <a:solidFill>
                  <a:srgbClr val="CC3300"/>
                </a:solidFill>
                <a:latin typeface="Calibri Light" panose="020F0302020204030204" pitchFamily="34" charset="0"/>
              </a:rPr>
              <a:t>diversity</a:t>
            </a:r>
            <a:r>
              <a:rPr lang="fr-FR" b="1" dirty="0" smtClean="0">
                <a:latin typeface="Calibri Light" panose="020F0302020204030204" pitchFamily="34" charset="0"/>
              </a:rPr>
              <a:t> 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(Monaco et al., 1992 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Wootton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, 1998 ; Roy et al., 2001)</a:t>
            </a:r>
            <a:r>
              <a:rPr lang="fr-FR" sz="1600" dirty="0">
                <a:latin typeface="Calibri Light" panose="020F0302020204030204" pitchFamily="34" charset="0"/>
              </a:rPr>
              <a:t> </a:t>
            </a:r>
            <a:r>
              <a:rPr lang="fr-FR" sz="1600" b="1" dirty="0">
                <a:latin typeface="Calibri Light" panose="020F0302020204030204" pitchFamily="34" charset="0"/>
              </a:rPr>
              <a:t>:</a:t>
            </a:r>
          </a:p>
        </p:txBody>
      </p:sp>
      <p:pic>
        <p:nvPicPr>
          <p:cNvPr id="45069" name="Picture 53" descr="Fle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40650" y="620713"/>
            <a:ext cx="7620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0" name="Picture 54" descr="sol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88250" y="163513"/>
            <a:ext cx="762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US" dirty="0"/>
              <a:t>Variability in space and time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Between </a:t>
            </a: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estuary </a:t>
            </a: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variability</a:t>
            </a:r>
            <a: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/>
            </a:r>
            <a:br>
              <a:rPr lang="fr-FR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</a:b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660232" y="4100513"/>
            <a:ext cx="211590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Intertidal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rgbClr val="FFC000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area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s</a:t>
            </a: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3059832" y="5385400"/>
            <a:ext cx="2808084" cy="1146112"/>
            <a:chOff x="3059832" y="5385400"/>
            <a:chExt cx="2808084" cy="1146112"/>
          </a:xfrm>
        </p:grpSpPr>
        <p:sp>
          <p:nvSpPr>
            <p:cNvPr id="6" name="Ellipse 5"/>
            <p:cNvSpPr/>
            <p:nvPr/>
          </p:nvSpPr>
          <p:spPr>
            <a:xfrm>
              <a:off x="3059832" y="5949280"/>
              <a:ext cx="396454" cy="3026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5471462" y="5385400"/>
              <a:ext cx="396454" cy="3026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7"/>
            <p:cNvCxnSpPr>
              <a:stCxn id="6" idx="6"/>
              <a:endCxn id="11" idx="1"/>
            </p:cNvCxnSpPr>
            <p:nvPr/>
          </p:nvCxnSpPr>
          <p:spPr>
            <a:xfrm>
              <a:off x="3456286" y="6100614"/>
              <a:ext cx="488763" cy="1385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945049" y="5946737"/>
              <a:ext cx="11674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 smtClean="0">
                  <a:solidFill>
                    <a:srgbClr val="CC3300"/>
                  </a:solidFill>
                  <a:latin typeface="Arial Rounded MT Bold" panose="020F0704030504030204" pitchFamily="34" charset="0"/>
                </a:rPr>
                <a:t>Estuary</a:t>
              </a:r>
              <a:r>
                <a:rPr lang="fr-FR" sz="1600" dirty="0" smtClean="0">
                  <a:solidFill>
                    <a:srgbClr val="CC3300"/>
                  </a:solidFill>
                  <a:latin typeface="Arial Rounded MT Bold" panose="020F0704030504030204" pitchFamily="34" charset="0"/>
                </a:rPr>
                <a:t> size</a:t>
              </a:r>
              <a:endParaRPr lang="fr-FR" sz="16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28" name="Connecteur droit 27"/>
            <p:cNvCxnSpPr>
              <a:stCxn id="25" idx="4"/>
              <a:endCxn id="11" idx="3"/>
            </p:cNvCxnSpPr>
            <p:nvPr/>
          </p:nvCxnSpPr>
          <p:spPr>
            <a:xfrm flipH="1">
              <a:off x="5112470" y="5688067"/>
              <a:ext cx="557219" cy="551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9744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95" grpId="0" animBg="1"/>
      <p:bldP spid="164901" grpId="0" animBg="1"/>
      <p:bldP spid="164897" grpId="0"/>
      <p:bldP spid="164915" grpId="0"/>
      <p:bldP spid="164916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6" name="Picture 53" descr="Fle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40650" y="620713"/>
            <a:ext cx="7620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914400" y="3494088"/>
            <a:ext cx="3657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>
              <a:spcBef>
                <a:spcPct val="50000"/>
              </a:spcBef>
              <a:buFont typeface="Wingdings" pitchFamily="2" charset="2"/>
              <a:buChar char="è"/>
            </a:pPr>
            <a:r>
              <a:rPr lang="fr-FR" b="1" dirty="0">
                <a:latin typeface="Calibri Light" panose="020F0302020204030204" pitchFamily="34" charset="0"/>
              </a:rPr>
              <a:t> </a:t>
            </a:r>
            <a:r>
              <a:rPr lang="fr-FR" b="1" dirty="0" err="1" smtClean="0">
                <a:latin typeface="Calibri Light" panose="020F0302020204030204" pitchFamily="34" charset="0"/>
              </a:rPr>
              <a:t>Mouth</a:t>
            </a:r>
            <a:r>
              <a:rPr lang="fr-FR" b="1" dirty="0" smtClean="0">
                <a:latin typeface="Calibri Light" panose="020F0302020204030204" pitchFamily="34" charset="0"/>
              </a:rPr>
              <a:t> </a:t>
            </a:r>
            <a:r>
              <a:rPr lang="fr-FR" b="1" dirty="0" err="1" smtClean="0">
                <a:latin typeface="Calibri Light" panose="020F0302020204030204" pitchFamily="34" charset="0"/>
              </a:rPr>
              <a:t>width</a:t>
            </a:r>
            <a:endParaRPr lang="fr-FR" b="1" dirty="0">
              <a:latin typeface="Calibri Light" panose="020F0302020204030204" pitchFamily="34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1447800" y="3903663"/>
            <a:ext cx="7391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>
              <a:spcBef>
                <a:spcPct val="50000"/>
              </a:spcBef>
              <a:buFontTx/>
              <a:buChar char="-"/>
            </a:pPr>
            <a:r>
              <a:rPr lang="fr-FR" sz="1400" dirty="0" err="1">
                <a:latin typeface="Calibri Light" panose="020F0302020204030204" pitchFamily="34" charset="0"/>
              </a:rPr>
              <a:t>Estuary</a:t>
            </a:r>
            <a:r>
              <a:rPr lang="fr-FR" sz="1400" dirty="0">
                <a:latin typeface="Calibri Light" panose="020F0302020204030204" pitchFamily="34" charset="0"/>
              </a:rPr>
              <a:t> </a:t>
            </a:r>
            <a:r>
              <a:rPr lang="fr-FR" sz="1400" dirty="0" err="1">
                <a:latin typeface="Calibri Light" panose="020F0302020204030204" pitchFamily="34" charset="0"/>
              </a:rPr>
              <a:t>access</a:t>
            </a:r>
            <a:r>
              <a:rPr lang="fr-FR" sz="1400" dirty="0">
                <a:latin typeface="Calibri Light" panose="020F0302020204030204" pitchFamily="34" charset="0"/>
              </a:rPr>
              <a:t> </a:t>
            </a:r>
            <a:r>
              <a:rPr lang="fr-FR" sz="1400" dirty="0" err="1">
                <a:solidFill>
                  <a:schemeClr val="accent2"/>
                </a:solidFill>
                <a:latin typeface="Calibri Light" panose="020F0302020204030204" pitchFamily="34" charset="0"/>
              </a:rPr>
              <a:t>promoted</a:t>
            </a:r>
            <a:r>
              <a:rPr lang="fr-FR" sz="1400" dirty="0">
                <a:latin typeface="Calibri Light" panose="020F0302020204030204" pitchFamily="34" charset="0"/>
              </a:rPr>
              <a:t> </a:t>
            </a:r>
            <a:r>
              <a:rPr lang="fr-FR" sz="12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Pease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, 1999 ; Roy et al., 2001)</a:t>
            </a:r>
          </a:p>
          <a:p>
            <a:pPr marL="363538" indent="-363538">
              <a:spcBef>
                <a:spcPct val="50000"/>
              </a:spcBef>
              <a:buFontTx/>
              <a:buChar char="-"/>
            </a:pPr>
            <a:r>
              <a:rPr lang="en-US" sz="1400" dirty="0">
                <a:latin typeface="Calibri Light" panose="020F0302020204030204" pitchFamily="34" charset="0"/>
              </a:rPr>
              <a:t>Longer penetration of marine waters upstream</a:t>
            </a:r>
            <a:endParaRPr lang="en-US" sz="1400" dirty="0">
              <a:latin typeface="Calibri Light" panose="020F0302020204030204" pitchFamily="34" charset="0"/>
            </a:endParaRP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928153" y="4724400"/>
            <a:ext cx="2642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 algn="r">
              <a:spcBef>
                <a:spcPct val="50000"/>
              </a:spcBef>
              <a:buFont typeface="Wingdings" pitchFamily="2" charset="2"/>
              <a:buChar char="è"/>
            </a:pPr>
            <a:r>
              <a:rPr lang="fr-FR" b="1" dirty="0">
                <a:latin typeface="Calibri Light" panose="020F0302020204030204" pitchFamily="34" charset="0"/>
              </a:rPr>
              <a:t> </a:t>
            </a:r>
            <a:r>
              <a:rPr lang="fr-FR" b="1" dirty="0" err="1">
                <a:latin typeface="Calibri Light" panose="020F0302020204030204" pitchFamily="34" charset="0"/>
              </a:rPr>
              <a:t>Olfactory</a:t>
            </a:r>
            <a:r>
              <a:rPr lang="fr-FR" b="1" dirty="0">
                <a:latin typeface="Calibri Light" panose="020F0302020204030204" pitchFamily="34" charset="0"/>
              </a:rPr>
              <a:t> </a:t>
            </a:r>
            <a:r>
              <a:rPr lang="fr-FR" b="1" dirty="0" err="1">
                <a:latin typeface="Calibri Light" panose="020F0302020204030204" pitchFamily="34" charset="0"/>
              </a:rPr>
              <a:t>attractivness</a:t>
            </a:r>
            <a:endParaRPr lang="fr-FR" b="1" dirty="0">
              <a:latin typeface="Calibri Light" panose="020F0302020204030204" pitchFamily="34" charset="0"/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1447800" y="5168900"/>
            <a:ext cx="7391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>
              <a:spcBef>
                <a:spcPct val="50000"/>
              </a:spcBef>
              <a:buFontTx/>
              <a:buChar char="-"/>
            </a:pPr>
            <a:r>
              <a:rPr lang="fr-FR" altLang="fr-FR" sz="1400" dirty="0">
                <a:latin typeface="Calibri Light" panose="020F0302020204030204" pitchFamily="34" charset="0"/>
              </a:rPr>
              <a:t>Large </a:t>
            </a:r>
            <a:r>
              <a:rPr lang="fr-FR" altLang="fr-FR" sz="1400" dirty="0">
                <a:solidFill>
                  <a:srgbClr val="CC3300"/>
                </a:solidFill>
                <a:latin typeface="Calibri Light" panose="020F0302020204030204" pitchFamily="34" charset="0"/>
              </a:rPr>
              <a:t>fluvial plume</a:t>
            </a:r>
            <a:r>
              <a:rPr lang="fr-FR" altLang="fr-FR" sz="1400" dirty="0">
                <a:latin typeface="Calibri Light" panose="020F0302020204030204" pitchFamily="34" charset="0"/>
              </a:rPr>
              <a:t> </a:t>
            </a:r>
            <a:r>
              <a:rPr lang="fr-FR" altLang="fr-FR" sz="1400" dirty="0" err="1">
                <a:latin typeface="Calibri Light" panose="020F0302020204030204" pitchFamily="34" charset="0"/>
              </a:rPr>
              <a:t>may</a:t>
            </a:r>
            <a:r>
              <a:rPr lang="fr-FR" altLang="fr-FR" sz="1400" dirty="0">
                <a:latin typeface="Calibri Light" panose="020F0302020204030204" pitchFamily="34" charset="0"/>
              </a:rPr>
              <a:t> </a:t>
            </a:r>
            <a:r>
              <a:rPr lang="fr-FR" altLang="fr-FR" sz="1400" dirty="0" err="1">
                <a:latin typeface="Calibri Light" panose="020F0302020204030204" pitchFamily="34" charset="0"/>
              </a:rPr>
              <a:t>attract</a:t>
            </a:r>
            <a:r>
              <a:rPr lang="fr-FR" altLang="fr-FR" sz="1400" dirty="0">
                <a:latin typeface="Calibri Light" panose="020F0302020204030204" pitchFamily="34" charset="0"/>
              </a:rPr>
              <a:t> more marine </a:t>
            </a:r>
            <a:r>
              <a:rPr lang="fr-FR" altLang="fr-FR" sz="1400" dirty="0" err="1">
                <a:latin typeface="Calibri Light" panose="020F0302020204030204" pitchFamily="34" charset="0"/>
              </a:rPr>
              <a:t>species</a:t>
            </a:r>
            <a:r>
              <a:rPr lang="fr-FR" altLang="fr-FR" sz="1400" dirty="0">
                <a:latin typeface="Calibri Light" panose="020F0302020204030204" pitchFamily="34" charset="0"/>
              </a:rPr>
              <a:t> </a:t>
            </a:r>
            <a:r>
              <a:rPr lang="fr-FR" altLang="fr-FR" sz="1400" dirty="0" err="1">
                <a:latin typeface="Calibri Light" panose="020F0302020204030204" pitchFamily="34" charset="0"/>
              </a:rPr>
              <a:t>than</a:t>
            </a:r>
            <a:r>
              <a:rPr lang="fr-FR" altLang="fr-FR" sz="1400" dirty="0">
                <a:latin typeface="Calibri Light" panose="020F0302020204030204" pitchFamily="34" charset="0"/>
              </a:rPr>
              <a:t> </a:t>
            </a:r>
            <a:r>
              <a:rPr lang="fr-FR" altLang="fr-FR" sz="1400" dirty="0" err="1">
                <a:latin typeface="Calibri Light" panose="020F0302020204030204" pitchFamily="34" charset="0"/>
              </a:rPr>
              <a:t>small</a:t>
            </a:r>
            <a:r>
              <a:rPr lang="fr-FR" altLang="fr-FR" sz="1400" dirty="0">
                <a:latin typeface="Calibri Light" panose="020F0302020204030204" pitchFamily="34" charset="0"/>
              </a:rPr>
              <a:t> fluvial plume</a:t>
            </a:r>
            <a:r>
              <a:rPr lang="fr-FR" sz="12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(</a:t>
            </a:r>
            <a:r>
              <a:rPr lang="fr-FR" sz="1200" dirty="0" err="1" smtClean="0">
                <a:solidFill>
                  <a:schemeClr val="bg2"/>
                </a:solidFill>
                <a:latin typeface="Calibri Light" panose="020F0302020204030204" pitchFamily="34" charset="0"/>
              </a:rPr>
              <a:t>Boehlert</a:t>
            </a:r>
            <a:r>
              <a:rPr lang="fr-FR" sz="12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 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&amp;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Mundy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, 1988;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Tosi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 et al., 1990 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Tosi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 &amp; Sola, 1993 ; Le Pape et al., 2003)</a:t>
            </a:r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US" dirty="0"/>
              <a:t>Variability in space and time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</a:rPr>
              <a:t>Between estuary variability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pic>
        <p:nvPicPr>
          <p:cNvPr id="46087" name="Picture 54" descr="sole"/>
          <p:cNvPicPr>
            <a:picLocks noChangeAspect="1" noChangeArrowheads="1"/>
          </p:cNvPicPr>
          <p:nvPr/>
        </p:nvPicPr>
        <p:blipFill rotWithShape="1">
          <a:blip r:embed="rId5"/>
          <a:srcRect r="-52258" b="-41848"/>
          <a:stretch/>
        </p:blipFill>
        <p:spPr bwMode="auto">
          <a:xfrm>
            <a:off x="7347724" y="165621"/>
            <a:ext cx="1160214" cy="529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25"/>
          <p:cNvSpPr>
            <a:spLocks noGrp="1" noChangeArrowheads="1"/>
          </p:cNvSpPr>
          <p:nvPr>
            <p:ph idx="1"/>
          </p:nvPr>
        </p:nvSpPr>
        <p:spPr>
          <a:xfrm>
            <a:off x="457200" y="1189059"/>
            <a:ext cx="8534400" cy="501119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The total species richness increases with </a:t>
            </a:r>
            <a:r>
              <a:rPr lang="fr-FR" sz="2000" b="1" dirty="0" err="1" smtClean="0">
                <a:solidFill>
                  <a:srgbClr val="CC3300"/>
                </a:solidFill>
              </a:rPr>
              <a:t>estuary</a:t>
            </a:r>
            <a:r>
              <a:rPr lang="fr-FR" sz="2000" b="1" dirty="0" smtClean="0">
                <a:solidFill>
                  <a:srgbClr val="CC3300"/>
                </a:solidFill>
              </a:rPr>
              <a:t> size            </a:t>
            </a:r>
            <a:r>
              <a:rPr lang="fr-FR" sz="1200" dirty="0" smtClean="0">
                <a:solidFill>
                  <a:srgbClr val="808080"/>
                </a:solidFill>
              </a:rPr>
              <a:t>(Nicolas et al., </a:t>
            </a:r>
            <a:r>
              <a:rPr lang="fr-FR" sz="1200" dirty="0" smtClean="0">
                <a:solidFill>
                  <a:srgbClr val="808080"/>
                </a:solidFill>
              </a:rPr>
              <a:t>2010a;b)</a:t>
            </a:r>
            <a:endParaRPr lang="fr-FR" sz="1200" dirty="0" smtClean="0"/>
          </a:p>
        </p:txBody>
      </p:sp>
      <p:sp>
        <p:nvSpPr>
          <p:cNvPr id="16" name="Text Box 52"/>
          <p:cNvSpPr txBox="1">
            <a:spLocks noChangeArrowheads="1"/>
          </p:cNvSpPr>
          <p:nvPr/>
        </p:nvSpPr>
        <p:spPr bwMode="auto">
          <a:xfrm>
            <a:off x="914400" y="1720850"/>
            <a:ext cx="8229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9263" indent="-449263">
              <a:spcBef>
                <a:spcPct val="50000"/>
              </a:spcBef>
              <a:buFont typeface="Wingdings" pitchFamily="2" charset="2"/>
              <a:buChar char="è"/>
            </a:pPr>
            <a:r>
              <a:rPr lang="en-US" b="1" dirty="0">
                <a:latin typeface="Calibri Light" panose="020F0302020204030204" pitchFamily="34" charset="0"/>
              </a:rPr>
              <a:t>River discharge correlated with estuary surface area, proxy of </a:t>
            </a:r>
            <a:r>
              <a:rPr lang="fr-FR" b="1" dirty="0">
                <a:solidFill>
                  <a:srgbClr val="CC3300"/>
                </a:solidFill>
                <a:latin typeface="Calibri Light" panose="020F0302020204030204" pitchFamily="34" charset="0"/>
              </a:rPr>
              <a:t>h</a:t>
            </a:r>
            <a:r>
              <a:rPr lang="fr-FR" b="1" dirty="0" smtClean="0">
                <a:solidFill>
                  <a:srgbClr val="CC3300"/>
                </a:solidFill>
                <a:latin typeface="Calibri Light" panose="020F0302020204030204" pitchFamily="34" charset="0"/>
              </a:rPr>
              <a:t>abitat </a:t>
            </a:r>
            <a:r>
              <a:rPr lang="fr-FR" b="1" dirty="0" err="1" smtClean="0">
                <a:solidFill>
                  <a:srgbClr val="CC3300"/>
                </a:solidFill>
                <a:latin typeface="Calibri Light" panose="020F0302020204030204" pitchFamily="34" charset="0"/>
              </a:rPr>
              <a:t>diversity</a:t>
            </a:r>
            <a:r>
              <a:rPr lang="fr-FR" b="1" dirty="0" smtClean="0">
                <a:latin typeface="Calibri Light" panose="020F0302020204030204" pitchFamily="34" charset="0"/>
              </a:rPr>
              <a:t> 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(Monaco et al., 1992 ; 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Wootton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, 1998 ; Roy et al., 2001)</a:t>
            </a:r>
            <a:r>
              <a:rPr lang="fr-FR" sz="1600" dirty="0">
                <a:latin typeface="Calibri Light" panose="020F0302020204030204" pitchFamily="34" charset="0"/>
              </a:rPr>
              <a:t> </a:t>
            </a:r>
            <a:r>
              <a:rPr lang="fr-FR" sz="1600" b="1" dirty="0">
                <a:latin typeface="Calibri Light" panose="020F0302020204030204" pitchFamily="34" charset="0"/>
              </a:rPr>
              <a:t>:</a:t>
            </a:r>
          </a:p>
        </p:txBody>
      </p:sp>
      <p:sp>
        <p:nvSpPr>
          <p:cNvPr id="17" name="Rectangle 51"/>
          <p:cNvSpPr>
            <a:spLocks noChangeArrowheads="1"/>
          </p:cNvSpPr>
          <p:nvPr/>
        </p:nvSpPr>
        <p:spPr bwMode="auto">
          <a:xfrm>
            <a:off x="990600" y="2352675"/>
            <a:ext cx="80010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fr-FR" sz="1400" dirty="0">
                <a:latin typeface="Calibri Light" panose="020F0302020204030204" pitchFamily="34" charset="0"/>
              </a:rPr>
              <a:t>Nature </a:t>
            </a:r>
            <a:r>
              <a:rPr lang="fr-FR" sz="1400" dirty="0" smtClean="0">
                <a:latin typeface="Calibri Light" panose="020F0302020204030204" pitchFamily="34" charset="0"/>
              </a:rPr>
              <a:t>of </a:t>
            </a:r>
            <a:r>
              <a:rPr lang="fr-FR" sz="1400" dirty="0" err="1" smtClean="0">
                <a:latin typeface="Calibri Light" panose="020F0302020204030204" pitchFamily="34" charset="0"/>
              </a:rPr>
              <a:t>substrate</a:t>
            </a:r>
            <a:endParaRPr lang="fr-FR" sz="1400" dirty="0">
              <a:latin typeface="Calibri Light" panose="020F0302020204030204" pitchFamily="34" charset="0"/>
            </a:endParaRPr>
          </a:p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en-US" sz="1400" dirty="0">
                <a:latin typeface="Calibri Light" panose="020F0302020204030204" pitchFamily="34" charset="0"/>
              </a:rPr>
              <a:t>Presence of intertidal flats, seagrass beds, salt marsh </a:t>
            </a:r>
            <a:r>
              <a:rPr lang="fr-FR" sz="12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Calibri Light" panose="020F0302020204030204" pitchFamily="34" charset="0"/>
              </a:rPr>
              <a:t>Pihl</a:t>
            </a:r>
            <a:r>
              <a:rPr lang="fr-FR" sz="1200" dirty="0">
                <a:solidFill>
                  <a:schemeClr val="bg2"/>
                </a:solidFill>
                <a:latin typeface="Calibri Light" panose="020F0302020204030204" pitchFamily="34" charset="0"/>
              </a:rPr>
              <a:t> et al., 2002)</a:t>
            </a:r>
          </a:p>
          <a:p>
            <a:pPr marL="782638" lvl="1" indent="-325438">
              <a:lnSpc>
                <a:spcPct val="130000"/>
              </a:lnSpc>
              <a:buFontTx/>
              <a:buChar char="-"/>
            </a:pPr>
            <a:r>
              <a:rPr lang="en-US" sz="1400" dirty="0">
                <a:latin typeface="Calibri Light" panose="020F0302020204030204" pitchFamily="34" charset="0"/>
              </a:rPr>
              <a:t>Water quality: continuity of the salinity gradient </a:t>
            </a:r>
            <a:endParaRPr lang="en-US" sz="1400" dirty="0">
              <a:latin typeface="Calibri Light" panose="020F03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5"/>
          <p:cNvSpPr>
            <a:spLocks noGrp="1" noChangeArrowheads="1"/>
          </p:cNvSpPr>
          <p:nvPr>
            <p:ph idx="1"/>
          </p:nvPr>
        </p:nvSpPr>
        <p:spPr>
          <a:xfrm>
            <a:off x="366955" y="1174493"/>
            <a:ext cx="7416024" cy="4996111"/>
          </a:xfrm>
        </p:spPr>
        <p:txBody>
          <a:bodyPr/>
          <a:lstStyle/>
          <a:p>
            <a:r>
              <a:rPr lang="en-US" sz="2000" dirty="0"/>
              <a:t>The total density increases with the proportion of </a:t>
            </a:r>
            <a:r>
              <a:rPr lang="fr-FR" sz="2000" b="1" dirty="0" smtClean="0">
                <a:solidFill>
                  <a:srgbClr val="CC3300"/>
                </a:solidFill>
              </a:rPr>
              <a:t>intertidal zones </a:t>
            </a:r>
          </a:p>
          <a:p>
            <a:r>
              <a:rPr lang="fr-FR" sz="1200" dirty="0" smtClean="0">
                <a:solidFill>
                  <a:srgbClr val="808080"/>
                </a:solidFill>
              </a:rPr>
              <a:t>(</a:t>
            </a:r>
            <a:r>
              <a:rPr lang="fr-FR" sz="1200" dirty="0" smtClean="0">
                <a:solidFill>
                  <a:srgbClr val="808080"/>
                </a:solidFill>
              </a:rPr>
              <a:t>Nicolas et al., 2010b)</a:t>
            </a:r>
          </a:p>
          <a:p>
            <a:pPr>
              <a:buFont typeface="Wingdings" pitchFamily="2" charset="2"/>
              <a:buNone/>
            </a:pPr>
            <a:endParaRPr lang="fr-FR" sz="1200" dirty="0" smtClean="0">
              <a:solidFill>
                <a:srgbClr val="808080"/>
              </a:solidFill>
            </a:endParaRPr>
          </a:p>
          <a:p>
            <a:pPr marL="965200" lvl="1" indent="-341313">
              <a:buFont typeface="Symbol" pitchFamily="18" charset="2"/>
              <a:buChar char="®"/>
            </a:pPr>
            <a:r>
              <a:rPr lang="en-US" dirty="0"/>
              <a:t>Most fish in estuaries feed on benthic invertebrates </a:t>
            </a:r>
            <a:r>
              <a:rPr lang="fr-FR" sz="1200" dirty="0" smtClean="0">
                <a:solidFill>
                  <a:schemeClr val="bg2"/>
                </a:solidFill>
              </a:rPr>
              <a:t>(</a:t>
            </a:r>
            <a:r>
              <a:rPr lang="fr-FR" sz="1200" dirty="0" smtClean="0">
                <a:solidFill>
                  <a:schemeClr val="bg2"/>
                </a:solidFill>
              </a:rPr>
              <a:t>de Sylva, 1975; Elliott &amp; Taylor, 1989b)</a:t>
            </a:r>
            <a:r>
              <a:rPr lang="fr-FR" sz="1600" dirty="0" smtClean="0"/>
              <a:t>. </a:t>
            </a:r>
          </a:p>
          <a:p>
            <a:pPr marL="965200" lvl="1" indent="-341313">
              <a:buFont typeface="Symbol" pitchFamily="18" charset="2"/>
              <a:buChar char="®"/>
            </a:pPr>
            <a:r>
              <a:rPr lang="en-US" dirty="0"/>
              <a:t>The intertidal area constitutes the dominant feeding area for the estuarine fish populations </a:t>
            </a:r>
            <a:r>
              <a:rPr lang="fr-FR" sz="1200" dirty="0" smtClean="0">
                <a:solidFill>
                  <a:schemeClr val="bg2"/>
                </a:solidFill>
              </a:rPr>
              <a:t>(</a:t>
            </a:r>
            <a:r>
              <a:rPr lang="fr-FR" sz="1200" dirty="0" smtClean="0">
                <a:solidFill>
                  <a:schemeClr val="bg2"/>
                </a:solidFill>
              </a:rPr>
              <a:t>Costa &amp; Elliott, 1991)</a:t>
            </a:r>
            <a:r>
              <a:rPr lang="fr-FR" sz="1600" dirty="0" smtClean="0"/>
              <a:t>.</a:t>
            </a:r>
          </a:p>
          <a:p>
            <a:pPr marL="965200" lvl="1" indent="-341313">
              <a:buFont typeface="Symbol" pitchFamily="18" charset="2"/>
              <a:buChar char="®"/>
            </a:pPr>
            <a:endParaRPr lang="fr-FR" sz="1600" dirty="0" smtClean="0"/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3043803" y="4277258"/>
            <a:ext cx="1166139" cy="989959"/>
            <a:chOff x="2016" y="2112"/>
            <a:chExt cx="1152" cy="768"/>
          </a:xfrm>
        </p:grpSpPr>
        <p:grpSp>
          <p:nvGrpSpPr>
            <p:cNvPr id="47128" name="Group 30"/>
            <p:cNvGrpSpPr>
              <a:grpSpLocks/>
            </p:cNvGrpSpPr>
            <p:nvPr/>
          </p:nvGrpSpPr>
          <p:grpSpPr bwMode="auto">
            <a:xfrm>
              <a:off x="2106" y="2421"/>
              <a:ext cx="650" cy="411"/>
              <a:chOff x="3120" y="2256"/>
              <a:chExt cx="912" cy="624"/>
            </a:xfrm>
          </p:grpSpPr>
          <p:pic>
            <p:nvPicPr>
              <p:cNvPr id="47136" name="Picture 31" descr="reseau trophique"/>
              <p:cNvPicPr>
                <a:picLocks noChangeAspect="1" noChangeArrowheads="1"/>
              </p:cNvPicPr>
              <p:nvPr/>
            </p:nvPicPr>
            <p:blipFill>
              <a:blip r:embed="rId4"/>
              <a:srcRect l="53316" t="64078" r="32002" b="27184"/>
              <a:stretch>
                <a:fillRect/>
              </a:stretch>
            </p:blipFill>
            <p:spPr bwMode="auto">
              <a:xfrm>
                <a:off x="3120" y="2304"/>
                <a:ext cx="912" cy="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37" name="Rectangle 32"/>
              <p:cNvSpPr>
                <a:spLocks noChangeArrowheads="1"/>
              </p:cNvSpPr>
              <p:nvPr/>
            </p:nvSpPr>
            <p:spPr bwMode="auto">
              <a:xfrm>
                <a:off x="3552" y="2784"/>
                <a:ext cx="14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47138" name="Rectangle 33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48" cy="1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  <p:sp>
            <p:nvSpPr>
              <p:cNvPr id="47139" name="Rectangle 34"/>
              <p:cNvSpPr>
                <a:spLocks noChangeArrowheads="1"/>
              </p:cNvSpPr>
              <p:nvPr/>
            </p:nvSpPr>
            <p:spPr bwMode="auto">
              <a:xfrm>
                <a:off x="3312" y="2256"/>
                <a:ext cx="57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47129" name="Group 35"/>
            <p:cNvGrpSpPr>
              <a:grpSpLocks/>
            </p:cNvGrpSpPr>
            <p:nvPr/>
          </p:nvGrpSpPr>
          <p:grpSpPr bwMode="auto">
            <a:xfrm rot="14279395" flipH="1">
              <a:off x="2681" y="2187"/>
              <a:ext cx="510" cy="465"/>
              <a:chOff x="3648" y="2400"/>
              <a:chExt cx="1056" cy="624"/>
            </a:xfrm>
          </p:grpSpPr>
          <p:pic>
            <p:nvPicPr>
              <p:cNvPr id="47134" name="Picture 36" descr="reseau trophique"/>
              <p:cNvPicPr>
                <a:picLocks noChangeAspect="1" noChangeArrowheads="1"/>
              </p:cNvPicPr>
              <p:nvPr/>
            </p:nvPicPr>
            <p:blipFill>
              <a:blip r:embed="rId5"/>
              <a:srcRect l="9273" t="48787" r="75273" b="42476"/>
              <a:stretch>
                <a:fillRect/>
              </a:stretch>
            </p:blipFill>
            <p:spPr bwMode="auto">
              <a:xfrm>
                <a:off x="3648" y="2400"/>
                <a:ext cx="960" cy="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35" name="Rectangle 37"/>
              <p:cNvSpPr>
                <a:spLocks noChangeArrowheads="1"/>
              </p:cNvSpPr>
              <p:nvPr/>
            </p:nvSpPr>
            <p:spPr bwMode="auto">
              <a:xfrm>
                <a:off x="3888" y="2832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47130" name="Group 38"/>
            <p:cNvGrpSpPr>
              <a:grpSpLocks/>
            </p:cNvGrpSpPr>
            <p:nvPr/>
          </p:nvGrpSpPr>
          <p:grpSpPr bwMode="auto">
            <a:xfrm>
              <a:off x="2132" y="2112"/>
              <a:ext cx="528" cy="288"/>
              <a:chOff x="1632" y="2544"/>
              <a:chExt cx="960" cy="480"/>
            </a:xfrm>
          </p:grpSpPr>
          <p:pic>
            <p:nvPicPr>
              <p:cNvPr id="47132" name="Picture 39" descr="reseau trophique"/>
              <p:cNvPicPr>
                <a:picLocks noChangeAspect="1" noChangeArrowheads="1"/>
              </p:cNvPicPr>
              <p:nvPr/>
            </p:nvPicPr>
            <p:blipFill>
              <a:blip r:embed="rId6"/>
              <a:srcRect l="9273" t="64806" r="75273" b="27911"/>
              <a:stretch>
                <a:fillRect/>
              </a:stretch>
            </p:blipFill>
            <p:spPr bwMode="auto">
              <a:xfrm>
                <a:off x="1632" y="2544"/>
                <a:ext cx="960" cy="48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33" name="Rectangle 40"/>
              <p:cNvSpPr>
                <a:spLocks noChangeArrowheads="1"/>
              </p:cNvSpPr>
              <p:nvPr/>
            </p:nvSpPr>
            <p:spPr bwMode="auto">
              <a:xfrm>
                <a:off x="2352" y="2976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47131" name="Rectangle 45"/>
            <p:cNvSpPr>
              <a:spLocks noChangeArrowheads="1"/>
            </p:cNvSpPr>
            <p:nvPr/>
          </p:nvSpPr>
          <p:spPr bwMode="auto">
            <a:xfrm>
              <a:off x="2016" y="2832"/>
              <a:ext cx="768" cy="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 Light" panose="020F0302020204030204" pitchFamily="34" charset="0"/>
              </a:endParaRPr>
            </a:p>
          </p:txBody>
        </p:sp>
      </p:grpSp>
      <p:pic>
        <p:nvPicPr>
          <p:cNvPr id="47109" name="Picture 6" descr="sol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5452" y="562056"/>
            <a:ext cx="762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7" descr="gobie 0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-261916">
            <a:off x="8117452" y="943056"/>
            <a:ext cx="91440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1452547" y="5371318"/>
            <a:ext cx="5329336" cy="1248690"/>
            <a:chOff x="96" y="1584"/>
            <a:chExt cx="5604" cy="1312"/>
          </a:xfrm>
        </p:grpSpPr>
        <p:sp>
          <p:nvSpPr>
            <p:cNvPr id="47119" name="Freeform 12"/>
            <p:cNvSpPr>
              <a:spLocks/>
            </p:cNvSpPr>
            <p:nvPr/>
          </p:nvSpPr>
          <p:spPr bwMode="auto">
            <a:xfrm>
              <a:off x="96" y="1584"/>
              <a:ext cx="3968" cy="672"/>
            </a:xfrm>
            <a:custGeom>
              <a:avLst/>
              <a:gdLst>
                <a:gd name="T0" fmla="*/ 32 w 3968"/>
                <a:gd name="T1" fmla="*/ 432 h 672"/>
                <a:gd name="T2" fmla="*/ 944 w 3968"/>
                <a:gd name="T3" fmla="*/ 240 h 672"/>
                <a:gd name="T4" fmla="*/ 2032 w 3968"/>
                <a:gd name="T5" fmla="*/ 160 h 672"/>
                <a:gd name="T6" fmla="*/ 2576 w 3968"/>
                <a:gd name="T7" fmla="*/ 40 h 672"/>
                <a:gd name="T8" fmla="*/ 3152 w 3968"/>
                <a:gd name="T9" fmla="*/ 0 h 672"/>
                <a:gd name="T10" fmla="*/ 3968 w 3968"/>
                <a:gd name="T11" fmla="*/ 0 h 672"/>
                <a:gd name="T12" fmla="*/ 3920 w 3968"/>
                <a:gd name="T13" fmla="*/ 48 h 672"/>
                <a:gd name="T14" fmla="*/ 3344 w 3968"/>
                <a:gd name="T15" fmla="*/ 240 h 672"/>
                <a:gd name="T16" fmla="*/ 2584 w 3968"/>
                <a:gd name="T17" fmla="*/ 440 h 672"/>
                <a:gd name="T18" fmla="*/ 2002 w 3968"/>
                <a:gd name="T19" fmla="*/ 672 h 672"/>
                <a:gd name="T20" fmla="*/ 1481 w 3968"/>
                <a:gd name="T21" fmla="*/ 522 h 672"/>
                <a:gd name="T22" fmla="*/ 1136 w 3968"/>
                <a:gd name="T23" fmla="*/ 480 h 672"/>
                <a:gd name="T24" fmla="*/ 32 w 3968"/>
                <a:gd name="T25" fmla="*/ 432 h 6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968"/>
                <a:gd name="T40" fmla="*/ 0 h 672"/>
                <a:gd name="T41" fmla="*/ 3968 w 3968"/>
                <a:gd name="T42" fmla="*/ 672 h 6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968" h="672">
                  <a:moveTo>
                    <a:pt x="32" y="432"/>
                  </a:moveTo>
                  <a:cubicBezTo>
                    <a:pt x="0" y="392"/>
                    <a:pt x="611" y="285"/>
                    <a:pt x="944" y="240"/>
                  </a:cubicBezTo>
                  <a:cubicBezTo>
                    <a:pt x="1267" y="192"/>
                    <a:pt x="1872" y="176"/>
                    <a:pt x="2032" y="160"/>
                  </a:cubicBezTo>
                  <a:cubicBezTo>
                    <a:pt x="2192" y="144"/>
                    <a:pt x="2389" y="67"/>
                    <a:pt x="2576" y="40"/>
                  </a:cubicBezTo>
                  <a:lnTo>
                    <a:pt x="3152" y="0"/>
                  </a:lnTo>
                  <a:lnTo>
                    <a:pt x="3968" y="0"/>
                  </a:lnTo>
                  <a:lnTo>
                    <a:pt x="3920" y="48"/>
                  </a:lnTo>
                  <a:lnTo>
                    <a:pt x="3344" y="240"/>
                  </a:lnTo>
                  <a:cubicBezTo>
                    <a:pt x="3121" y="305"/>
                    <a:pt x="2808" y="368"/>
                    <a:pt x="2584" y="440"/>
                  </a:cubicBezTo>
                  <a:cubicBezTo>
                    <a:pt x="2360" y="512"/>
                    <a:pt x="2195" y="660"/>
                    <a:pt x="2002" y="672"/>
                  </a:cubicBezTo>
                  <a:lnTo>
                    <a:pt x="1481" y="522"/>
                  </a:lnTo>
                  <a:cubicBezTo>
                    <a:pt x="1337" y="490"/>
                    <a:pt x="1392" y="504"/>
                    <a:pt x="1136" y="480"/>
                  </a:cubicBezTo>
                  <a:cubicBezTo>
                    <a:pt x="880" y="456"/>
                    <a:pt x="262" y="442"/>
                    <a:pt x="32" y="432"/>
                  </a:cubicBez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0" name="Freeform 11"/>
            <p:cNvSpPr>
              <a:spLocks/>
            </p:cNvSpPr>
            <p:nvPr/>
          </p:nvSpPr>
          <p:spPr bwMode="auto">
            <a:xfrm>
              <a:off x="128" y="2016"/>
              <a:ext cx="4128" cy="864"/>
            </a:xfrm>
            <a:custGeom>
              <a:avLst/>
              <a:gdLst>
                <a:gd name="T0" fmla="*/ 0 w 4128"/>
                <a:gd name="T1" fmla="*/ 0 h 864"/>
                <a:gd name="T2" fmla="*/ 0 w 4128"/>
                <a:gd name="T3" fmla="*/ 864 h 864"/>
                <a:gd name="T4" fmla="*/ 4128 w 4128"/>
                <a:gd name="T5" fmla="*/ 864 h 864"/>
                <a:gd name="T6" fmla="*/ 2088 w 4128"/>
                <a:gd name="T7" fmla="*/ 272 h 864"/>
                <a:gd name="T8" fmla="*/ 1299 w 4128"/>
                <a:gd name="T9" fmla="*/ 66 h 864"/>
                <a:gd name="T10" fmla="*/ 0 w 4128"/>
                <a:gd name="T11" fmla="*/ 0 h 8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28"/>
                <a:gd name="T19" fmla="*/ 0 h 864"/>
                <a:gd name="T20" fmla="*/ 4128 w 4128"/>
                <a:gd name="T21" fmla="*/ 864 h 8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28" h="864">
                  <a:moveTo>
                    <a:pt x="0" y="0"/>
                  </a:moveTo>
                  <a:lnTo>
                    <a:pt x="0" y="864"/>
                  </a:lnTo>
                  <a:cubicBezTo>
                    <a:pt x="0" y="864"/>
                    <a:pt x="4128" y="864"/>
                    <a:pt x="4128" y="864"/>
                  </a:cubicBezTo>
                  <a:cubicBezTo>
                    <a:pt x="3808" y="768"/>
                    <a:pt x="2607" y="408"/>
                    <a:pt x="2088" y="272"/>
                  </a:cubicBezTo>
                  <a:cubicBezTo>
                    <a:pt x="1544" y="135"/>
                    <a:pt x="1574" y="97"/>
                    <a:pt x="1299" y="66"/>
                  </a:cubicBezTo>
                  <a:cubicBezTo>
                    <a:pt x="1024" y="35"/>
                    <a:pt x="180" y="8"/>
                    <a:pt x="0" y="0"/>
                  </a:cubicBezTo>
                  <a:close/>
                </a:path>
              </a:pathLst>
            </a:cu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1" name="Freeform 13"/>
            <p:cNvSpPr>
              <a:spLocks/>
            </p:cNvSpPr>
            <p:nvPr/>
          </p:nvSpPr>
          <p:spPr bwMode="auto">
            <a:xfrm>
              <a:off x="2096" y="1584"/>
              <a:ext cx="3604" cy="1296"/>
            </a:xfrm>
            <a:custGeom>
              <a:avLst/>
              <a:gdLst>
                <a:gd name="T0" fmla="*/ 0 w 3604"/>
                <a:gd name="T1" fmla="*/ 672 h 1296"/>
                <a:gd name="T2" fmla="*/ 180 w 3604"/>
                <a:gd name="T3" fmla="*/ 627 h 1296"/>
                <a:gd name="T4" fmla="*/ 603 w 3604"/>
                <a:gd name="T5" fmla="*/ 431 h 1296"/>
                <a:gd name="T6" fmla="*/ 1275 w 3604"/>
                <a:gd name="T7" fmla="*/ 260 h 1296"/>
                <a:gd name="T8" fmla="*/ 1920 w 3604"/>
                <a:gd name="T9" fmla="*/ 48 h 1296"/>
                <a:gd name="T10" fmla="*/ 1968 w 3604"/>
                <a:gd name="T11" fmla="*/ 0 h 1296"/>
                <a:gd name="T12" fmla="*/ 3604 w 3604"/>
                <a:gd name="T13" fmla="*/ 0 h 1296"/>
                <a:gd name="T14" fmla="*/ 2146 w 3604"/>
                <a:gd name="T15" fmla="*/ 666 h 1296"/>
                <a:gd name="T16" fmla="*/ 2160 w 3604"/>
                <a:gd name="T17" fmla="*/ 1296 h 1296"/>
                <a:gd name="T18" fmla="*/ 824 w 3604"/>
                <a:gd name="T19" fmla="*/ 899 h 1296"/>
                <a:gd name="T20" fmla="*/ 6 w 3604"/>
                <a:gd name="T21" fmla="*/ 672 h 12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604"/>
                <a:gd name="T34" fmla="*/ 0 h 1296"/>
                <a:gd name="T35" fmla="*/ 3604 w 3604"/>
                <a:gd name="T36" fmla="*/ 1296 h 129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604" h="1296">
                  <a:moveTo>
                    <a:pt x="0" y="672"/>
                  </a:moveTo>
                  <a:cubicBezTo>
                    <a:pt x="30" y="665"/>
                    <a:pt x="80" y="667"/>
                    <a:pt x="180" y="627"/>
                  </a:cubicBezTo>
                  <a:cubicBezTo>
                    <a:pt x="266" y="593"/>
                    <a:pt x="457" y="474"/>
                    <a:pt x="603" y="431"/>
                  </a:cubicBezTo>
                  <a:cubicBezTo>
                    <a:pt x="779" y="375"/>
                    <a:pt x="1046" y="327"/>
                    <a:pt x="1275" y="260"/>
                  </a:cubicBezTo>
                  <a:cubicBezTo>
                    <a:pt x="1494" y="196"/>
                    <a:pt x="1805" y="91"/>
                    <a:pt x="1920" y="48"/>
                  </a:cubicBezTo>
                  <a:lnTo>
                    <a:pt x="1968" y="0"/>
                  </a:lnTo>
                  <a:lnTo>
                    <a:pt x="3604" y="0"/>
                  </a:lnTo>
                  <a:lnTo>
                    <a:pt x="2146" y="666"/>
                  </a:lnTo>
                  <a:lnTo>
                    <a:pt x="2160" y="1296"/>
                  </a:lnTo>
                  <a:lnTo>
                    <a:pt x="824" y="899"/>
                  </a:lnTo>
                  <a:lnTo>
                    <a:pt x="6" y="67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2" name="Freeform 21"/>
            <p:cNvSpPr>
              <a:spLocks/>
            </p:cNvSpPr>
            <p:nvPr/>
          </p:nvSpPr>
          <p:spPr bwMode="auto">
            <a:xfrm>
              <a:off x="4236" y="1584"/>
              <a:ext cx="1458" cy="1293"/>
            </a:xfrm>
            <a:custGeom>
              <a:avLst/>
              <a:gdLst>
                <a:gd name="T0" fmla="*/ 21 w 1458"/>
                <a:gd name="T1" fmla="*/ 1293 h 1293"/>
                <a:gd name="T2" fmla="*/ 0 w 1458"/>
                <a:gd name="T3" fmla="*/ 666 h 1293"/>
                <a:gd name="T4" fmla="*/ 1458 w 1458"/>
                <a:gd name="T5" fmla="*/ 0 h 1293"/>
                <a:gd name="T6" fmla="*/ 1451 w 1458"/>
                <a:gd name="T7" fmla="*/ 363 h 1293"/>
                <a:gd name="T8" fmla="*/ 21 w 1458"/>
                <a:gd name="T9" fmla="*/ 1293 h 1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58"/>
                <a:gd name="T16" fmla="*/ 0 h 1293"/>
                <a:gd name="T17" fmla="*/ 1458 w 1458"/>
                <a:gd name="T18" fmla="*/ 1293 h 12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58" h="1293">
                  <a:moveTo>
                    <a:pt x="21" y="1293"/>
                  </a:moveTo>
                  <a:lnTo>
                    <a:pt x="0" y="666"/>
                  </a:lnTo>
                  <a:lnTo>
                    <a:pt x="1458" y="0"/>
                  </a:lnTo>
                  <a:lnTo>
                    <a:pt x="1451" y="363"/>
                  </a:lnTo>
                  <a:lnTo>
                    <a:pt x="21" y="129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3" name="Text Box 22"/>
            <p:cNvSpPr txBox="1">
              <a:spLocks noChangeArrowheads="1"/>
            </p:cNvSpPr>
            <p:nvPr/>
          </p:nvSpPr>
          <p:spPr bwMode="auto">
            <a:xfrm>
              <a:off x="480" y="2169"/>
              <a:ext cx="124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200" dirty="0" smtClean="0">
                  <a:latin typeface="Calibri Light" panose="020F0302020204030204" pitchFamily="34" charset="0"/>
                </a:rPr>
                <a:t>I</a:t>
              </a:r>
              <a:r>
                <a:rPr lang="fr-FR" sz="1200" dirty="0" smtClean="0">
                  <a:latin typeface="Calibri Light" panose="020F0302020204030204" pitchFamily="34" charset="0"/>
                </a:rPr>
                <a:t>ntertidal area</a:t>
              </a:r>
              <a:endParaRPr lang="fr-FR" sz="1200" dirty="0">
                <a:latin typeface="Calibri Light" panose="020F0302020204030204" pitchFamily="34" charset="0"/>
              </a:endParaRPr>
            </a:p>
          </p:txBody>
        </p:sp>
        <p:sp>
          <p:nvSpPr>
            <p:cNvPr id="47124" name="Freeform 25"/>
            <p:cNvSpPr>
              <a:spLocks/>
            </p:cNvSpPr>
            <p:nvPr/>
          </p:nvSpPr>
          <p:spPr bwMode="auto">
            <a:xfrm>
              <a:off x="162" y="2073"/>
              <a:ext cx="1797" cy="219"/>
            </a:xfrm>
            <a:custGeom>
              <a:avLst/>
              <a:gdLst>
                <a:gd name="T0" fmla="*/ 0 w 1797"/>
                <a:gd name="T1" fmla="*/ 0 h 219"/>
                <a:gd name="T2" fmla="*/ 1245 w 1797"/>
                <a:gd name="T3" fmla="*/ 66 h 219"/>
                <a:gd name="T4" fmla="*/ 1797 w 1797"/>
                <a:gd name="T5" fmla="*/ 219 h 219"/>
                <a:gd name="T6" fmla="*/ 0 60000 65536"/>
                <a:gd name="T7" fmla="*/ 0 60000 65536"/>
                <a:gd name="T8" fmla="*/ 0 60000 65536"/>
                <a:gd name="T9" fmla="*/ 0 w 1797"/>
                <a:gd name="T10" fmla="*/ 0 h 219"/>
                <a:gd name="T11" fmla="*/ 1797 w 1797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97" h="219">
                  <a:moveTo>
                    <a:pt x="0" y="0"/>
                  </a:moveTo>
                  <a:cubicBezTo>
                    <a:pt x="207" y="11"/>
                    <a:pt x="946" y="30"/>
                    <a:pt x="1245" y="66"/>
                  </a:cubicBezTo>
                  <a:cubicBezTo>
                    <a:pt x="1544" y="102"/>
                    <a:pt x="1682" y="187"/>
                    <a:pt x="1797" y="219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5" name="Line 26"/>
            <p:cNvSpPr>
              <a:spLocks noChangeShapeType="1"/>
            </p:cNvSpPr>
            <p:nvPr/>
          </p:nvSpPr>
          <p:spPr bwMode="auto">
            <a:xfrm>
              <a:off x="2112" y="2352"/>
              <a:ext cx="1632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  <p:sp>
          <p:nvSpPr>
            <p:cNvPr id="47126" name="Text Box 27"/>
            <p:cNvSpPr txBox="1">
              <a:spLocks noChangeArrowheads="1"/>
            </p:cNvSpPr>
            <p:nvPr/>
          </p:nvSpPr>
          <p:spPr bwMode="auto">
            <a:xfrm>
              <a:off x="2112" y="2605"/>
              <a:ext cx="124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200" dirty="0" err="1" smtClean="0">
                  <a:latin typeface="Calibri Light" panose="020F0302020204030204" pitchFamily="34" charset="0"/>
                </a:rPr>
                <a:t>S</a:t>
              </a:r>
              <a:r>
                <a:rPr lang="fr-FR" sz="1200" dirty="0" err="1" smtClean="0">
                  <a:latin typeface="Calibri Light" panose="020F0302020204030204" pitchFamily="34" charset="0"/>
                </a:rPr>
                <a:t>ubtidal</a:t>
              </a:r>
              <a:r>
                <a:rPr lang="fr-FR" sz="1200" dirty="0" smtClean="0">
                  <a:latin typeface="Calibri Light" panose="020F0302020204030204" pitchFamily="34" charset="0"/>
                </a:rPr>
                <a:t> area</a:t>
              </a:r>
              <a:endParaRPr lang="fr-FR" sz="1200" dirty="0">
                <a:latin typeface="Calibri Light" panose="020F0302020204030204" pitchFamily="34" charset="0"/>
              </a:endParaRPr>
            </a:p>
          </p:txBody>
        </p:sp>
        <p:sp>
          <p:nvSpPr>
            <p:cNvPr id="47127" name="Line 19"/>
            <p:cNvSpPr>
              <a:spLocks noChangeShapeType="1"/>
            </p:cNvSpPr>
            <p:nvPr/>
          </p:nvSpPr>
          <p:spPr bwMode="auto">
            <a:xfrm flipH="1">
              <a:off x="2112" y="2256"/>
              <a:ext cx="2112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fr-FR" sz="1400">
                <a:latin typeface="Calibri Light" panose="020F0302020204030204" pitchFamily="34" charset="0"/>
              </a:endParaRPr>
            </a:p>
          </p:txBody>
        </p:sp>
      </p:grpSp>
      <p:sp>
        <p:nvSpPr>
          <p:cNvPr id="12330" name="Rectangle 42"/>
          <p:cNvSpPr>
            <a:spLocks noChangeArrowheads="1"/>
          </p:cNvSpPr>
          <p:nvPr/>
        </p:nvSpPr>
        <p:spPr bwMode="auto">
          <a:xfrm>
            <a:off x="4431701" y="4238931"/>
            <a:ext cx="533400" cy="112582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12331" name="Rectangle 43"/>
          <p:cNvSpPr>
            <a:spLocks noChangeArrowheads="1"/>
          </p:cNvSpPr>
          <p:nvPr/>
        </p:nvSpPr>
        <p:spPr bwMode="auto">
          <a:xfrm>
            <a:off x="5737469" y="5026427"/>
            <a:ext cx="533400" cy="338324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 flipV="1">
            <a:off x="4121099" y="5364750"/>
            <a:ext cx="289917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V="1">
            <a:off x="4126901" y="3916951"/>
            <a:ext cx="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Calibri Light" panose="020F0302020204030204" pitchFamily="34" charset="0"/>
            </a:endParaRPr>
          </a:p>
        </p:txBody>
      </p:sp>
      <p:sp>
        <p:nvSpPr>
          <p:cNvPr id="12335" name="Text Box 47"/>
          <p:cNvSpPr txBox="1">
            <a:spLocks noChangeArrowheads="1"/>
          </p:cNvSpPr>
          <p:nvPr/>
        </p:nvSpPr>
        <p:spPr bwMode="auto">
          <a:xfrm>
            <a:off x="3130654" y="3777266"/>
            <a:ext cx="9391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fr-FR" sz="1200" dirty="0" smtClean="0">
                <a:latin typeface="Calibri Light" panose="020F0302020204030204" pitchFamily="34" charset="0"/>
              </a:rPr>
              <a:t>Benthos </a:t>
            </a:r>
            <a:r>
              <a:rPr lang="fr-FR" sz="1200" dirty="0" err="1" smtClean="0">
                <a:latin typeface="Calibri Light" panose="020F0302020204030204" pitchFamily="34" charset="0"/>
              </a:rPr>
              <a:t>biomass</a:t>
            </a:r>
            <a:endParaRPr lang="fr-FR" sz="1200" dirty="0">
              <a:latin typeface="Calibri Light" panose="020F0302020204030204" pitchFamily="34" charset="0"/>
            </a:endParaRPr>
          </a:p>
        </p:txBody>
      </p:sp>
      <p:sp>
        <p:nvSpPr>
          <p:cNvPr id="38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US" dirty="0"/>
              <a:t>Variability in space and time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>
                <a:solidFill>
                  <a:srgbClr val="0070C0"/>
                </a:solidFill>
                <a:ea typeface="ＭＳ Ｐゴシック" pitchFamily="34" charset="-128"/>
              </a:rPr>
              <a:t>Between estuary variability</a:t>
            </a:r>
            <a:endParaRPr lang="fr-FR" sz="1800" dirty="0">
              <a:solidFill>
                <a:srgbClr val="0070C0"/>
              </a:solidFill>
              <a:ea typeface="ＭＳ Ｐゴシック" pitchFamily="34" charset="-128"/>
              <a:cs typeface="+mn-cs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539552" y="3497263"/>
            <a:ext cx="1334201" cy="1701609"/>
            <a:chOff x="506323" y="3497263"/>
            <a:chExt cx="1334201" cy="170160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711" y="3497263"/>
              <a:ext cx="758240" cy="914400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35" name="Rectangle 34"/>
            <p:cNvSpPr/>
            <p:nvPr/>
          </p:nvSpPr>
          <p:spPr>
            <a:xfrm>
              <a:off x="758486" y="4891095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fr-FR" sz="1400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(4 min</a:t>
              </a:r>
              <a:r>
                <a:rPr lang="fr-FR" sz="1400" dirty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36" name="Picture 4" descr="Texte de police du logo vidéo, LIRE LA VIDÉO, texte, logo png | PNGEgg">
              <a:hlinkClick r:id="rId10"/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506323" y="4403341"/>
              <a:ext cx="1334201" cy="50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e 8"/>
          <p:cNvGrpSpPr/>
          <p:nvPr/>
        </p:nvGrpSpPr>
        <p:grpSpPr>
          <a:xfrm>
            <a:off x="7062216" y="3835982"/>
            <a:ext cx="1309230" cy="1842170"/>
            <a:chOff x="6478481" y="5069118"/>
            <a:chExt cx="1309230" cy="184217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8481" y="5069118"/>
              <a:ext cx="1309230" cy="940747"/>
            </a:xfrm>
            <a:prstGeom prst="rect">
              <a:avLst/>
            </a:prstGeom>
          </p:spPr>
        </p:pic>
        <p:pic>
          <p:nvPicPr>
            <p:cNvPr id="45" name="Picture 4" descr="Texte de police du logo vidéo, LIRE LA VIDÉO, texte, logo png | PNGEg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6622573" y="6142392"/>
              <a:ext cx="1083804" cy="412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6799591" y="6634289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fr-FR" sz="1200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(6 min</a:t>
              </a:r>
              <a:r>
                <a:rPr lang="fr-FR" sz="1200" dirty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5684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uiExpand="1" build="p"/>
      <p:bldP spid="12330" grpId="0" animBg="1"/>
      <p:bldP spid="12331" grpId="0" animBg="1"/>
      <p:bldP spid="12332" grpId="0" animBg="1"/>
      <p:bldP spid="12332" grpId="1" animBg="1"/>
      <p:bldP spid="12329" grpId="0" animBg="1"/>
      <p:bldP spid="12329" grpId="1" animBg="1"/>
      <p:bldP spid="12335" grpId="0"/>
      <p:bldP spid="1233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107950" y="1200150"/>
            <a:ext cx="4763668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Tx/>
              <a:buChar char="•"/>
            </a:pPr>
            <a:r>
              <a:rPr lang="fr-FR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Longitudinale distribution </a:t>
            </a:r>
            <a:r>
              <a:rPr lang="fr-FR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:  </a:t>
            </a:r>
            <a:endParaRPr lang="fr-FR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 eaLnBrk="0" hangingPunct="0">
              <a:spcBef>
                <a:spcPct val="20000"/>
              </a:spcBef>
              <a:buClr>
                <a:srgbClr val="FF6600"/>
              </a:buClr>
            </a:pPr>
            <a:r>
              <a:rPr 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	</a:t>
            </a:r>
            <a:r>
              <a:rPr lang="fr-FR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strong</a:t>
            </a:r>
            <a:r>
              <a:rPr lang="fr-FR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seasonality</a:t>
            </a:r>
            <a:endParaRPr lang="fr-FR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102" name="AutoShape 9"/>
          <p:cNvSpPr>
            <a:spLocks noChangeArrowheads="1"/>
          </p:cNvSpPr>
          <p:nvPr/>
        </p:nvSpPr>
        <p:spPr bwMode="auto">
          <a:xfrm>
            <a:off x="2278536" y="1940625"/>
            <a:ext cx="938213" cy="43338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525043" y="3104770"/>
            <a:ext cx="4346575" cy="3527425"/>
            <a:chOff x="3995738" y="2997200"/>
            <a:chExt cx="4346575" cy="3527425"/>
          </a:xfrm>
        </p:grpSpPr>
        <p:pic>
          <p:nvPicPr>
            <p:cNvPr id="4103" name="Picture 86"/>
            <p:cNvPicPr>
              <a:picLocks noChangeAspect="1" noChangeArrowheads="1"/>
            </p:cNvPicPr>
            <p:nvPr/>
          </p:nvPicPr>
          <p:blipFill>
            <a:blip r:embed="rId4"/>
            <a:srcRect b="36131"/>
            <a:stretch>
              <a:fillRect/>
            </a:stretch>
          </p:blipFill>
          <p:spPr bwMode="auto">
            <a:xfrm>
              <a:off x="3995738" y="2997200"/>
              <a:ext cx="4346575" cy="352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4" name="Text Box 12"/>
            <p:cNvSpPr txBox="1">
              <a:spLocks noChangeArrowheads="1"/>
            </p:cNvSpPr>
            <p:nvPr/>
          </p:nvSpPr>
          <p:spPr bwMode="auto">
            <a:xfrm>
              <a:off x="6985548" y="6201750"/>
              <a:ext cx="1201163" cy="27699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sz="1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Villanueva</a:t>
              </a:r>
              <a:r>
                <a:rPr lang="fr-FR" sz="12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, </a:t>
              </a:r>
              <a:r>
                <a:rPr lang="fr-FR" sz="1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2004</a:t>
              </a:r>
              <a:endParaRPr lang="fr-FR" sz="12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4107" name="Rectangle 3"/>
          <p:cNvSpPr>
            <a:spLocks noChangeArrowheads="1"/>
          </p:cNvSpPr>
          <p:nvPr/>
        </p:nvSpPr>
        <p:spPr bwMode="auto">
          <a:xfrm>
            <a:off x="83024" y="2424769"/>
            <a:ext cx="5329238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ctr" eaLnBrk="0" hangingPunct="0"/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Dominance of marine fish downstream</a:t>
            </a:r>
            <a:b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and freshwater fish upstream</a:t>
            </a:r>
            <a:endParaRPr lang="en-US" sz="16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en-US" dirty="0"/>
              <a:t>Variability in space and time</a:t>
            </a:r>
            <a:r>
              <a:rPr lang="en-GB" b="1" kern="0" dirty="0"/>
              <a:t/>
            </a:r>
            <a:br>
              <a:rPr lang="en-GB" b="1" kern="0" dirty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  <a:cs typeface="+mn-cs"/>
              </a:rPr>
              <a:t>Seasonal variability</a:t>
            </a:r>
            <a:r>
              <a:rPr lang="fr-FR" sz="1800" dirty="0"/>
              <a:t/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4" name="Groupe 3"/>
          <p:cNvGrpSpPr/>
          <p:nvPr/>
        </p:nvGrpSpPr>
        <p:grpSpPr>
          <a:xfrm>
            <a:off x="5044065" y="2106309"/>
            <a:ext cx="3776407" cy="4286024"/>
            <a:chOff x="-333272" y="2819400"/>
            <a:chExt cx="3544785" cy="4286024"/>
          </a:xfrm>
        </p:grpSpPr>
        <p:grpSp>
          <p:nvGrpSpPr>
            <p:cNvPr id="4099" name="Group 20"/>
            <p:cNvGrpSpPr>
              <a:grpSpLocks/>
            </p:cNvGrpSpPr>
            <p:nvPr/>
          </p:nvGrpSpPr>
          <p:grpSpPr bwMode="auto">
            <a:xfrm>
              <a:off x="900113" y="2819400"/>
              <a:ext cx="2311400" cy="3743325"/>
              <a:chOff x="960" y="912"/>
              <a:chExt cx="1769" cy="2705"/>
            </a:xfrm>
          </p:grpSpPr>
          <p:graphicFrame>
            <p:nvGraphicFramePr>
              <p:cNvPr id="4098" name="Object 21"/>
              <p:cNvGraphicFramePr>
                <a:graphicFrameLocks/>
              </p:cNvGraphicFramePr>
              <p:nvPr/>
            </p:nvGraphicFramePr>
            <p:xfrm>
              <a:off x="960" y="1104"/>
              <a:ext cx="1769" cy="25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74" name="Graphique" r:id="rId5" imgW="6179665" imgH="5105248" progId="Excel.Sheet.8">
                      <p:embed followColorScheme="full"/>
                    </p:oleObj>
                  </mc:Choice>
                  <mc:Fallback>
                    <p:oleObj name="Graphique" r:id="rId5" imgW="6179665" imgH="5105248" progId="Excel.Sheet.8">
                      <p:embed followColorScheme="full"/>
                      <p:pic>
                        <p:nvPicPr>
                          <p:cNvPr id="4098" name="Object 2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1104"/>
                            <a:ext cx="1769" cy="25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40694" name="Rectangle 22"/>
              <p:cNvSpPr>
                <a:spLocks noChangeArrowheads="1"/>
              </p:cNvSpPr>
              <p:nvPr/>
            </p:nvSpPr>
            <p:spPr bwMode="auto">
              <a:xfrm>
                <a:off x="1056" y="1536"/>
                <a:ext cx="321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fr-FR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 Light" panose="020F0302020204030204" pitchFamily="34" charset="0"/>
                    <a:ea typeface="ＭＳ Ｐゴシック" charset="-128"/>
                  </a:rPr>
                  <a:t>19</a:t>
                </a:r>
                <a:endParaRPr lang="fr-FR" dirty="0">
                  <a:solidFill>
                    <a:schemeClr val="tx1"/>
                  </a:solidFill>
                  <a:latin typeface="Calibri Light" panose="020F0302020204030204" pitchFamily="34" charset="0"/>
                  <a:ea typeface="ＭＳ Ｐゴシック" charset="-128"/>
                </a:endParaRPr>
              </a:p>
            </p:txBody>
          </p:sp>
          <p:sp>
            <p:nvSpPr>
              <p:cNvPr id="540695" name="Rectangle 23"/>
              <p:cNvSpPr>
                <a:spLocks noChangeArrowheads="1"/>
              </p:cNvSpPr>
              <p:nvPr/>
            </p:nvSpPr>
            <p:spPr bwMode="auto">
              <a:xfrm>
                <a:off x="1393" y="1344"/>
                <a:ext cx="321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fr-FR" i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 Light" panose="020F0302020204030204" pitchFamily="34" charset="0"/>
                    <a:ea typeface="ＭＳ Ｐゴシック" charset="-128"/>
                  </a:rPr>
                  <a:t>24</a:t>
                </a:r>
                <a:endParaRPr lang="fr-FR">
                  <a:solidFill>
                    <a:schemeClr val="tx1"/>
                  </a:solidFill>
                  <a:latin typeface="Calibri Light" panose="020F0302020204030204" pitchFamily="34" charset="0"/>
                  <a:ea typeface="ＭＳ Ｐゴシック" charset="-128"/>
                </a:endParaRPr>
              </a:p>
            </p:txBody>
          </p:sp>
          <p:sp>
            <p:nvSpPr>
              <p:cNvPr id="540696" name="Rectangle 24"/>
              <p:cNvSpPr>
                <a:spLocks noChangeArrowheads="1"/>
              </p:cNvSpPr>
              <p:nvPr/>
            </p:nvSpPr>
            <p:spPr bwMode="auto">
              <a:xfrm>
                <a:off x="2159" y="1057"/>
                <a:ext cx="321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fr-FR" i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 Light" panose="020F0302020204030204" pitchFamily="34" charset="0"/>
                    <a:ea typeface="ＭＳ Ｐゴシック" charset="-128"/>
                  </a:rPr>
                  <a:t>25</a:t>
                </a:r>
                <a:endParaRPr lang="fr-FR">
                  <a:solidFill>
                    <a:schemeClr val="tx1"/>
                  </a:solidFill>
                  <a:latin typeface="Calibri Light" panose="020F0302020204030204" pitchFamily="34" charset="0"/>
                  <a:ea typeface="ＭＳ Ｐゴシック" charset="-128"/>
                </a:endParaRPr>
              </a:p>
            </p:txBody>
          </p:sp>
          <p:sp>
            <p:nvSpPr>
              <p:cNvPr id="540697" name="Rectangle 25"/>
              <p:cNvSpPr>
                <a:spLocks noChangeArrowheads="1"/>
              </p:cNvSpPr>
              <p:nvPr/>
            </p:nvSpPr>
            <p:spPr bwMode="auto">
              <a:xfrm>
                <a:off x="1775" y="912"/>
                <a:ext cx="334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fr-FR" i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 Light" panose="020F0302020204030204" pitchFamily="34" charset="0"/>
                    <a:ea typeface="ＭＳ Ｐゴシック" charset="-128"/>
                  </a:rPr>
                  <a:t>33</a:t>
                </a:r>
                <a:endParaRPr lang="fr-FR">
                  <a:solidFill>
                    <a:schemeClr val="tx1"/>
                  </a:solidFill>
                  <a:latin typeface="Calibri Light" panose="020F0302020204030204" pitchFamily="34" charset="0"/>
                  <a:ea typeface="ＭＳ Ｐゴシック" charset="-128"/>
                </a:endParaRPr>
              </a:p>
            </p:txBody>
          </p:sp>
        </p:grpSp>
        <p:sp>
          <p:nvSpPr>
            <p:cNvPr id="4101" name="Text Box 12"/>
            <p:cNvSpPr txBox="1">
              <a:spLocks noChangeArrowheads="1"/>
            </p:cNvSpPr>
            <p:nvPr/>
          </p:nvSpPr>
          <p:spPr bwMode="auto">
            <a:xfrm>
              <a:off x="1602603" y="6828425"/>
              <a:ext cx="1417376" cy="27699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sz="1200" dirty="0" err="1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Rochard</a:t>
              </a:r>
              <a:r>
                <a:rPr lang="fr-FR" sz="1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 </a:t>
              </a:r>
              <a:r>
                <a:rPr lang="fr-FR" sz="12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et al., </a:t>
              </a:r>
              <a:r>
                <a:rPr lang="fr-FR" sz="1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1997</a:t>
              </a:r>
              <a:endParaRPr lang="fr-FR" sz="12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-269555" y="3018473"/>
              <a:ext cx="99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UPSTREAM</a:t>
              </a:r>
              <a:endParaRPr lang="fr-FR" sz="14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-333272" y="6129910"/>
              <a:ext cx="12847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DOWNSTREAM</a:t>
              </a:r>
              <a:endParaRPr lang="fr-FR" sz="14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004048" y="129722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F6600"/>
              </a:buClr>
            </a:pPr>
            <a:r>
              <a:rPr lang="fr-FR" b="1" u="sng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Example</a:t>
            </a:r>
            <a:r>
              <a:rPr lang="fr-FR" b="1" u="sng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of the Seine </a:t>
            </a:r>
            <a:r>
              <a:rPr lang="fr-FR" b="1" u="sng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estuary</a:t>
            </a:r>
            <a:r>
              <a:rPr lang="fr-FR" b="1" u="sng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endParaRPr lang="fr-FR" b="1" u="sng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 eaLnBrk="0" hangingPunct="0">
              <a:spcBef>
                <a:spcPct val="20000"/>
              </a:spcBef>
              <a:buClr>
                <a:srgbClr val="FF6600"/>
              </a:buClr>
            </a:pPr>
            <a:r>
              <a:rPr lang="fr-FR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fr-FR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number</a:t>
            </a:r>
            <a:r>
              <a:rPr lang="fr-FR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of </a:t>
            </a:r>
            <a:r>
              <a:rPr lang="fr-FR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species</a:t>
            </a:r>
            <a:r>
              <a:rPr lang="fr-FR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  <a:endParaRPr lang="fr-FR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412789" y="5674707"/>
            <a:ext cx="22036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Winter    </a:t>
            </a:r>
            <a:r>
              <a:rPr kumimoji="0" lang="fr-F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Spring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  </a:t>
            </a:r>
            <a:r>
              <a:rPr kumimoji="0" lang="fr-F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Summer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  </a:t>
            </a:r>
            <a:r>
              <a:rPr kumimoji="0" lang="fr-F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Autumn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02" grpId="0" animBg="1"/>
      <p:bldP spid="4107" grpId="0"/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Espace réservé du contenu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Estuaries as reproductive zones</a:t>
            </a:r>
            <a:endParaRPr lang="en-US" dirty="0" smtClean="0"/>
          </a:p>
          <a:p>
            <a:pPr lvl="2"/>
            <a:r>
              <a:rPr lang="en-US" dirty="0" smtClean="0"/>
              <a:t>Essentially for resident species</a:t>
            </a:r>
            <a:endParaRPr lang="en-US" dirty="0" smtClean="0"/>
          </a:p>
          <a:p>
            <a:pPr lvl="3"/>
            <a:r>
              <a:rPr lang="en-US" sz="13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Ex. gobies</a:t>
            </a:r>
          </a:p>
          <a:p>
            <a:pPr lvl="2"/>
            <a:r>
              <a:rPr lang="en-US" dirty="0" smtClean="0"/>
              <a:t>Flounder?</a:t>
            </a:r>
            <a:endParaRPr lang="en-US" dirty="0" smtClean="0"/>
          </a:p>
          <a:p>
            <a:pPr lvl="1">
              <a:buFontTx/>
              <a:buNone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Estuaries as nursery areas</a:t>
            </a:r>
            <a:endParaRPr lang="en-US" dirty="0" smtClean="0"/>
          </a:p>
          <a:p>
            <a:pPr lvl="2"/>
            <a:r>
              <a:rPr lang="en-US" dirty="0" smtClean="0"/>
              <a:t>Essential habitats</a:t>
            </a:r>
          </a:p>
          <a:p>
            <a:pPr lvl="2"/>
            <a:r>
              <a:rPr lang="en-US" dirty="0" smtClean="0"/>
              <a:t>For </a:t>
            </a:r>
            <a:r>
              <a:rPr lang="en-US" dirty="0" smtClean="0"/>
              <a:t>juveniles</a:t>
            </a:r>
            <a:endParaRPr lang="en-US" dirty="0" smtClean="0"/>
          </a:p>
          <a:p>
            <a:pPr lvl="2"/>
            <a:r>
              <a:rPr lang="en-US" dirty="0" smtClean="0"/>
              <a:t>Essentially marine species but also </a:t>
            </a:r>
            <a:r>
              <a:rPr lang="en-US" dirty="0" smtClean="0"/>
              <a:t>FW </a:t>
            </a:r>
            <a:r>
              <a:rPr lang="en-US" dirty="0" smtClean="0"/>
              <a:t>and DIA</a:t>
            </a:r>
            <a:endParaRPr lang="en-US" dirty="0" smtClean="0"/>
          </a:p>
          <a:p>
            <a:pPr lvl="3"/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Sole, </a:t>
            </a:r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bass, meager, </a:t>
            </a:r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</a:p>
          <a:p>
            <a:pPr lvl="3"/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Shads</a:t>
            </a:r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sturgeon</a:t>
            </a:r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flounder</a:t>
            </a:r>
            <a:endParaRPr lang="en-US" sz="15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2"/>
            <a:r>
              <a:rPr lang="en-US" dirty="0" smtClean="0"/>
              <a:t>Intertidal areas, subtidal and water column</a:t>
            </a:r>
          </a:p>
          <a:p>
            <a:pPr lvl="2"/>
            <a:r>
              <a:rPr lang="en-US" dirty="0" smtClean="0"/>
              <a:t>Essentially benthic invertebrates, zooplankton</a:t>
            </a:r>
          </a:p>
          <a:p>
            <a:pPr lvl="1"/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Estuaries as feeding zones</a:t>
            </a:r>
            <a:endParaRPr lang="en-US" dirty="0" smtClean="0"/>
          </a:p>
          <a:p>
            <a:pPr lvl="2"/>
            <a:r>
              <a:rPr lang="en-US" dirty="0" smtClean="0"/>
              <a:t>Seasonal </a:t>
            </a:r>
            <a:r>
              <a:rPr lang="en-US" dirty="0" smtClean="0"/>
              <a:t>v</a:t>
            </a:r>
            <a:r>
              <a:rPr lang="en-US" dirty="0" smtClean="0"/>
              <a:t>ariations</a:t>
            </a:r>
            <a:endParaRPr lang="en-US" dirty="0" smtClean="0"/>
          </a:p>
          <a:p>
            <a:pPr lvl="3"/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Ex. </a:t>
            </a: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conger, small sharks, hake, gurnard, anchovy, </a:t>
            </a: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sprat …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686800" cy="490066"/>
          </a:xfrm>
        </p:spPr>
        <p:txBody>
          <a:bodyPr/>
          <a:lstStyle/>
          <a:p>
            <a:r>
              <a:rPr lang="en-US" b="1" kern="0" dirty="0" smtClean="0"/>
              <a:t>The </a:t>
            </a:r>
            <a:r>
              <a:rPr lang="en-US" b="1" kern="0" dirty="0"/>
              <a:t>use of estuaries by </a:t>
            </a:r>
            <a:r>
              <a:rPr lang="en-US" b="1" kern="0" dirty="0" smtClean="0"/>
              <a:t>fish</a:t>
            </a:r>
            <a:r>
              <a:rPr lang="fr-FR" sz="3200" i="1" kern="0" dirty="0"/>
              <a:t/>
            </a:r>
            <a:br>
              <a:rPr lang="fr-FR" sz="3200" i="1" kern="0" dirty="0"/>
            </a:br>
            <a:r>
              <a:rPr lang="en-GB" sz="1800" dirty="0" smtClean="0">
                <a:solidFill>
                  <a:srgbClr val="0070C0"/>
                </a:solidFill>
                <a:ea typeface="ＭＳ Ｐゴシック" pitchFamily="34" charset="-128"/>
              </a:rPr>
              <a:t>Synthesis</a:t>
            </a:r>
            <a:endParaRPr lang="fr-FR" dirty="0"/>
          </a:p>
        </p:txBody>
      </p:sp>
      <p:sp>
        <p:nvSpPr>
          <p:cNvPr id="7" name="Parenthèse fermante 6"/>
          <p:cNvSpPr/>
          <p:nvPr/>
        </p:nvSpPr>
        <p:spPr>
          <a:xfrm>
            <a:off x="6300788" y="2852738"/>
            <a:ext cx="287337" cy="3384550"/>
          </a:xfrm>
          <a:prstGeom prst="rightBracke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6802806" y="3513961"/>
            <a:ext cx="1655763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</a:rPr>
              <a:t>I &amp; II </a:t>
            </a:r>
            <a:r>
              <a:rPr lang="en-US" sz="1600" dirty="0" smtClean="0">
                <a:latin typeface="+mn-lt"/>
              </a:rPr>
              <a:t>production</a:t>
            </a:r>
          </a:p>
          <a:p>
            <a:pPr algn="ctr">
              <a:defRPr/>
            </a:pPr>
            <a:endParaRPr lang="en-US" sz="1600" dirty="0" smtClean="0">
              <a:latin typeface="+mn-lt"/>
            </a:endParaRPr>
          </a:p>
          <a:p>
            <a:pPr algn="ctr">
              <a:defRPr/>
            </a:pPr>
            <a:endParaRPr lang="en-US" sz="1600" dirty="0">
              <a:latin typeface="+mn-lt"/>
            </a:endParaRPr>
          </a:p>
          <a:p>
            <a:pPr algn="ctr">
              <a:defRPr/>
            </a:pPr>
            <a:r>
              <a:rPr lang="en-US" sz="1600" dirty="0">
                <a:latin typeface="+mn-lt"/>
              </a:rPr>
              <a:t>Food web </a:t>
            </a:r>
            <a:r>
              <a:rPr lang="en-US" sz="1600" dirty="0" smtClean="0">
                <a:latin typeface="+mn-lt"/>
              </a:rPr>
              <a:t>dynamics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27425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Summing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ea typeface="+mn-ea"/>
              </a:rPr>
              <a:t>…</a:t>
            </a:r>
            <a:endParaRPr lang="fr-FR" dirty="0"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80609" y="5625025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fr-FR" dirty="0" smtClean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(8min</a:t>
            </a:r>
            <a:r>
              <a:rPr lang="fr-FR" dirty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4" descr="Texte de police du logo vidéo, LIRE LA VIDÉO, texte, logo png | PNGEg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3" b="97929" l="6000" r="90000">
                        <a14:foregroundMark x1="67333" y1="52071" x2="67333" y2="52071"/>
                        <a14:foregroundMark x1="67333" y1="52959" x2="70000" y2="28994"/>
                        <a14:foregroundMark x1="78000" y1="33136" x2="82667" y2="41124"/>
                        <a14:foregroundMark x1="73333" y1="51479" x2="74111" y2="43491"/>
                        <a14:foregroundMark x1="53444" y1="52071" x2="54000" y2="57101"/>
                        <a14:foregroundMark x1="48111" y1="59467" x2="50111" y2="55325"/>
                        <a14:foregroundMark x1="48111" y1="48817" x2="48111" y2="51479"/>
                        <a14:foregroundMark x1="44778" y1="47929" x2="45111" y2="54734"/>
                        <a14:foregroundMark x1="39222" y1="49704" x2="39111" y2="53846"/>
                        <a14:foregroundMark x1="33000" y1="45562" x2="33333" y2="52959"/>
                        <a14:foregroundMark x1="22889" y1="41716" x2="25556" y2="5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4798953" y="4797152"/>
            <a:ext cx="2221319" cy="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648" y="2006448"/>
            <a:ext cx="3789999" cy="2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4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Char char="●"/>
              <a:defRPr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400"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200" i="1">
                <a:solidFill>
                  <a:srgbClr val="004C7A"/>
                </a:solidFill>
                <a:latin typeface="Century Gothic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250825" y="2132856"/>
            <a:ext cx="8353425" cy="129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Char char="●"/>
              <a:defRPr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400">
                <a:solidFill>
                  <a:schemeClr val="accent2"/>
                </a:solidFill>
                <a:latin typeface="Century Gothic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200" i="1">
                <a:solidFill>
                  <a:srgbClr val="004C7A"/>
                </a:solidFill>
                <a:latin typeface="Century Gothic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Century Gothic" pitchFamily="34" charset="0"/>
                <a:ea typeface="ＭＳ Ｐゴシック" pitchFamily="34" charset="-128"/>
              </a:defRPr>
            </a:lvl9pPr>
          </a:lstStyle>
          <a:p>
            <a:pPr>
              <a:buFont typeface="Arial" charset="0"/>
              <a:buNone/>
            </a:pPr>
            <a:r>
              <a:rPr lang="en-US" altLang="fr-FR" sz="3200" dirty="0" smtClean="0"/>
              <a:t>2. </a:t>
            </a:r>
            <a:r>
              <a:rPr lang="en-US" altLang="fr-FR" sz="3200" dirty="0" smtClean="0"/>
              <a:t>Long term changes in Estuarine Ecosystems (EE)</a:t>
            </a:r>
            <a:endParaRPr lang="en-US" altLang="fr-FR" sz="3200" dirty="0"/>
          </a:p>
          <a:p>
            <a:pPr algn="ctr">
              <a:buFont typeface="Arial" charset="0"/>
              <a:buNone/>
            </a:pPr>
            <a:endParaRPr lang="en-US" altLang="fr-FR" sz="3200" baseline="30000" dirty="0"/>
          </a:p>
          <a:p>
            <a:pPr>
              <a:buFont typeface="Arial" charset="0"/>
              <a:buNone/>
            </a:pPr>
            <a:r>
              <a:rPr lang="en-US" altLang="fr-FR" sz="3200" baseline="30000" dirty="0" smtClean="0"/>
              <a:t> </a:t>
            </a:r>
            <a:r>
              <a:rPr lang="en-US" altLang="fr-FR" sz="3200" dirty="0" smtClean="0"/>
              <a:t>              </a:t>
            </a:r>
            <a:r>
              <a:rPr lang="en-US" altLang="fr-FR" sz="3200" baseline="30000" dirty="0" smtClean="0"/>
              <a:t>The </a:t>
            </a:r>
            <a:r>
              <a:rPr lang="en-US" altLang="fr-FR" sz="3200" baseline="30000" dirty="0" smtClean="0"/>
              <a:t>Gironde</a:t>
            </a:r>
            <a:endParaRPr lang="en-US" altLang="fr-FR" sz="3200" baseline="30000" dirty="0"/>
          </a:p>
        </p:txBody>
      </p:sp>
      <p:sp>
        <p:nvSpPr>
          <p:cNvPr id="48133" name="Titre 8"/>
          <p:cNvSpPr>
            <a:spLocks noGrp="1"/>
          </p:cNvSpPr>
          <p:nvPr>
            <p:ph type="title"/>
          </p:nvPr>
        </p:nvSpPr>
        <p:spPr>
          <a:xfrm>
            <a:off x="1187450" y="404813"/>
            <a:ext cx="7200900" cy="749300"/>
          </a:xfrm>
        </p:spPr>
        <p:txBody>
          <a:bodyPr/>
          <a:lstStyle/>
          <a:p>
            <a:endParaRPr lang="en-US" altLang="fr-FR" smtClean="0"/>
          </a:p>
        </p:txBody>
      </p:sp>
      <p:pic>
        <p:nvPicPr>
          <p:cNvPr id="10" name="Picture 9" descr="Irstea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 r="48274"/>
          <a:stretch>
            <a:fillRect/>
          </a:stretch>
        </p:blipFill>
        <p:spPr bwMode="auto">
          <a:xfrm>
            <a:off x="7956376" y="5733256"/>
            <a:ext cx="936104" cy="80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9297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fr-FR" dirty="0" smtClean="0"/>
              <a:t>Global </a:t>
            </a:r>
            <a:r>
              <a:rPr lang="fr-FR" dirty="0" smtClean="0"/>
              <a:t>Changes in </a:t>
            </a:r>
            <a:r>
              <a:rPr lang="fr-FR" dirty="0" smtClean="0"/>
              <a:t>EE</a:t>
            </a:r>
            <a:endParaRPr lang="en-GB" dirty="0"/>
          </a:p>
        </p:txBody>
      </p:sp>
      <p:sp>
        <p:nvSpPr>
          <p:cNvPr id="3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r>
              <a:rPr lang="en-US" dirty="0"/>
              <a:t>Impact on food web functioning</a:t>
            </a:r>
            <a:endParaRPr lang="fr-FR" dirty="0"/>
          </a:p>
        </p:txBody>
      </p:sp>
      <p:sp>
        <p:nvSpPr>
          <p:cNvPr id="48" name="Text Box 13"/>
          <p:cNvSpPr txBox="1">
            <a:spLocks noChangeArrowheads="1"/>
          </p:cNvSpPr>
          <p:nvPr/>
        </p:nvSpPr>
        <p:spPr bwMode="auto">
          <a:xfrm>
            <a:off x="323528" y="5482356"/>
            <a:ext cx="3808413" cy="86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10" tIns="40005" rIns="80010" bIns="40005">
            <a:spAutoFit/>
          </a:bodyPr>
          <a:lstStyle>
            <a:lvl1pPr defTabSz="8001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001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b="1" dirty="0" err="1" smtClean="0">
                <a:solidFill>
                  <a:srgbClr val="747586"/>
                </a:solidFill>
                <a:latin typeface="Century Gothic" pitchFamily="34" charset="0"/>
                <a:ea typeface="+mn-ea"/>
              </a:rPr>
              <a:t>Ecological</a:t>
            </a:r>
            <a:r>
              <a:rPr lang="fr-FR" altLang="fr-FR" b="1" dirty="0" smtClean="0">
                <a:solidFill>
                  <a:srgbClr val="747586"/>
                </a:solidFill>
                <a:latin typeface="Century Gothic" pitchFamily="34" charset="0"/>
                <a:ea typeface="+mn-ea"/>
              </a:rPr>
              <a:t> </a:t>
            </a:r>
            <a:r>
              <a:rPr lang="fr-FR" altLang="fr-FR" b="1" dirty="0" err="1" smtClean="0">
                <a:solidFill>
                  <a:srgbClr val="747586"/>
                </a:solidFill>
                <a:latin typeface="Century Gothic" pitchFamily="34" charset="0"/>
                <a:ea typeface="+mn-ea"/>
              </a:rPr>
              <a:t>communities</a:t>
            </a:r>
            <a:endParaRPr lang="fr-FR" altLang="fr-FR" b="1" dirty="0">
              <a:solidFill>
                <a:srgbClr val="747586"/>
              </a:solidFill>
              <a:latin typeface="Century Gothic" pitchFamily="34" charset="0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>
                <a:solidFill>
                  <a:srgbClr val="747586"/>
                </a:solidFill>
                <a:latin typeface="Century Gothic" pitchFamily="34" charset="0"/>
                <a:ea typeface="+mn-ea"/>
              </a:rPr>
              <a:t>Structure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 err="1" smtClean="0">
                <a:solidFill>
                  <a:srgbClr val="747586"/>
                </a:solidFill>
                <a:latin typeface="Century Gothic" pitchFamily="34" charset="0"/>
                <a:ea typeface="+mn-ea"/>
              </a:rPr>
              <a:t>Spicies</a:t>
            </a:r>
            <a:r>
              <a:rPr lang="fr-FR" altLang="fr-FR" sz="1100" dirty="0" smtClean="0">
                <a:solidFill>
                  <a:srgbClr val="747586"/>
                </a:solidFill>
                <a:latin typeface="Century Gothic" pitchFamily="34" charset="0"/>
                <a:ea typeface="+mn-ea"/>
              </a:rPr>
              <a:t> and </a:t>
            </a:r>
            <a:r>
              <a:rPr lang="fr-FR" altLang="fr-FR" sz="1100" dirty="0" err="1" smtClean="0">
                <a:solidFill>
                  <a:srgbClr val="747586"/>
                </a:solidFill>
                <a:latin typeface="Century Gothic" pitchFamily="34" charset="0"/>
                <a:ea typeface="+mn-ea"/>
              </a:rPr>
              <a:t>functional</a:t>
            </a:r>
            <a:r>
              <a:rPr lang="fr-FR" altLang="fr-FR" sz="1100" dirty="0" smtClean="0">
                <a:solidFill>
                  <a:srgbClr val="747586"/>
                </a:solidFill>
                <a:latin typeface="Century Gothic" pitchFamily="34" charset="0"/>
                <a:ea typeface="+mn-ea"/>
              </a:rPr>
              <a:t> </a:t>
            </a:r>
            <a:r>
              <a:rPr lang="fr-FR" altLang="fr-FR" sz="1100" dirty="0" err="1" smtClean="0">
                <a:solidFill>
                  <a:srgbClr val="747586"/>
                </a:solidFill>
                <a:latin typeface="Century Gothic" pitchFamily="34" charset="0"/>
                <a:ea typeface="+mn-ea"/>
              </a:rPr>
              <a:t>diversity</a:t>
            </a:r>
            <a:endParaRPr lang="fr-FR" altLang="fr-FR" sz="1100" dirty="0">
              <a:solidFill>
                <a:srgbClr val="747586"/>
              </a:solidFill>
              <a:latin typeface="Century Gothic" pitchFamily="34" charset="0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 smtClean="0">
                <a:solidFill>
                  <a:srgbClr val="747586"/>
                </a:solidFill>
                <a:latin typeface="Century Gothic" pitchFamily="34" charset="0"/>
                <a:ea typeface="+mn-ea"/>
              </a:rPr>
              <a:t>Dynamics</a:t>
            </a:r>
            <a:endParaRPr lang="en-GB" altLang="fr-FR" sz="1100" dirty="0">
              <a:solidFill>
                <a:srgbClr val="747586"/>
              </a:solidFill>
              <a:latin typeface="Century Gothic" pitchFamily="34" charset="0"/>
              <a:ea typeface="+mn-ea"/>
            </a:endParaRPr>
          </a:p>
        </p:txBody>
      </p:sp>
      <p:sp>
        <p:nvSpPr>
          <p:cNvPr id="62" name="Flèche gauche 61"/>
          <p:cNvSpPr/>
          <p:nvPr/>
        </p:nvSpPr>
        <p:spPr>
          <a:xfrm rot="18699712">
            <a:off x="2683671" y="3692616"/>
            <a:ext cx="1606319" cy="681038"/>
          </a:xfrm>
          <a:prstGeom prst="leftArrow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rgbClr val="003A80"/>
              </a:solidFill>
              <a:latin typeface="Arial"/>
              <a:ea typeface="+mn-ea"/>
            </a:endParaRPr>
          </a:p>
        </p:txBody>
      </p:sp>
      <p:grpSp>
        <p:nvGrpSpPr>
          <p:cNvPr id="63" name="Groupe 62"/>
          <p:cNvGrpSpPr/>
          <p:nvPr/>
        </p:nvGrpSpPr>
        <p:grpSpPr>
          <a:xfrm>
            <a:off x="1215296" y="4018139"/>
            <a:ext cx="1670059" cy="1291091"/>
            <a:chOff x="1880552" y="5153841"/>
            <a:chExt cx="1670059" cy="1291091"/>
          </a:xfrm>
        </p:grpSpPr>
        <p:pic>
          <p:nvPicPr>
            <p:cNvPr id="64" name="Image 10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40928" y="5572863"/>
              <a:ext cx="561589" cy="257307"/>
            </a:xfrm>
            <a:prstGeom prst="rect">
              <a:avLst/>
            </a:prstGeom>
          </p:spPr>
        </p:pic>
        <p:pic>
          <p:nvPicPr>
            <p:cNvPr id="65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174" y="5153841"/>
              <a:ext cx="610874" cy="247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http://ec.europa.eu/fisheries/images/seabass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018" y="5277791"/>
              <a:ext cx="772815" cy="295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http://americaneel.org/wp-content/uploads/2014/06/american-eel-drawing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775" y="5458485"/>
              <a:ext cx="508351" cy="22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" descr="https://le-ptit-cotier.fr/wp-content/uploads/2015/03/La-Crevette-grise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972" y="5380344"/>
              <a:ext cx="453892" cy="29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Imag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843611" y="5678028"/>
              <a:ext cx="613820" cy="194148"/>
            </a:xfrm>
            <a:prstGeom prst="rect">
              <a:avLst/>
            </a:prstGeom>
          </p:spPr>
        </p:pic>
        <p:pic>
          <p:nvPicPr>
            <p:cNvPr id="70" name="Picture 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810" y="6023392"/>
              <a:ext cx="742801" cy="42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AFFFF"/>
                </a:clrFrom>
                <a:clrTo>
                  <a:srgbClr val="FA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3294" y="5903421"/>
              <a:ext cx="304516" cy="239942"/>
            </a:xfrm>
            <a:prstGeom prst="rect">
              <a:avLst/>
            </a:prstGeom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6"/>
            <a:stretch/>
          </p:blipFill>
          <p:spPr bwMode="auto">
            <a:xfrm>
              <a:off x="2871236" y="5823407"/>
              <a:ext cx="294282" cy="319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AFFFF"/>
                </a:clrFrom>
                <a:clrTo>
                  <a:srgbClr val="FA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5694" y="6055821"/>
              <a:ext cx="304516" cy="239942"/>
            </a:xfrm>
            <a:prstGeom prst="rect">
              <a:avLst/>
            </a:prstGeom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6"/>
            <a:stretch/>
          </p:blipFill>
          <p:spPr bwMode="auto">
            <a:xfrm>
              <a:off x="3023636" y="5975807"/>
              <a:ext cx="294282" cy="319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4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821" y="6050331"/>
              <a:ext cx="423954" cy="367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4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52" y="6046105"/>
              <a:ext cx="423954" cy="367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e 2"/>
          <p:cNvGrpSpPr/>
          <p:nvPr/>
        </p:nvGrpSpPr>
        <p:grpSpPr>
          <a:xfrm>
            <a:off x="1620515" y="1277067"/>
            <a:ext cx="5903913" cy="2075696"/>
            <a:chOff x="1620515" y="1277067"/>
            <a:chExt cx="5903913" cy="2075696"/>
          </a:xfrm>
        </p:grpSpPr>
        <p:grpSp>
          <p:nvGrpSpPr>
            <p:cNvPr id="49" name="Groupe 48"/>
            <p:cNvGrpSpPr/>
            <p:nvPr/>
          </p:nvGrpSpPr>
          <p:grpSpPr>
            <a:xfrm>
              <a:off x="1620515" y="1277067"/>
              <a:ext cx="5903913" cy="1589087"/>
              <a:chOff x="1908175" y="1125538"/>
              <a:chExt cx="5903913" cy="1589087"/>
            </a:xfrm>
          </p:grpSpPr>
          <p:pic>
            <p:nvPicPr>
              <p:cNvPr id="50" name="Picture 20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425" y="1125538"/>
                <a:ext cx="1871663" cy="1589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1908175" y="1268413"/>
                <a:ext cx="1728788" cy="1441450"/>
                <a:chOff x="158" y="799"/>
                <a:chExt cx="1293" cy="1241"/>
              </a:xfrm>
            </p:grpSpPr>
            <p:pic>
              <p:nvPicPr>
                <p:cNvPr id="56" name="Picture 21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7" y="799"/>
                  <a:ext cx="738" cy="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22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" y="1434"/>
                  <a:ext cx="680" cy="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58" name="Group 25"/>
                <p:cNvGrpSpPr>
                  <a:grpSpLocks/>
                </p:cNvGrpSpPr>
                <p:nvPr/>
              </p:nvGrpSpPr>
              <p:grpSpPr bwMode="auto">
                <a:xfrm>
                  <a:off x="158" y="890"/>
                  <a:ext cx="544" cy="635"/>
                  <a:chOff x="2154" y="1173"/>
                  <a:chExt cx="1134" cy="1441"/>
                </a:xfrm>
              </p:grpSpPr>
              <p:pic>
                <p:nvPicPr>
                  <p:cNvPr id="60" name="Picture 23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54" y="1173"/>
                    <a:ext cx="1134" cy="14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245" y="1888"/>
                    <a:ext cx="635" cy="6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fr-FR" altLang="fr-FR">
                      <a:solidFill>
                        <a:srgbClr val="003A80"/>
                      </a:solidFill>
                      <a:ea typeface="+mn-ea"/>
                    </a:endParaRPr>
                  </a:p>
                </p:txBody>
              </p:sp>
            </p:grpSp>
            <p:pic>
              <p:nvPicPr>
                <p:cNvPr id="59" name="Picture 2" descr="coupe_vegetation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4" y="1797"/>
                  <a:ext cx="1247" cy="2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2" name="Picture 27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0638" y="1992313"/>
                <a:ext cx="927100" cy="657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28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0638" y="1354138"/>
                <a:ext cx="925512" cy="642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29"/>
              <p:cNvPicPr>
                <a:picLocks noChangeAspect="1" noChangeArrowheads="1"/>
              </p:cNvPicPr>
              <p:nvPr/>
            </p:nvPicPr>
            <p:blipFill>
              <a:blip r:embed="rId22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7738" y="1992313"/>
                <a:ext cx="1160462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30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4888" y="1354138"/>
                <a:ext cx="985837" cy="63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" name="Rectangle 81"/>
            <p:cNvSpPr/>
            <p:nvPr/>
          </p:nvSpPr>
          <p:spPr>
            <a:xfrm>
              <a:off x="2182490" y="2767988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Habitat</a:t>
              </a:r>
            </a:p>
            <a:p>
              <a:pPr algn="ctr"/>
              <a:r>
                <a:rPr lang="en-GB" sz="1400" dirty="0" smtClean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and its modifications</a:t>
              </a:r>
              <a:endParaRPr lang="en-GB" sz="1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4219624" y="3547577"/>
            <a:ext cx="4650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FF6600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Habitat </a:t>
            </a:r>
            <a:r>
              <a:rPr lang="fr-FR" dirty="0" smtClean="0">
                <a:solidFill>
                  <a:srgbClr val="FF6600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modifications </a:t>
            </a:r>
            <a:r>
              <a:rPr lang="fr-FR" dirty="0" smtClean="0">
                <a:solidFill>
                  <a:srgbClr val="FF6600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influence </a:t>
            </a:r>
            <a:r>
              <a:rPr lang="fr-FR" dirty="0" err="1" smtClean="0">
                <a:solidFill>
                  <a:srgbClr val="FF6600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ecological</a:t>
            </a:r>
            <a:r>
              <a:rPr lang="fr-FR" dirty="0" smtClean="0">
                <a:solidFill>
                  <a:srgbClr val="FF6600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rgbClr val="FF6600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rPr>
              <a:t>communities</a:t>
            </a:r>
            <a:endParaRPr kumimoji="0" lang="fr-FR" b="0" i="0" u="none" strike="noStrike" kern="120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3666400" y="4164029"/>
            <a:ext cx="4470914" cy="2391912"/>
            <a:chOff x="3954060" y="4012500"/>
            <a:chExt cx="4470914" cy="2391912"/>
          </a:xfrm>
        </p:grpSpPr>
        <p:grpSp>
          <p:nvGrpSpPr>
            <p:cNvPr id="77" name="Groupe 76"/>
            <p:cNvGrpSpPr/>
            <p:nvPr/>
          </p:nvGrpSpPr>
          <p:grpSpPr>
            <a:xfrm>
              <a:off x="3954060" y="4012500"/>
              <a:ext cx="4470914" cy="2391912"/>
              <a:chOff x="3954060" y="4012500"/>
              <a:chExt cx="4470914" cy="2391912"/>
            </a:xfrm>
          </p:grpSpPr>
          <p:sp>
            <p:nvSpPr>
              <p:cNvPr id="78" name="Text Box 12"/>
              <p:cNvSpPr txBox="1">
                <a:spLocks noChangeArrowheads="1"/>
              </p:cNvSpPr>
              <p:nvPr/>
            </p:nvSpPr>
            <p:spPr bwMode="auto">
              <a:xfrm>
                <a:off x="5938838" y="5538790"/>
                <a:ext cx="2376488" cy="865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010" tIns="40005" rIns="80010" bIns="40005">
                <a:spAutoFit/>
              </a:bodyPr>
              <a:lstStyle>
                <a:lvl1pPr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001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8001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8001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8001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8001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altLang="fr-FR" b="1" dirty="0" err="1" smtClean="0">
                    <a:solidFill>
                      <a:srgbClr val="747586"/>
                    </a:solidFill>
                    <a:latin typeface="Century Gothic" pitchFamily="34" charset="0"/>
                    <a:ea typeface="+mn-ea"/>
                  </a:rPr>
                  <a:t>Ecosystems</a:t>
                </a:r>
                <a:endParaRPr lang="fr-FR" altLang="fr-FR" b="1" dirty="0">
                  <a:solidFill>
                    <a:srgbClr val="747586"/>
                  </a:solidFill>
                  <a:latin typeface="Century Gothic" pitchFamily="34" charset="0"/>
                  <a:ea typeface="+mn-ea"/>
                </a:endParaRPr>
              </a:p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altLang="fr-FR" sz="1100" dirty="0" err="1" smtClean="0">
                    <a:solidFill>
                      <a:srgbClr val="747586"/>
                    </a:solidFill>
                    <a:latin typeface="Century Gothic" pitchFamily="34" charset="0"/>
                    <a:ea typeface="+mn-ea"/>
                  </a:rPr>
                  <a:t>Functioning</a:t>
                </a:r>
                <a:endParaRPr lang="fr-FR" altLang="fr-FR" sz="1100" dirty="0">
                  <a:solidFill>
                    <a:srgbClr val="747586"/>
                  </a:solidFill>
                  <a:latin typeface="Century Gothic" pitchFamily="34" charset="0"/>
                  <a:ea typeface="+mn-ea"/>
                </a:endParaRPr>
              </a:p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altLang="fr-FR" sz="1100" dirty="0" smtClean="0">
                    <a:solidFill>
                      <a:srgbClr val="747586"/>
                    </a:solidFill>
                    <a:latin typeface="Century Gothic" pitchFamily="34" charset="0"/>
                    <a:ea typeface="+mn-ea"/>
                  </a:rPr>
                  <a:t>Food web </a:t>
                </a:r>
                <a:r>
                  <a:rPr lang="fr-FR" altLang="fr-FR" sz="1100" dirty="0" err="1" smtClean="0">
                    <a:solidFill>
                      <a:srgbClr val="747586"/>
                    </a:solidFill>
                    <a:latin typeface="Century Gothic" pitchFamily="34" charset="0"/>
                    <a:ea typeface="+mn-ea"/>
                  </a:rPr>
                  <a:t>d</a:t>
                </a:r>
                <a:r>
                  <a:rPr lang="fr-FR" altLang="fr-FR" sz="1100" dirty="0" err="1" smtClean="0">
                    <a:solidFill>
                      <a:srgbClr val="747586"/>
                    </a:solidFill>
                    <a:latin typeface="Century Gothic" pitchFamily="34" charset="0"/>
                    <a:ea typeface="+mn-ea"/>
                  </a:rPr>
                  <a:t>ynamics</a:t>
                </a:r>
                <a:endParaRPr lang="fr-FR" altLang="fr-FR" sz="1100" dirty="0">
                  <a:solidFill>
                    <a:srgbClr val="747586"/>
                  </a:solidFill>
                  <a:latin typeface="Century Gothic" pitchFamily="34" charset="0"/>
                  <a:ea typeface="+mn-ea"/>
                </a:endParaRPr>
              </a:p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fr-FR" altLang="fr-FR" sz="1100" dirty="0">
                  <a:solidFill>
                    <a:srgbClr val="747586"/>
                  </a:solidFill>
                  <a:latin typeface="Century Gothic" pitchFamily="34" charset="0"/>
                  <a:ea typeface="+mn-ea"/>
                </a:endParaRPr>
              </a:p>
            </p:txBody>
          </p:sp>
          <p:sp>
            <p:nvSpPr>
              <p:cNvPr id="79" name="AutoShape 31"/>
              <p:cNvSpPr>
                <a:spLocks noChangeArrowheads="1"/>
              </p:cNvSpPr>
              <p:nvPr/>
            </p:nvSpPr>
            <p:spPr bwMode="auto">
              <a:xfrm>
                <a:off x="3954060" y="4403879"/>
                <a:ext cx="1582738" cy="517525"/>
              </a:xfrm>
              <a:prstGeom prst="rightArrow">
                <a:avLst/>
              </a:prstGeom>
              <a:solidFill>
                <a:srgbClr val="99CCFF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>
                  <a:solidFill>
                    <a:srgbClr val="003A80"/>
                  </a:solidFill>
                  <a:latin typeface="Arial"/>
                  <a:ea typeface="+mn-ea"/>
                </a:endParaRPr>
              </a:p>
            </p:txBody>
          </p:sp>
          <p:pic>
            <p:nvPicPr>
              <p:cNvPr id="81" name="Picture 5" descr="Image associée"/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73"/>
              <a:stretch/>
            </p:blipFill>
            <p:spPr bwMode="auto">
              <a:xfrm>
                <a:off x="5933178" y="4012500"/>
                <a:ext cx="2491796" cy="152628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Oval 11"/>
            <p:cNvSpPr>
              <a:spLocks noChangeAspect="1" noChangeArrowheads="1"/>
            </p:cNvSpPr>
            <p:nvPr/>
          </p:nvSpPr>
          <p:spPr bwMode="auto">
            <a:xfrm>
              <a:off x="4487738" y="4431502"/>
              <a:ext cx="540000" cy="537623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b="1" dirty="0" smtClean="0">
                  <a:solidFill>
                    <a:prstClr val="white"/>
                  </a:solidFill>
                  <a:latin typeface="Calibri" pitchFamily="34" charset="0"/>
                </a:rPr>
                <a:t>?</a:t>
              </a:r>
              <a:endParaRPr lang="fr-FR" sz="1000" b="1" dirty="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4170026" y="5146656"/>
              <a:ext cx="2058158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dirty="0" err="1" smtClean="0">
                  <a:solidFill>
                    <a:srgbClr val="FF6600"/>
                  </a:solidFill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Consequences</a:t>
              </a:r>
              <a:r>
                <a:rPr lang="fr-FR" dirty="0" smtClean="0">
                  <a:solidFill>
                    <a:srgbClr val="FF6600"/>
                  </a:solidFill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 on </a:t>
              </a:r>
              <a:r>
                <a:rPr lang="fr-FR" dirty="0" err="1" smtClean="0">
                  <a:solidFill>
                    <a:srgbClr val="FF6600"/>
                  </a:solidFill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ecosystems</a:t>
              </a:r>
              <a:r>
                <a:rPr lang="fr-FR" dirty="0" smtClean="0">
                  <a:solidFill>
                    <a:srgbClr val="FF6600"/>
                  </a:solidFill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fr-FR" dirty="0" smtClean="0">
                  <a:solidFill>
                    <a:srgbClr val="FF6600"/>
                  </a:solidFill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?</a:t>
              </a:r>
              <a:endPara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0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2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50825" y="2206625"/>
            <a:ext cx="8353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None/>
            </a:pPr>
            <a:r>
              <a:rPr lang="en-US" sz="4000" dirty="0" smtClean="0">
                <a:solidFill>
                  <a:schemeClr val="accent2"/>
                </a:solidFill>
                <a:latin typeface="Century Gothic" pitchFamily="34" charset="0"/>
              </a:rPr>
              <a:t>Introduction</a:t>
            </a:r>
            <a:endParaRPr lang="en-US" sz="4000" baseline="30000" dirty="0">
              <a:solidFill>
                <a:schemeClr val="accent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Global Changes in EE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fr-FR" dirty="0" smtClean="0"/>
              <a:t>The </a:t>
            </a:r>
            <a:r>
              <a:rPr lang="fr-FR" dirty="0" smtClean="0"/>
              <a:t>Gironde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1547664" y="2204864"/>
            <a:ext cx="1656184" cy="2952328"/>
            <a:chOff x="1547664" y="2564904"/>
            <a:chExt cx="1656184" cy="2952328"/>
          </a:xfrm>
        </p:grpSpPr>
        <p:grpSp>
          <p:nvGrpSpPr>
            <p:cNvPr id="18" name="Groupe 17"/>
            <p:cNvGrpSpPr/>
            <p:nvPr/>
          </p:nvGrpSpPr>
          <p:grpSpPr>
            <a:xfrm>
              <a:off x="1547664" y="2564904"/>
              <a:ext cx="1656184" cy="2952328"/>
              <a:chOff x="1547664" y="2564904"/>
              <a:chExt cx="1656184" cy="2952328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1547664" y="2564904"/>
                <a:ext cx="0" cy="72008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" name="Connecteur droit 21"/>
              <p:cNvCxnSpPr/>
              <p:nvPr/>
            </p:nvCxnSpPr>
            <p:spPr>
              <a:xfrm>
                <a:off x="1547664" y="3284984"/>
                <a:ext cx="1656184" cy="1368152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" name="Connecteur droit 22"/>
              <p:cNvCxnSpPr/>
              <p:nvPr/>
            </p:nvCxnSpPr>
            <p:spPr>
              <a:xfrm>
                <a:off x="1547664" y="4365104"/>
                <a:ext cx="1656184" cy="72008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" name="Connecteur droit 23"/>
              <p:cNvCxnSpPr/>
              <p:nvPr/>
            </p:nvCxnSpPr>
            <p:spPr>
              <a:xfrm>
                <a:off x="1547664" y="4365104"/>
                <a:ext cx="0" cy="115212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19" name="Connecteur droit 18"/>
            <p:cNvCxnSpPr/>
            <p:nvPr/>
          </p:nvCxnSpPr>
          <p:spPr>
            <a:xfrm>
              <a:off x="2339752" y="4714258"/>
              <a:ext cx="0" cy="7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2372410" y="3882828"/>
              <a:ext cx="0" cy="7200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</p:grpSp>
      <p:sp>
        <p:nvSpPr>
          <p:cNvPr id="25" name="Forme libre 24"/>
          <p:cNvSpPr/>
          <p:nvPr/>
        </p:nvSpPr>
        <p:spPr>
          <a:xfrm>
            <a:off x="2410298" y="3645903"/>
            <a:ext cx="825196" cy="969112"/>
          </a:xfrm>
          <a:custGeom>
            <a:avLst/>
            <a:gdLst>
              <a:gd name="connsiteX0" fmla="*/ 6331 w 825196"/>
              <a:gd name="connsiteY0" fmla="*/ 87086 h 969112"/>
              <a:gd name="connsiteX1" fmla="*/ 38988 w 825196"/>
              <a:gd name="connsiteY1" fmla="*/ 108857 h 969112"/>
              <a:gd name="connsiteX2" fmla="*/ 49873 w 825196"/>
              <a:gd name="connsiteY2" fmla="*/ 141514 h 969112"/>
              <a:gd name="connsiteX3" fmla="*/ 115188 w 825196"/>
              <a:gd name="connsiteY3" fmla="*/ 185057 h 969112"/>
              <a:gd name="connsiteX4" fmla="*/ 147845 w 825196"/>
              <a:gd name="connsiteY4" fmla="*/ 206828 h 969112"/>
              <a:gd name="connsiteX5" fmla="*/ 191388 w 825196"/>
              <a:gd name="connsiteY5" fmla="*/ 250371 h 969112"/>
              <a:gd name="connsiteX6" fmla="*/ 224045 w 825196"/>
              <a:gd name="connsiteY6" fmla="*/ 261257 h 969112"/>
              <a:gd name="connsiteX7" fmla="*/ 267588 w 825196"/>
              <a:gd name="connsiteY7" fmla="*/ 315686 h 969112"/>
              <a:gd name="connsiteX8" fmla="*/ 300245 w 825196"/>
              <a:gd name="connsiteY8" fmla="*/ 326571 h 969112"/>
              <a:gd name="connsiteX9" fmla="*/ 376445 w 825196"/>
              <a:gd name="connsiteY9" fmla="*/ 381000 h 969112"/>
              <a:gd name="connsiteX10" fmla="*/ 441759 w 825196"/>
              <a:gd name="connsiteY10" fmla="*/ 435428 h 969112"/>
              <a:gd name="connsiteX11" fmla="*/ 474416 w 825196"/>
              <a:gd name="connsiteY11" fmla="*/ 446314 h 969112"/>
              <a:gd name="connsiteX12" fmla="*/ 528845 w 825196"/>
              <a:gd name="connsiteY12" fmla="*/ 478971 h 969112"/>
              <a:gd name="connsiteX13" fmla="*/ 605045 w 825196"/>
              <a:gd name="connsiteY13" fmla="*/ 533400 h 969112"/>
              <a:gd name="connsiteX14" fmla="*/ 615931 w 825196"/>
              <a:gd name="connsiteY14" fmla="*/ 566057 h 969112"/>
              <a:gd name="connsiteX15" fmla="*/ 648588 w 825196"/>
              <a:gd name="connsiteY15" fmla="*/ 598714 h 969112"/>
              <a:gd name="connsiteX16" fmla="*/ 746559 w 825196"/>
              <a:gd name="connsiteY16" fmla="*/ 653143 h 969112"/>
              <a:gd name="connsiteX17" fmla="*/ 768331 w 825196"/>
              <a:gd name="connsiteY17" fmla="*/ 674914 h 969112"/>
              <a:gd name="connsiteX18" fmla="*/ 800988 w 825196"/>
              <a:gd name="connsiteY18" fmla="*/ 685800 h 969112"/>
              <a:gd name="connsiteX19" fmla="*/ 811873 w 825196"/>
              <a:gd name="connsiteY19" fmla="*/ 718457 h 969112"/>
              <a:gd name="connsiteX20" fmla="*/ 822759 w 825196"/>
              <a:gd name="connsiteY20" fmla="*/ 783771 h 969112"/>
              <a:gd name="connsiteX21" fmla="*/ 811873 w 825196"/>
              <a:gd name="connsiteY21" fmla="*/ 957943 h 969112"/>
              <a:gd name="connsiteX22" fmla="*/ 779216 w 825196"/>
              <a:gd name="connsiteY22" fmla="*/ 968828 h 969112"/>
              <a:gd name="connsiteX23" fmla="*/ 703016 w 825196"/>
              <a:gd name="connsiteY23" fmla="*/ 957943 h 969112"/>
              <a:gd name="connsiteX24" fmla="*/ 615931 w 825196"/>
              <a:gd name="connsiteY24" fmla="*/ 936171 h 969112"/>
              <a:gd name="connsiteX25" fmla="*/ 463531 w 825196"/>
              <a:gd name="connsiteY25" fmla="*/ 914400 h 969112"/>
              <a:gd name="connsiteX26" fmla="*/ 398216 w 825196"/>
              <a:gd name="connsiteY26" fmla="*/ 892628 h 969112"/>
              <a:gd name="connsiteX27" fmla="*/ 365559 w 825196"/>
              <a:gd name="connsiteY27" fmla="*/ 881743 h 969112"/>
              <a:gd name="connsiteX28" fmla="*/ 332902 w 825196"/>
              <a:gd name="connsiteY28" fmla="*/ 870857 h 969112"/>
              <a:gd name="connsiteX29" fmla="*/ 267588 w 825196"/>
              <a:gd name="connsiteY29" fmla="*/ 838200 h 969112"/>
              <a:gd name="connsiteX30" fmla="*/ 180502 w 825196"/>
              <a:gd name="connsiteY30" fmla="*/ 794657 h 969112"/>
              <a:gd name="connsiteX31" fmla="*/ 147845 w 825196"/>
              <a:gd name="connsiteY31" fmla="*/ 772886 h 969112"/>
              <a:gd name="connsiteX32" fmla="*/ 60759 w 825196"/>
              <a:gd name="connsiteY32" fmla="*/ 751114 h 969112"/>
              <a:gd name="connsiteX33" fmla="*/ 28102 w 825196"/>
              <a:gd name="connsiteY33" fmla="*/ 740228 h 969112"/>
              <a:gd name="connsiteX34" fmla="*/ 6331 w 825196"/>
              <a:gd name="connsiteY34" fmla="*/ 631371 h 969112"/>
              <a:gd name="connsiteX35" fmla="*/ 6331 w 825196"/>
              <a:gd name="connsiteY35" fmla="*/ 87086 h 9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25196" h="969112">
                <a:moveTo>
                  <a:pt x="6331" y="87086"/>
                </a:moveTo>
                <a:cubicBezTo>
                  <a:pt x="11774" y="0"/>
                  <a:pt x="30815" y="98641"/>
                  <a:pt x="38988" y="108857"/>
                </a:cubicBezTo>
                <a:cubicBezTo>
                  <a:pt x="46156" y="117817"/>
                  <a:pt x="41759" y="133400"/>
                  <a:pt x="49873" y="141514"/>
                </a:cubicBezTo>
                <a:cubicBezTo>
                  <a:pt x="68375" y="160016"/>
                  <a:pt x="93416" y="170543"/>
                  <a:pt x="115188" y="185057"/>
                </a:cubicBezTo>
                <a:cubicBezTo>
                  <a:pt x="126074" y="192314"/>
                  <a:pt x="138594" y="197577"/>
                  <a:pt x="147845" y="206828"/>
                </a:cubicBezTo>
                <a:cubicBezTo>
                  <a:pt x="162359" y="221342"/>
                  <a:pt x="171915" y="243880"/>
                  <a:pt x="191388" y="250371"/>
                </a:cubicBezTo>
                <a:lnTo>
                  <a:pt x="224045" y="261257"/>
                </a:lnTo>
                <a:cubicBezTo>
                  <a:pt x="233934" y="276090"/>
                  <a:pt x="250353" y="305345"/>
                  <a:pt x="267588" y="315686"/>
                </a:cubicBezTo>
                <a:cubicBezTo>
                  <a:pt x="277427" y="321589"/>
                  <a:pt x="289359" y="322943"/>
                  <a:pt x="300245" y="326571"/>
                </a:cubicBezTo>
                <a:cubicBezTo>
                  <a:pt x="351902" y="378228"/>
                  <a:pt x="324315" y="363623"/>
                  <a:pt x="376445" y="381000"/>
                </a:cubicBezTo>
                <a:cubicBezTo>
                  <a:pt x="400521" y="405076"/>
                  <a:pt x="411447" y="420272"/>
                  <a:pt x="441759" y="435428"/>
                </a:cubicBezTo>
                <a:cubicBezTo>
                  <a:pt x="452022" y="440560"/>
                  <a:pt x="463530" y="442685"/>
                  <a:pt x="474416" y="446314"/>
                </a:cubicBezTo>
                <a:cubicBezTo>
                  <a:pt x="554861" y="526759"/>
                  <a:pt x="429926" y="408315"/>
                  <a:pt x="528845" y="478971"/>
                </a:cubicBezTo>
                <a:cubicBezTo>
                  <a:pt x="619247" y="543543"/>
                  <a:pt x="531256" y="508803"/>
                  <a:pt x="605045" y="533400"/>
                </a:cubicBezTo>
                <a:cubicBezTo>
                  <a:pt x="608674" y="544286"/>
                  <a:pt x="609566" y="556510"/>
                  <a:pt x="615931" y="566057"/>
                </a:cubicBezTo>
                <a:cubicBezTo>
                  <a:pt x="624470" y="578866"/>
                  <a:pt x="636436" y="589263"/>
                  <a:pt x="648588" y="598714"/>
                </a:cubicBezTo>
                <a:cubicBezTo>
                  <a:pt x="704734" y="642383"/>
                  <a:pt x="697286" y="636718"/>
                  <a:pt x="746559" y="653143"/>
                </a:cubicBezTo>
                <a:cubicBezTo>
                  <a:pt x="753816" y="660400"/>
                  <a:pt x="759530" y="669634"/>
                  <a:pt x="768331" y="674914"/>
                </a:cubicBezTo>
                <a:cubicBezTo>
                  <a:pt x="778170" y="680818"/>
                  <a:pt x="792874" y="677686"/>
                  <a:pt x="800988" y="685800"/>
                </a:cubicBezTo>
                <a:cubicBezTo>
                  <a:pt x="809102" y="693914"/>
                  <a:pt x="809384" y="707256"/>
                  <a:pt x="811873" y="718457"/>
                </a:cubicBezTo>
                <a:cubicBezTo>
                  <a:pt x="816661" y="740003"/>
                  <a:pt x="819130" y="762000"/>
                  <a:pt x="822759" y="783771"/>
                </a:cubicBezTo>
                <a:cubicBezTo>
                  <a:pt x="819130" y="841828"/>
                  <a:pt x="825196" y="901319"/>
                  <a:pt x="811873" y="957943"/>
                </a:cubicBezTo>
                <a:cubicBezTo>
                  <a:pt x="809245" y="969112"/>
                  <a:pt x="790690" y="968828"/>
                  <a:pt x="779216" y="968828"/>
                </a:cubicBezTo>
                <a:cubicBezTo>
                  <a:pt x="753558" y="968828"/>
                  <a:pt x="728176" y="962975"/>
                  <a:pt x="703016" y="957943"/>
                </a:cubicBezTo>
                <a:cubicBezTo>
                  <a:pt x="673675" y="952075"/>
                  <a:pt x="645670" y="939475"/>
                  <a:pt x="615931" y="936171"/>
                </a:cubicBezTo>
                <a:cubicBezTo>
                  <a:pt x="568810" y="930936"/>
                  <a:pt x="511191" y="927399"/>
                  <a:pt x="463531" y="914400"/>
                </a:cubicBezTo>
                <a:cubicBezTo>
                  <a:pt x="441390" y="908361"/>
                  <a:pt x="419988" y="899885"/>
                  <a:pt x="398216" y="892628"/>
                </a:cubicBezTo>
                <a:lnTo>
                  <a:pt x="365559" y="881743"/>
                </a:lnTo>
                <a:cubicBezTo>
                  <a:pt x="354673" y="878114"/>
                  <a:pt x="342449" y="877222"/>
                  <a:pt x="332902" y="870857"/>
                </a:cubicBezTo>
                <a:cubicBezTo>
                  <a:pt x="290698" y="842721"/>
                  <a:pt x="312656" y="853223"/>
                  <a:pt x="267588" y="838200"/>
                </a:cubicBezTo>
                <a:cubicBezTo>
                  <a:pt x="196025" y="766637"/>
                  <a:pt x="330600" y="894721"/>
                  <a:pt x="180502" y="794657"/>
                </a:cubicBezTo>
                <a:cubicBezTo>
                  <a:pt x="169616" y="787400"/>
                  <a:pt x="159547" y="778737"/>
                  <a:pt x="147845" y="772886"/>
                </a:cubicBezTo>
                <a:cubicBezTo>
                  <a:pt x="122960" y="760443"/>
                  <a:pt x="85604" y="757325"/>
                  <a:pt x="60759" y="751114"/>
                </a:cubicBezTo>
                <a:cubicBezTo>
                  <a:pt x="49627" y="748331"/>
                  <a:pt x="38988" y="743857"/>
                  <a:pt x="28102" y="740228"/>
                </a:cubicBezTo>
                <a:cubicBezTo>
                  <a:pt x="13782" y="697270"/>
                  <a:pt x="8373" y="687535"/>
                  <a:pt x="6331" y="631371"/>
                </a:cubicBezTo>
                <a:cubicBezTo>
                  <a:pt x="0" y="457277"/>
                  <a:pt x="888" y="174172"/>
                  <a:pt x="6331" y="87086"/>
                </a:cubicBezTo>
                <a:close/>
              </a:path>
            </a:pathLst>
          </a:cu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6" name="Forme libre 25"/>
          <p:cNvSpPr/>
          <p:nvPr/>
        </p:nvSpPr>
        <p:spPr>
          <a:xfrm>
            <a:off x="1455815" y="2981874"/>
            <a:ext cx="905341" cy="1332978"/>
          </a:xfrm>
          <a:custGeom>
            <a:avLst/>
            <a:gdLst>
              <a:gd name="connsiteX0" fmla="*/ 89956 w 905341"/>
              <a:gd name="connsiteY0" fmla="*/ 10886 h 1332978"/>
              <a:gd name="connsiteX1" fmla="*/ 122614 w 905341"/>
              <a:gd name="connsiteY1" fmla="*/ 130629 h 1332978"/>
              <a:gd name="connsiteX2" fmla="*/ 144385 w 905341"/>
              <a:gd name="connsiteY2" fmla="*/ 163286 h 1332978"/>
              <a:gd name="connsiteX3" fmla="*/ 177042 w 905341"/>
              <a:gd name="connsiteY3" fmla="*/ 174172 h 1332978"/>
              <a:gd name="connsiteX4" fmla="*/ 220585 w 905341"/>
              <a:gd name="connsiteY4" fmla="*/ 217715 h 1332978"/>
              <a:gd name="connsiteX5" fmla="*/ 242356 w 905341"/>
              <a:gd name="connsiteY5" fmla="*/ 250372 h 1332978"/>
              <a:gd name="connsiteX6" fmla="*/ 285899 w 905341"/>
              <a:gd name="connsiteY6" fmla="*/ 293915 h 1332978"/>
              <a:gd name="connsiteX7" fmla="*/ 307671 w 905341"/>
              <a:gd name="connsiteY7" fmla="*/ 315686 h 1332978"/>
              <a:gd name="connsiteX8" fmla="*/ 329442 w 905341"/>
              <a:gd name="connsiteY8" fmla="*/ 348343 h 1332978"/>
              <a:gd name="connsiteX9" fmla="*/ 416528 w 905341"/>
              <a:gd name="connsiteY9" fmla="*/ 413657 h 1332978"/>
              <a:gd name="connsiteX10" fmla="*/ 460071 w 905341"/>
              <a:gd name="connsiteY10" fmla="*/ 457200 h 1332978"/>
              <a:gd name="connsiteX11" fmla="*/ 481842 w 905341"/>
              <a:gd name="connsiteY11" fmla="*/ 489857 h 1332978"/>
              <a:gd name="connsiteX12" fmla="*/ 514499 w 905341"/>
              <a:gd name="connsiteY12" fmla="*/ 500743 h 1332978"/>
              <a:gd name="connsiteX13" fmla="*/ 568928 w 905341"/>
              <a:gd name="connsiteY13" fmla="*/ 533400 h 1332978"/>
              <a:gd name="connsiteX14" fmla="*/ 590699 w 905341"/>
              <a:gd name="connsiteY14" fmla="*/ 555172 h 1332978"/>
              <a:gd name="connsiteX15" fmla="*/ 666899 w 905341"/>
              <a:gd name="connsiteY15" fmla="*/ 587829 h 1332978"/>
              <a:gd name="connsiteX16" fmla="*/ 721328 w 905341"/>
              <a:gd name="connsiteY16" fmla="*/ 620486 h 1332978"/>
              <a:gd name="connsiteX17" fmla="*/ 753985 w 905341"/>
              <a:gd name="connsiteY17" fmla="*/ 642257 h 1332978"/>
              <a:gd name="connsiteX18" fmla="*/ 775756 w 905341"/>
              <a:gd name="connsiteY18" fmla="*/ 664029 h 1332978"/>
              <a:gd name="connsiteX19" fmla="*/ 808414 w 905341"/>
              <a:gd name="connsiteY19" fmla="*/ 674915 h 1332978"/>
              <a:gd name="connsiteX20" fmla="*/ 862842 w 905341"/>
              <a:gd name="connsiteY20" fmla="*/ 772886 h 1332978"/>
              <a:gd name="connsiteX21" fmla="*/ 873728 w 905341"/>
              <a:gd name="connsiteY21" fmla="*/ 838200 h 1332978"/>
              <a:gd name="connsiteX22" fmla="*/ 862842 w 905341"/>
              <a:gd name="connsiteY22" fmla="*/ 1317172 h 1332978"/>
              <a:gd name="connsiteX23" fmla="*/ 819299 w 905341"/>
              <a:gd name="connsiteY23" fmla="*/ 1306286 h 1332978"/>
              <a:gd name="connsiteX24" fmla="*/ 764871 w 905341"/>
              <a:gd name="connsiteY24" fmla="*/ 1262743 h 1332978"/>
              <a:gd name="connsiteX25" fmla="*/ 699556 w 905341"/>
              <a:gd name="connsiteY25" fmla="*/ 1240972 h 1332978"/>
              <a:gd name="connsiteX26" fmla="*/ 536271 w 905341"/>
              <a:gd name="connsiteY26" fmla="*/ 1186543 h 1332978"/>
              <a:gd name="connsiteX27" fmla="*/ 470956 w 905341"/>
              <a:gd name="connsiteY27" fmla="*/ 1164772 h 1332978"/>
              <a:gd name="connsiteX28" fmla="*/ 438299 w 905341"/>
              <a:gd name="connsiteY28" fmla="*/ 1153886 h 1332978"/>
              <a:gd name="connsiteX29" fmla="*/ 362099 w 905341"/>
              <a:gd name="connsiteY29" fmla="*/ 1143000 h 1332978"/>
              <a:gd name="connsiteX30" fmla="*/ 329442 w 905341"/>
              <a:gd name="connsiteY30" fmla="*/ 1132115 h 1332978"/>
              <a:gd name="connsiteX31" fmla="*/ 285899 w 905341"/>
              <a:gd name="connsiteY31" fmla="*/ 1088572 h 1332978"/>
              <a:gd name="connsiteX32" fmla="*/ 220585 w 905341"/>
              <a:gd name="connsiteY32" fmla="*/ 1055915 h 1332978"/>
              <a:gd name="connsiteX33" fmla="*/ 166156 w 905341"/>
              <a:gd name="connsiteY33" fmla="*/ 1012372 h 1332978"/>
              <a:gd name="connsiteX34" fmla="*/ 100842 w 905341"/>
              <a:gd name="connsiteY34" fmla="*/ 979715 h 1332978"/>
              <a:gd name="connsiteX35" fmla="*/ 79071 w 905341"/>
              <a:gd name="connsiteY35" fmla="*/ 97972 h 1332978"/>
              <a:gd name="connsiteX36" fmla="*/ 68185 w 905341"/>
              <a:gd name="connsiteY36" fmla="*/ 65315 h 1332978"/>
              <a:gd name="connsiteX37" fmla="*/ 89956 w 905341"/>
              <a:gd name="connsiteY37" fmla="*/ 10886 h 133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05341" h="1332978">
                <a:moveTo>
                  <a:pt x="89956" y="10886"/>
                </a:moveTo>
                <a:cubicBezTo>
                  <a:pt x="99028" y="21772"/>
                  <a:pt x="106829" y="106951"/>
                  <a:pt x="122614" y="130629"/>
                </a:cubicBezTo>
                <a:cubicBezTo>
                  <a:pt x="129871" y="141515"/>
                  <a:pt x="134169" y="155113"/>
                  <a:pt x="144385" y="163286"/>
                </a:cubicBezTo>
                <a:cubicBezTo>
                  <a:pt x="153345" y="170454"/>
                  <a:pt x="166156" y="170543"/>
                  <a:pt x="177042" y="174172"/>
                </a:cubicBezTo>
                <a:cubicBezTo>
                  <a:pt x="191556" y="188686"/>
                  <a:pt x="209199" y="200636"/>
                  <a:pt x="220585" y="217715"/>
                </a:cubicBezTo>
                <a:cubicBezTo>
                  <a:pt x="227842" y="228601"/>
                  <a:pt x="233842" y="240439"/>
                  <a:pt x="242356" y="250372"/>
                </a:cubicBezTo>
                <a:cubicBezTo>
                  <a:pt x="255714" y="265957"/>
                  <a:pt x="271385" y="279401"/>
                  <a:pt x="285899" y="293915"/>
                </a:cubicBezTo>
                <a:cubicBezTo>
                  <a:pt x="293156" y="301172"/>
                  <a:pt x="301978" y="307146"/>
                  <a:pt x="307671" y="315686"/>
                </a:cubicBezTo>
                <a:cubicBezTo>
                  <a:pt x="314928" y="326572"/>
                  <a:pt x="321269" y="338127"/>
                  <a:pt x="329442" y="348343"/>
                </a:cubicBezTo>
                <a:cubicBezTo>
                  <a:pt x="368067" y="396625"/>
                  <a:pt x="346877" y="344006"/>
                  <a:pt x="416528" y="413657"/>
                </a:cubicBezTo>
                <a:cubicBezTo>
                  <a:pt x="431042" y="428171"/>
                  <a:pt x="448685" y="440121"/>
                  <a:pt x="460071" y="457200"/>
                </a:cubicBezTo>
                <a:cubicBezTo>
                  <a:pt x="467328" y="468086"/>
                  <a:pt x="471626" y="481684"/>
                  <a:pt x="481842" y="489857"/>
                </a:cubicBezTo>
                <a:cubicBezTo>
                  <a:pt x="490802" y="497025"/>
                  <a:pt x="503613" y="497114"/>
                  <a:pt x="514499" y="500743"/>
                </a:cubicBezTo>
                <a:cubicBezTo>
                  <a:pt x="569667" y="555911"/>
                  <a:pt x="498269" y="491004"/>
                  <a:pt x="568928" y="533400"/>
                </a:cubicBezTo>
                <a:cubicBezTo>
                  <a:pt x="577729" y="538680"/>
                  <a:pt x="582160" y="549479"/>
                  <a:pt x="590699" y="555172"/>
                </a:cubicBezTo>
                <a:cubicBezTo>
                  <a:pt x="617599" y="573105"/>
                  <a:pt x="637873" y="578153"/>
                  <a:pt x="666899" y="587829"/>
                </a:cubicBezTo>
                <a:cubicBezTo>
                  <a:pt x="709425" y="630353"/>
                  <a:pt x="664803" y="592223"/>
                  <a:pt x="721328" y="620486"/>
                </a:cubicBezTo>
                <a:cubicBezTo>
                  <a:pt x="733030" y="626337"/>
                  <a:pt x="743769" y="634084"/>
                  <a:pt x="753985" y="642257"/>
                </a:cubicBezTo>
                <a:cubicBezTo>
                  <a:pt x="761999" y="648668"/>
                  <a:pt x="766955" y="658749"/>
                  <a:pt x="775756" y="664029"/>
                </a:cubicBezTo>
                <a:cubicBezTo>
                  <a:pt x="785596" y="669933"/>
                  <a:pt x="797528" y="671286"/>
                  <a:pt x="808414" y="674915"/>
                </a:cubicBezTo>
                <a:cubicBezTo>
                  <a:pt x="836474" y="717006"/>
                  <a:pt x="853262" y="729777"/>
                  <a:pt x="862842" y="772886"/>
                </a:cubicBezTo>
                <a:cubicBezTo>
                  <a:pt x="867630" y="794432"/>
                  <a:pt x="870099" y="816429"/>
                  <a:pt x="873728" y="838200"/>
                </a:cubicBezTo>
                <a:cubicBezTo>
                  <a:pt x="870099" y="997857"/>
                  <a:pt x="881287" y="1158542"/>
                  <a:pt x="862842" y="1317172"/>
                </a:cubicBezTo>
                <a:cubicBezTo>
                  <a:pt x="861114" y="1332033"/>
                  <a:pt x="833050" y="1312179"/>
                  <a:pt x="819299" y="1306286"/>
                </a:cubicBezTo>
                <a:cubicBezTo>
                  <a:pt x="638585" y="1228837"/>
                  <a:pt x="905341" y="1332978"/>
                  <a:pt x="764871" y="1262743"/>
                </a:cubicBezTo>
                <a:cubicBezTo>
                  <a:pt x="744345" y="1252480"/>
                  <a:pt x="721328" y="1248229"/>
                  <a:pt x="699556" y="1240972"/>
                </a:cubicBezTo>
                <a:lnTo>
                  <a:pt x="536271" y="1186543"/>
                </a:lnTo>
                <a:lnTo>
                  <a:pt x="470956" y="1164772"/>
                </a:lnTo>
                <a:cubicBezTo>
                  <a:pt x="460070" y="1161144"/>
                  <a:pt x="449658" y="1155509"/>
                  <a:pt x="438299" y="1153886"/>
                </a:cubicBezTo>
                <a:lnTo>
                  <a:pt x="362099" y="1143000"/>
                </a:lnTo>
                <a:cubicBezTo>
                  <a:pt x="351213" y="1139372"/>
                  <a:pt x="338779" y="1138784"/>
                  <a:pt x="329442" y="1132115"/>
                </a:cubicBezTo>
                <a:cubicBezTo>
                  <a:pt x="312739" y="1120184"/>
                  <a:pt x="305372" y="1095063"/>
                  <a:pt x="285899" y="1088572"/>
                </a:cubicBezTo>
                <a:cubicBezTo>
                  <a:pt x="251408" y="1077075"/>
                  <a:pt x="250729" y="1080031"/>
                  <a:pt x="220585" y="1055915"/>
                </a:cubicBezTo>
                <a:cubicBezTo>
                  <a:pt x="186830" y="1028911"/>
                  <a:pt x="210837" y="1034712"/>
                  <a:pt x="166156" y="1012372"/>
                </a:cubicBezTo>
                <a:cubicBezTo>
                  <a:pt x="76023" y="967306"/>
                  <a:pt x="194427" y="1042104"/>
                  <a:pt x="100842" y="979715"/>
                </a:cubicBezTo>
                <a:cubicBezTo>
                  <a:pt x="0" y="677189"/>
                  <a:pt x="101136" y="991630"/>
                  <a:pt x="79071" y="97972"/>
                </a:cubicBezTo>
                <a:cubicBezTo>
                  <a:pt x="78788" y="86501"/>
                  <a:pt x="70968" y="76447"/>
                  <a:pt x="68185" y="65315"/>
                </a:cubicBezTo>
                <a:cubicBezTo>
                  <a:pt x="67305" y="61795"/>
                  <a:pt x="80885" y="0"/>
                  <a:pt x="89956" y="10886"/>
                </a:cubicBezTo>
                <a:close/>
              </a:path>
            </a:pathLst>
          </a:custGeom>
          <a:solidFill>
            <a:srgbClr val="00B0F0"/>
          </a:solidFill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5652120" y="959795"/>
            <a:ext cx="3273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Etcheber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, 2011; </a:t>
            </a:r>
            <a:r>
              <a:rPr lang="fr-FR" sz="1200" dirty="0" err="1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Goberville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, 2010; </a:t>
            </a:r>
            <a:r>
              <a:rPr lang="fr-FR" sz="1200" dirty="0" err="1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Goberville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fr-FR" sz="1200" i="1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et al.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, 2010; </a:t>
            </a:r>
            <a:r>
              <a:rPr lang="fr-FR" sz="1200" dirty="0" err="1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Sottolichio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, 2009; David </a:t>
            </a:r>
            <a:r>
              <a:rPr lang="fr-FR" sz="1200" i="1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et al., </a:t>
            </a:r>
            <a:r>
              <a:rPr lang="fr-FR" sz="12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2007b</a:t>
            </a:r>
            <a:endParaRPr lang="fr-FR" sz="12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0" y="1412776"/>
            <a:ext cx="2128322" cy="1728192"/>
            <a:chOff x="0" y="1772816"/>
            <a:chExt cx="2128322" cy="1728192"/>
          </a:xfrm>
        </p:grpSpPr>
        <p:grpSp>
          <p:nvGrpSpPr>
            <p:cNvPr id="12" name="Groupe 11"/>
            <p:cNvGrpSpPr/>
            <p:nvPr/>
          </p:nvGrpSpPr>
          <p:grpSpPr>
            <a:xfrm>
              <a:off x="461814" y="2636912"/>
              <a:ext cx="869826" cy="864096"/>
              <a:chOff x="395536" y="2732682"/>
              <a:chExt cx="509786" cy="480294"/>
            </a:xfrm>
          </p:grpSpPr>
          <p:sp>
            <p:nvSpPr>
              <p:cNvPr id="13" name="Flèche courbée vers le haut 12"/>
              <p:cNvSpPr/>
              <p:nvPr/>
            </p:nvSpPr>
            <p:spPr>
              <a:xfrm>
                <a:off x="395536" y="3068960"/>
                <a:ext cx="504056" cy="144016"/>
              </a:xfrm>
              <a:prstGeom prst="curvedUp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Flèche courbée vers le haut 13"/>
              <p:cNvSpPr/>
              <p:nvPr/>
            </p:nvSpPr>
            <p:spPr>
              <a:xfrm rot="11129135">
                <a:off x="401266" y="2732682"/>
                <a:ext cx="504056" cy="144016"/>
              </a:xfrm>
              <a:prstGeom prst="curvedUp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0" name="ZoneTexte 29"/>
            <p:cNvSpPr txBox="1"/>
            <p:nvPr/>
          </p:nvSpPr>
          <p:spPr>
            <a:xfrm>
              <a:off x="0" y="1772816"/>
              <a:ext cx="2128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Changes in </a:t>
              </a:r>
              <a:r>
                <a:rPr lang="fr-FR" sz="1400" dirty="0" err="1">
                  <a:solidFill>
                    <a:prstClr val="black"/>
                  </a:solidFill>
                  <a:latin typeface="Calibri" panose="020F0502020204030204" pitchFamily="34" charset="0"/>
                </a:rPr>
                <a:t>wind</a:t>
              </a:r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 </a:t>
              </a:r>
              <a:r>
                <a:rPr lang="fr-FR" sz="1400" dirty="0" err="1">
                  <a:solidFill>
                    <a:prstClr val="black"/>
                  </a:solidFill>
                  <a:latin typeface="Calibri" panose="020F0502020204030204" pitchFamily="34" charset="0"/>
                </a:rPr>
                <a:t>regimes</a:t>
              </a:r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 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(</a:t>
              </a:r>
              <a:r>
                <a:rPr lang="fr-FR" sz="1400" dirty="0" err="1" smtClean="0">
                  <a:solidFill>
                    <a:prstClr val="black"/>
                  </a:solidFill>
                  <a:latin typeface="Calibri" panose="020F0502020204030204" pitchFamily="34" charset="0"/>
                </a:rPr>
                <a:t>Northern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 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Atlantic)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246804" y="3284984"/>
            <a:ext cx="1224136" cy="1875928"/>
            <a:chOff x="3246804" y="3645024"/>
            <a:chExt cx="1224136" cy="1875928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3830736" y="3645024"/>
              <a:ext cx="0" cy="432048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9" name="Connecteur droit avec flèche 28"/>
            <p:cNvCxnSpPr/>
            <p:nvPr/>
          </p:nvCxnSpPr>
          <p:spPr>
            <a:xfrm flipV="1">
              <a:off x="3855688" y="5088952"/>
              <a:ext cx="0" cy="432000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33" name="ZoneTexte 32"/>
            <p:cNvSpPr txBox="1"/>
            <p:nvPr/>
          </p:nvSpPr>
          <p:spPr>
            <a:xfrm>
              <a:off x="3246804" y="4376145"/>
              <a:ext cx="1224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prstClr val="black"/>
                  </a:solidFill>
                  <a:latin typeface="Calibri" panose="020F0502020204030204" pitchFamily="34" charset="0"/>
                </a:rPr>
                <a:t>Decrease</a:t>
              </a:r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 in</a:t>
              </a:r>
            </a:p>
            <a:p>
              <a:pPr algn="ctr"/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river flow</a:t>
              </a: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1479850" y="2019952"/>
            <a:ext cx="3380182" cy="1279146"/>
            <a:chOff x="1479850" y="2379992"/>
            <a:chExt cx="3380182" cy="1279146"/>
          </a:xfrm>
        </p:grpSpPr>
        <p:cxnSp>
          <p:nvCxnSpPr>
            <p:cNvPr id="15" name="Connecteur droit avec flèche 14"/>
            <p:cNvCxnSpPr>
              <a:endCxn id="16" idx="1"/>
            </p:cNvCxnSpPr>
            <p:nvPr/>
          </p:nvCxnSpPr>
          <p:spPr>
            <a:xfrm>
              <a:off x="1479850" y="3018724"/>
              <a:ext cx="571870" cy="21289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pic>
          <p:nvPicPr>
            <p:cNvPr id="16" name="Image 15" descr="nuage.gif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51720" y="2420888"/>
              <a:ext cx="1533525" cy="1238250"/>
            </a:xfrm>
            <a:prstGeom prst="rect">
              <a:avLst/>
            </a:prstGeom>
          </p:spPr>
        </p:pic>
        <p:sp>
          <p:nvSpPr>
            <p:cNvPr id="31" name="ZoneTexte 30"/>
            <p:cNvSpPr txBox="1"/>
            <p:nvPr/>
          </p:nvSpPr>
          <p:spPr>
            <a:xfrm>
              <a:off x="3059832" y="2854097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/>
                  </a:solidFill>
                  <a:latin typeface="Calibri" panose="020F0502020204030204" pitchFamily="34" charset="0"/>
                </a:rPr>
                <a:t>Reduced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 </a:t>
              </a:r>
            </a:p>
            <a:p>
              <a:pPr algn="ctr"/>
              <a:r>
                <a:rPr lang="fr-FR" sz="1400" dirty="0" err="1" smtClean="0">
                  <a:solidFill>
                    <a:prstClr val="black"/>
                  </a:solidFill>
                  <a:latin typeface="Calibri" panose="020F0502020204030204" pitchFamily="34" charset="0"/>
                </a:rPr>
                <a:t>rainfall</a:t>
              </a:r>
              <a:endParaRPr lang="fr-FR" sz="1400" dirty="0" smtClea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3678374" y="2379992"/>
              <a:ext cx="36099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2987824" y="5316017"/>
            <a:ext cx="1872208" cy="1137319"/>
            <a:chOff x="2987824" y="5676057"/>
            <a:chExt cx="1872208" cy="1137319"/>
          </a:xfrm>
        </p:grpSpPr>
        <p:sp>
          <p:nvSpPr>
            <p:cNvPr id="34" name="ZoneTexte 33"/>
            <p:cNvSpPr txBox="1"/>
            <p:nvPr/>
          </p:nvSpPr>
          <p:spPr>
            <a:xfrm>
              <a:off x="3650238" y="6351711"/>
              <a:ext cx="36099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987824" y="5676057"/>
              <a:ext cx="18722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fr-FR" sz="1400" dirty="0" err="1">
                  <a:solidFill>
                    <a:srgbClr val="000000"/>
                  </a:solidFill>
                  <a:latin typeface="Calibri" pitchFamily="34" charset="0"/>
                </a:rPr>
                <a:t>Increase</a:t>
              </a:r>
              <a:r>
                <a:rPr lang="fr-FR" altLang="fr-FR" sz="1400" dirty="0">
                  <a:solidFill>
                    <a:srgbClr val="000000"/>
                  </a:solidFill>
                  <a:latin typeface="Calibri" pitchFamily="34" charset="0"/>
                </a:rPr>
                <a:t> in the </a:t>
              </a:r>
              <a:r>
                <a:rPr lang="fr-FR" altLang="fr-FR" sz="1400" dirty="0" err="1">
                  <a:solidFill>
                    <a:srgbClr val="000000"/>
                  </a:solidFill>
                  <a:latin typeface="Calibri" pitchFamily="34" charset="0"/>
                </a:rPr>
                <a:t>upstream</a:t>
              </a:r>
              <a:r>
                <a:rPr lang="fr-FR" altLang="fr-FR" sz="1400" dirty="0">
                  <a:solidFill>
                    <a:srgbClr val="000000"/>
                  </a:solidFill>
                  <a:latin typeface="Calibri" pitchFamily="34" charset="0"/>
                </a:rPr>
                <a:t> use of water</a:t>
              </a:r>
            </a:p>
            <a:p>
              <a:pPr algn="ctr"/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  (Agriculture)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292080" y="2493690"/>
            <a:ext cx="3798896" cy="2375470"/>
            <a:chOff x="5508104" y="2853730"/>
            <a:chExt cx="3798896" cy="2375470"/>
          </a:xfrm>
        </p:grpSpPr>
        <p:pic>
          <p:nvPicPr>
            <p:cNvPr id="49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853730"/>
              <a:ext cx="1871663" cy="158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322" y="3648273"/>
              <a:ext cx="786451" cy="1580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Connecteur droit avec flèche 5"/>
            <p:cNvCxnSpPr/>
            <p:nvPr/>
          </p:nvCxnSpPr>
          <p:spPr>
            <a:xfrm flipV="1">
              <a:off x="7668071" y="3789040"/>
              <a:ext cx="1492" cy="122413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/>
            <p:cNvSpPr txBox="1"/>
            <p:nvPr/>
          </p:nvSpPr>
          <p:spPr>
            <a:xfrm>
              <a:off x="7812360" y="4125904"/>
              <a:ext cx="1494640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+2°C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b="1" dirty="0" smtClean="0">
                  <a:solidFill>
                    <a:srgbClr val="FF0000"/>
                  </a:solidFill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In the Gironde</a:t>
              </a:r>
              <a:endParaRPr lang="en-GB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+mj-ea"/>
                <a:cs typeface="Arial" panose="020B0604020202020204" pitchFamily="34" charset="0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Le </a:t>
              </a:r>
              <a:r>
                <a:rPr kumimoji="0" lang="en-GB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Treut</a:t>
              </a:r>
              <a:r>
                <a:rPr lang="en-GB" sz="1200" b="1" noProof="0" dirty="0">
                  <a:solidFill>
                    <a:schemeClr val="bg2"/>
                  </a:solidFill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GB" sz="1200" b="1" noProof="0" dirty="0" smtClean="0">
                  <a:solidFill>
                    <a:schemeClr val="bg2"/>
                  </a:solidFill>
                  <a:latin typeface="Calibri Light" panose="020F0302020204030204" pitchFamily="34" charset="0"/>
                  <a:ea typeface="+mj-ea"/>
                  <a:cs typeface="Arial" panose="020B0604020202020204" pitchFamily="34" charset="0"/>
                </a:rPr>
                <a:t>2013</a:t>
              </a:r>
              <a:endPara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466809" y="3034489"/>
            <a:ext cx="1899411" cy="2202543"/>
            <a:chOff x="1466809" y="3394529"/>
            <a:chExt cx="1899411" cy="2202543"/>
          </a:xfrm>
        </p:grpSpPr>
        <p:sp>
          <p:nvSpPr>
            <p:cNvPr id="32" name="ZoneTexte 31"/>
            <p:cNvSpPr txBox="1"/>
            <p:nvPr/>
          </p:nvSpPr>
          <p:spPr>
            <a:xfrm>
              <a:off x="1652685" y="5012297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Marine</a:t>
              </a:r>
              <a:endParaRPr lang="fr-FR" sz="16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fr-FR" sz="16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intrusion</a:t>
              </a:r>
              <a:endParaRPr lang="fr-FR" sz="1600" dirty="0" smtClea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466809" y="3394529"/>
              <a:ext cx="1899411" cy="1626622"/>
              <a:chOff x="1466809" y="3394529"/>
              <a:chExt cx="1899411" cy="1626622"/>
            </a:xfrm>
          </p:grpSpPr>
          <p:sp>
            <p:nvSpPr>
              <p:cNvPr id="40" name="Forme libre 39"/>
              <p:cNvSpPr/>
              <p:nvPr/>
            </p:nvSpPr>
            <p:spPr>
              <a:xfrm>
                <a:off x="2800785" y="4412343"/>
                <a:ext cx="565435" cy="608808"/>
              </a:xfrm>
              <a:custGeom>
                <a:avLst/>
                <a:gdLst>
                  <a:gd name="connsiteX0" fmla="*/ 29501 w 565435"/>
                  <a:gd name="connsiteY0" fmla="*/ 7257 h 608808"/>
                  <a:gd name="connsiteX1" fmla="*/ 105701 w 565435"/>
                  <a:gd name="connsiteY1" fmla="*/ 72571 h 608808"/>
                  <a:gd name="connsiteX2" fmla="*/ 149244 w 565435"/>
                  <a:gd name="connsiteY2" fmla="*/ 127000 h 608808"/>
                  <a:gd name="connsiteX3" fmla="*/ 181901 w 565435"/>
                  <a:gd name="connsiteY3" fmla="*/ 181428 h 608808"/>
                  <a:gd name="connsiteX4" fmla="*/ 192786 w 565435"/>
                  <a:gd name="connsiteY4" fmla="*/ 214086 h 608808"/>
                  <a:gd name="connsiteX5" fmla="*/ 258101 w 565435"/>
                  <a:gd name="connsiteY5" fmla="*/ 235857 h 608808"/>
                  <a:gd name="connsiteX6" fmla="*/ 323415 w 565435"/>
                  <a:gd name="connsiteY6" fmla="*/ 279400 h 608808"/>
                  <a:gd name="connsiteX7" fmla="*/ 410501 w 565435"/>
                  <a:gd name="connsiteY7" fmla="*/ 301171 h 608808"/>
                  <a:gd name="connsiteX8" fmla="*/ 432272 w 565435"/>
                  <a:gd name="connsiteY8" fmla="*/ 322943 h 608808"/>
                  <a:gd name="connsiteX9" fmla="*/ 464929 w 565435"/>
                  <a:gd name="connsiteY9" fmla="*/ 333828 h 608808"/>
                  <a:gd name="connsiteX10" fmla="*/ 541129 w 565435"/>
                  <a:gd name="connsiteY10" fmla="*/ 355600 h 608808"/>
                  <a:gd name="connsiteX11" fmla="*/ 562901 w 565435"/>
                  <a:gd name="connsiteY11" fmla="*/ 420914 h 608808"/>
                  <a:gd name="connsiteX12" fmla="*/ 541129 w 565435"/>
                  <a:gd name="connsiteY12" fmla="*/ 551543 h 608808"/>
                  <a:gd name="connsiteX13" fmla="*/ 519358 w 565435"/>
                  <a:gd name="connsiteY13" fmla="*/ 584200 h 608808"/>
                  <a:gd name="connsiteX14" fmla="*/ 497586 w 565435"/>
                  <a:gd name="connsiteY14" fmla="*/ 605971 h 608808"/>
                  <a:gd name="connsiteX15" fmla="*/ 279872 w 565435"/>
                  <a:gd name="connsiteY15" fmla="*/ 595086 h 608808"/>
                  <a:gd name="connsiteX16" fmla="*/ 214558 w 565435"/>
                  <a:gd name="connsiteY16" fmla="*/ 551543 h 608808"/>
                  <a:gd name="connsiteX17" fmla="*/ 149244 w 565435"/>
                  <a:gd name="connsiteY17" fmla="*/ 529771 h 608808"/>
                  <a:gd name="connsiteX18" fmla="*/ 116586 w 565435"/>
                  <a:gd name="connsiteY18" fmla="*/ 508000 h 608808"/>
                  <a:gd name="connsiteX19" fmla="*/ 18615 w 565435"/>
                  <a:gd name="connsiteY19" fmla="*/ 464457 h 608808"/>
                  <a:gd name="connsiteX20" fmla="*/ 29501 w 565435"/>
                  <a:gd name="connsiteY20" fmla="*/ 268514 h 608808"/>
                  <a:gd name="connsiteX21" fmla="*/ 18615 w 565435"/>
                  <a:gd name="connsiteY21" fmla="*/ 116114 h 608808"/>
                  <a:gd name="connsiteX22" fmla="*/ 29501 w 565435"/>
                  <a:gd name="connsiteY22" fmla="*/ 7257 h 60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5435" h="608808">
                    <a:moveTo>
                      <a:pt x="29501" y="7257"/>
                    </a:moveTo>
                    <a:cubicBezTo>
                      <a:pt x="44015" y="0"/>
                      <a:pt x="84584" y="40894"/>
                      <a:pt x="105701" y="72571"/>
                    </a:cubicBezTo>
                    <a:cubicBezTo>
                      <a:pt x="133165" y="113768"/>
                      <a:pt x="118221" y="95977"/>
                      <a:pt x="149244" y="127000"/>
                    </a:cubicBezTo>
                    <a:cubicBezTo>
                      <a:pt x="180080" y="219515"/>
                      <a:pt x="137073" y="106713"/>
                      <a:pt x="181901" y="181428"/>
                    </a:cubicBezTo>
                    <a:cubicBezTo>
                      <a:pt x="187805" y="191268"/>
                      <a:pt x="183449" y="207416"/>
                      <a:pt x="192786" y="214086"/>
                    </a:cubicBezTo>
                    <a:cubicBezTo>
                      <a:pt x="211461" y="227425"/>
                      <a:pt x="239006" y="223127"/>
                      <a:pt x="258101" y="235857"/>
                    </a:cubicBezTo>
                    <a:cubicBezTo>
                      <a:pt x="279872" y="250371"/>
                      <a:pt x="297757" y="274268"/>
                      <a:pt x="323415" y="279400"/>
                    </a:cubicBezTo>
                    <a:cubicBezTo>
                      <a:pt x="389096" y="292536"/>
                      <a:pt x="360291" y="284435"/>
                      <a:pt x="410501" y="301171"/>
                    </a:cubicBezTo>
                    <a:cubicBezTo>
                      <a:pt x="417758" y="308428"/>
                      <a:pt x="423471" y="317663"/>
                      <a:pt x="432272" y="322943"/>
                    </a:cubicBezTo>
                    <a:cubicBezTo>
                      <a:pt x="442111" y="328847"/>
                      <a:pt x="453896" y="330676"/>
                      <a:pt x="464929" y="333828"/>
                    </a:cubicBezTo>
                    <a:cubicBezTo>
                      <a:pt x="560583" y="361157"/>
                      <a:pt x="462849" y="329506"/>
                      <a:pt x="541129" y="355600"/>
                    </a:cubicBezTo>
                    <a:cubicBezTo>
                      <a:pt x="548386" y="377371"/>
                      <a:pt x="565435" y="398105"/>
                      <a:pt x="562901" y="420914"/>
                    </a:cubicBezTo>
                    <a:cubicBezTo>
                      <a:pt x="559451" y="451960"/>
                      <a:pt x="559367" y="515068"/>
                      <a:pt x="541129" y="551543"/>
                    </a:cubicBezTo>
                    <a:cubicBezTo>
                      <a:pt x="535278" y="563245"/>
                      <a:pt x="527531" y="573984"/>
                      <a:pt x="519358" y="584200"/>
                    </a:cubicBezTo>
                    <a:cubicBezTo>
                      <a:pt x="512947" y="592214"/>
                      <a:pt x="504843" y="598714"/>
                      <a:pt x="497586" y="605971"/>
                    </a:cubicBezTo>
                    <a:cubicBezTo>
                      <a:pt x="425015" y="602343"/>
                      <a:pt x="351227" y="608808"/>
                      <a:pt x="279872" y="595086"/>
                    </a:cubicBezTo>
                    <a:cubicBezTo>
                      <a:pt x="254177" y="590145"/>
                      <a:pt x="239381" y="559818"/>
                      <a:pt x="214558" y="551543"/>
                    </a:cubicBezTo>
                    <a:cubicBezTo>
                      <a:pt x="192787" y="544286"/>
                      <a:pt x="168339" y="542500"/>
                      <a:pt x="149244" y="529771"/>
                    </a:cubicBezTo>
                    <a:cubicBezTo>
                      <a:pt x="138358" y="522514"/>
                      <a:pt x="128542" y="513314"/>
                      <a:pt x="116586" y="508000"/>
                    </a:cubicBezTo>
                    <a:cubicBezTo>
                      <a:pt x="0" y="456184"/>
                      <a:pt x="92521" y="513727"/>
                      <a:pt x="18615" y="464457"/>
                    </a:cubicBezTo>
                    <a:cubicBezTo>
                      <a:pt x="22244" y="399143"/>
                      <a:pt x="29501" y="333929"/>
                      <a:pt x="29501" y="268514"/>
                    </a:cubicBezTo>
                    <a:cubicBezTo>
                      <a:pt x="29501" y="217585"/>
                      <a:pt x="20827" y="166995"/>
                      <a:pt x="18615" y="116114"/>
                    </a:cubicBezTo>
                    <a:cubicBezTo>
                      <a:pt x="17196" y="83488"/>
                      <a:pt x="14987" y="14514"/>
                      <a:pt x="29501" y="7257"/>
                    </a:cubicBez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Forme libre 40"/>
              <p:cNvSpPr/>
              <p:nvPr/>
            </p:nvSpPr>
            <p:spPr>
              <a:xfrm>
                <a:off x="1466809" y="3394529"/>
                <a:ext cx="1323027" cy="1462750"/>
              </a:xfrm>
              <a:custGeom>
                <a:avLst/>
                <a:gdLst>
                  <a:gd name="connsiteX0" fmla="*/ 100734 w 1323027"/>
                  <a:gd name="connsiteY0" fmla="*/ 1814 h 1462750"/>
                  <a:gd name="connsiteX1" fmla="*/ 133391 w 1323027"/>
                  <a:gd name="connsiteY1" fmla="*/ 67128 h 1462750"/>
                  <a:gd name="connsiteX2" fmla="*/ 198705 w 1323027"/>
                  <a:gd name="connsiteY2" fmla="*/ 88900 h 1462750"/>
                  <a:gd name="connsiteX3" fmla="*/ 220477 w 1323027"/>
                  <a:gd name="connsiteY3" fmla="*/ 110671 h 1462750"/>
                  <a:gd name="connsiteX4" fmla="*/ 264020 w 1323027"/>
                  <a:gd name="connsiteY4" fmla="*/ 165100 h 1462750"/>
                  <a:gd name="connsiteX5" fmla="*/ 296677 w 1323027"/>
                  <a:gd name="connsiteY5" fmla="*/ 175985 h 1462750"/>
                  <a:gd name="connsiteX6" fmla="*/ 318448 w 1323027"/>
                  <a:gd name="connsiteY6" fmla="*/ 197757 h 1462750"/>
                  <a:gd name="connsiteX7" fmla="*/ 329334 w 1323027"/>
                  <a:gd name="connsiteY7" fmla="*/ 230414 h 1462750"/>
                  <a:gd name="connsiteX8" fmla="*/ 361991 w 1323027"/>
                  <a:gd name="connsiteY8" fmla="*/ 241300 h 1462750"/>
                  <a:gd name="connsiteX9" fmla="*/ 383762 w 1323027"/>
                  <a:gd name="connsiteY9" fmla="*/ 273957 h 1462750"/>
                  <a:gd name="connsiteX10" fmla="*/ 416420 w 1323027"/>
                  <a:gd name="connsiteY10" fmla="*/ 284842 h 1462750"/>
                  <a:gd name="connsiteX11" fmla="*/ 438191 w 1323027"/>
                  <a:gd name="connsiteY11" fmla="*/ 306614 h 1462750"/>
                  <a:gd name="connsiteX12" fmla="*/ 470848 w 1323027"/>
                  <a:gd name="connsiteY12" fmla="*/ 328385 h 1462750"/>
                  <a:gd name="connsiteX13" fmla="*/ 492620 w 1323027"/>
                  <a:gd name="connsiteY13" fmla="*/ 350157 h 1462750"/>
                  <a:gd name="connsiteX14" fmla="*/ 525277 w 1323027"/>
                  <a:gd name="connsiteY14" fmla="*/ 371928 h 1462750"/>
                  <a:gd name="connsiteX15" fmla="*/ 568820 w 1323027"/>
                  <a:gd name="connsiteY15" fmla="*/ 415471 h 1462750"/>
                  <a:gd name="connsiteX16" fmla="*/ 601477 w 1323027"/>
                  <a:gd name="connsiteY16" fmla="*/ 437242 h 1462750"/>
                  <a:gd name="connsiteX17" fmla="*/ 645020 w 1323027"/>
                  <a:gd name="connsiteY17" fmla="*/ 480785 h 1462750"/>
                  <a:gd name="connsiteX18" fmla="*/ 710334 w 1323027"/>
                  <a:gd name="connsiteY18" fmla="*/ 524328 h 1462750"/>
                  <a:gd name="connsiteX19" fmla="*/ 786534 w 1323027"/>
                  <a:gd name="connsiteY19" fmla="*/ 600528 h 1462750"/>
                  <a:gd name="connsiteX20" fmla="*/ 830077 w 1323027"/>
                  <a:gd name="connsiteY20" fmla="*/ 644071 h 1462750"/>
                  <a:gd name="connsiteX21" fmla="*/ 862734 w 1323027"/>
                  <a:gd name="connsiteY21" fmla="*/ 665842 h 1462750"/>
                  <a:gd name="connsiteX22" fmla="*/ 938934 w 1323027"/>
                  <a:gd name="connsiteY22" fmla="*/ 720271 h 1462750"/>
                  <a:gd name="connsiteX23" fmla="*/ 982477 w 1323027"/>
                  <a:gd name="connsiteY23" fmla="*/ 774700 h 1462750"/>
                  <a:gd name="connsiteX24" fmla="*/ 1047791 w 1323027"/>
                  <a:gd name="connsiteY24" fmla="*/ 818242 h 1462750"/>
                  <a:gd name="connsiteX25" fmla="*/ 1069562 w 1323027"/>
                  <a:gd name="connsiteY25" fmla="*/ 840014 h 1462750"/>
                  <a:gd name="connsiteX26" fmla="*/ 1102220 w 1323027"/>
                  <a:gd name="connsiteY26" fmla="*/ 850900 h 1462750"/>
                  <a:gd name="connsiteX27" fmla="*/ 1167534 w 1323027"/>
                  <a:gd name="connsiteY27" fmla="*/ 894442 h 1462750"/>
                  <a:gd name="connsiteX28" fmla="*/ 1211077 w 1323027"/>
                  <a:gd name="connsiteY28" fmla="*/ 937985 h 1462750"/>
                  <a:gd name="connsiteX29" fmla="*/ 1276391 w 1323027"/>
                  <a:gd name="connsiteY29" fmla="*/ 970642 h 1462750"/>
                  <a:gd name="connsiteX30" fmla="*/ 1309048 w 1323027"/>
                  <a:gd name="connsiteY30" fmla="*/ 1068614 h 1462750"/>
                  <a:gd name="connsiteX31" fmla="*/ 1319934 w 1323027"/>
                  <a:gd name="connsiteY31" fmla="*/ 1101271 h 1462750"/>
                  <a:gd name="connsiteX32" fmla="*/ 1309048 w 1323027"/>
                  <a:gd name="connsiteY32" fmla="*/ 1449614 h 1462750"/>
                  <a:gd name="connsiteX33" fmla="*/ 1276391 w 1323027"/>
                  <a:gd name="connsiteY33" fmla="*/ 1460500 h 1462750"/>
                  <a:gd name="connsiteX34" fmla="*/ 1254620 w 1323027"/>
                  <a:gd name="connsiteY34" fmla="*/ 1438728 h 1462750"/>
                  <a:gd name="connsiteX35" fmla="*/ 1221962 w 1323027"/>
                  <a:gd name="connsiteY35" fmla="*/ 1427842 h 1462750"/>
                  <a:gd name="connsiteX36" fmla="*/ 1189305 w 1323027"/>
                  <a:gd name="connsiteY36" fmla="*/ 1406071 h 1462750"/>
                  <a:gd name="connsiteX37" fmla="*/ 1123991 w 1323027"/>
                  <a:gd name="connsiteY37" fmla="*/ 1384300 h 1462750"/>
                  <a:gd name="connsiteX38" fmla="*/ 1091334 w 1323027"/>
                  <a:gd name="connsiteY38" fmla="*/ 1373414 h 1462750"/>
                  <a:gd name="connsiteX39" fmla="*/ 1058677 w 1323027"/>
                  <a:gd name="connsiteY39" fmla="*/ 1362528 h 1462750"/>
                  <a:gd name="connsiteX40" fmla="*/ 1026020 w 1323027"/>
                  <a:gd name="connsiteY40" fmla="*/ 1351642 h 1462750"/>
                  <a:gd name="connsiteX41" fmla="*/ 1004248 w 1323027"/>
                  <a:gd name="connsiteY41" fmla="*/ 1329871 h 1462750"/>
                  <a:gd name="connsiteX42" fmla="*/ 971591 w 1323027"/>
                  <a:gd name="connsiteY42" fmla="*/ 1318985 h 1462750"/>
                  <a:gd name="connsiteX43" fmla="*/ 884505 w 1323027"/>
                  <a:gd name="connsiteY43" fmla="*/ 1297214 h 1462750"/>
                  <a:gd name="connsiteX44" fmla="*/ 819191 w 1323027"/>
                  <a:gd name="connsiteY44" fmla="*/ 1275442 h 1462750"/>
                  <a:gd name="connsiteX45" fmla="*/ 786534 w 1323027"/>
                  <a:gd name="connsiteY45" fmla="*/ 1264557 h 1462750"/>
                  <a:gd name="connsiteX46" fmla="*/ 753877 w 1323027"/>
                  <a:gd name="connsiteY46" fmla="*/ 1253671 h 1462750"/>
                  <a:gd name="connsiteX47" fmla="*/ 699448 w 1323027"/>
                  <a:gd name="connsiteY47" fmla="*/ 1221014 h 1462750"/>
                  <a:gd name="connsiteX48" fmla="*/ 645020 w 1323027"/>
                  <a:gd name="connsiteY48" fmla="*/ 1188357 h 1462750"/>
                  <a:gd name="connsiteX49" fmla="*/ 612362 w 1323027"/>
                  <a:gd name="connsiteY49" fmla="*/ 1166585 h 1462750"/>
                  <a:gd name="connsiteX50" fmla="*/ 579705 w 1323027"/>
                  <a:gd name="connsiteY50" fmla="*/ 1155700 h 1462750"/>
                  <a:gd name="connsiteX51" fmla="*/ 525277 w 1323027"/>
                  <a:gd name="connsiteY51" fmla="*/ 1123042 h 1462750"/>
                  <a:gd name="connsiteX52" fmla="*/ 503505 w 1323027"/>
                  <a:gd name="connsiteY52" fmla="*/ 1101271 h 1462750"/>
                  <a:gd name="connsiteX53" fmla="*/ 438191 w 1323027"/>
                  <a:gd name="connsiteY53" fmla="*/ 1079500 h 1462750"/>
                  <a:gd name="connsiteX54" fmla="*/ 351105 w 1323027"/>
                  <a:gd name="connsiteY54" fmla="*/ 1035957 h 1462750"/>
                  <a:gd name="connsiteX55" fmla="*/ 318448 w 1323027"/>
                  <a:gd name="connsiteY55" fmla="*/ 1025071 h 1462750"/>
                  <a:gd name="connsiteX56" fmla="*/ 166048 w 1323027"/>
                  <a:gd name="connsiteY56" fmla="*/ 992414 h 1462750"/>
                  <a:gd name="connsiteX57" fmla="*/ 122505 w 1323027"/>
                  <a:gd name="connsiteY57" fmla="*/ 948871 h 1462750"/>
                  <a:gd name="connsiteX58" fmla="*/ 89848 w 1323027"/>
                  <a:gd name="connsiteY58" fmla="*/ 883557 h 1462750"/>
                  <a:gd name="connsiteX59" fmla="*/ 68077 w 1323027"/>
                  <a:gd name="connsiteY59" fmla="*/ 850900 h 1462750"/>
                  <a:gd name="connsiteX60" fmla="*/ 35420 w 1323027"/>
                  <a:gd name="connsiteY60" fmla="*/ 731157 h 1462750"/>
                  <a:gd name="connsiteX61" fmla="*/ 24534 w 1323027"/>
                  <a:gd name="connsiteY61" fmla="*/ 600528 h 1462750"/>
                  <a:gd name="connsiteX62" fmla="*/ 2762 w 1323027"/>
                  <a:gd name="connsiteY62" fmla="*/ 469900 h 1462750"/>
                  <a:gd name="connsiteX63" fmla="*/ 24534 w 1323027"/>
                  <a:gd name="connsiteY63" fmla="*/ 143328 h 1462750"/>
                  <a:gd name="connsiteX64" fmla="*/ 46305 w 1323027"/>
                  <a:gd name="connsiteY64" fmla="*/ 56242 h 1462750"/>
                  <a:gd name="connsiteX65" fmla="*/ 100734 w 1323027"/>
                  <a:gd name="connsiteY65" fmla="*/ 1814 h 14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323027" h="1462750">
                    <a:moveTo>
                      <a:pt x="100734" y="1814"/>
                    </a:moveTo>
                    <a:cubicBezTo>
                      <a:pt x="115248" y="3628"/>
                      <a:pt x="115622" y="56022"/>
                      <a:pt x="133391" y="67128"/>
                    </a:cubicBezTo>
                    <a:cubicBezTo>
                      <a:pt x="152852" y="79291"/>
                      <a:pt x="198705" y="88900"/>
                      <a:pt x="198705" y="88900"/>
                    </a:cubicBezTo>
                    <a:cubicBezTo>
                      <a:pt x="205962" y="96157"/>
                      <a:pt x="214066" y="102657"/>
                      <a:pt x="220477" y="110671"/>
                    </a:cubicBezTo>
                    <a:cubicBezTo>
                      <a:pt x="234170" y="127787"/>
                      <a:pt x="243801" y="152969"/>
                      <a:pt x="264020" y="165100"/>
                    </a:cubicBezTo>
                    <a:cubicBezTo>
                      <a:pt x="273859" y="171003"/>
                      <a:pt x="285791" y="172357"/>
                      <a:pt x="296677" y="175985"/>
                    </a:cubicBezTo>
                    <a:cubicBezTo>
                      <a:pt x="303934" y="183242"/>
                      <a:pt x="313168" y="188956"/>
                      <a:pt x="318448" y="197757"/>
                    </a:cubicBezTo>
                    <a:cubicBezTo>
                      <a:pt x="324352" y="207596"/>
                      <a:pt x="321220" y="222300"/>
                      <a:pt x="329334" y="230414"/>
                    </a:cubicBezTo>
                    <a:cubicBezTo>
                      <a:pt x="337448" y="238528"/>
                      <a:pt x="351105" y="237671"/>
                      <a:pt x="361991" y="241300"/>
                    </a:cubicBezTo>
                    <a:cubicBezTo>
                      <a:pt x="369248" y="252186"/>
                      <a:pt x="373546" y="265784"/>
                      <a:pt x="383762" y="273957"/>
                    </a:cubicBezTo>
                    <a:cubicBezTo>
                      <a:pt x="392722" y="281125"/>
                      <a:pt x="406580" y="278938"/>
                      <a:pt x="416420" y="284842"/>
                    </a:cubicBezTo>
                    <a:cubicBezTo>
                      <a:pt x="425221" y="290122"/>
                      <a:pt x="430177" y="300203"/>
                      <a:pt x="438191" y="306614"/>
                    </a:cubicBezTo>
                    <a:cubicBezTo>
                      <a:pt x="448407" y="314787"/>
                      <a:pt x="460632" y="320212"/>
                      <a:pt x="470848" y="328385"/>
                    </a:cubicBezTo>
                    <a:cubicBezTo>
                      <a:pt x="478862" y="334796"/>
                      <a:pt x="484606" y="343746"/>
                      <a:pt x="492620" y="350157"/>
                    </a:cubicBezTo>
                    <a:cubicBezTo>
                      <a:pt x="502836" y="358330"/>
                      <a:pt x="515344" y="363414"/>
                      <a:pt x="525277" y="371928"/>
                    </a:cubicBezTo>
                    <a:cubicBezTo>
                      <a:pt x="540862" y="385286"/>
                      <a:pt x="551741" y="404085"/>
                      <a:pt x="568820" y="415471"/>
                    </a:cubicBezTo>
                    <a:cubicBezTo>
                      <a:pt x="579706" y="422728"/>
                      <a:pt x="591544" y="428728"/>
                      <a:pt x="601477" y="437242"/>
                    </a:cubicBezTo>
                    <a:cubicBezTo>
                      <a:pt x="617062" y="450600"/>
                      <a:pt x="627941" y="469399"/>
                      <a:pt x="645020" y="480785"/>
                    </a:cubicBezTo>
                    <a:cubicBezTo>
                      <a:pt x="666791" y="495299"/>
                      <a:pt x="691832" y="505826"/>
                      <a:pt x="710334" y="524328"/>
                    </a:cubicBezTo>
                    <a:lnTo>
                      <a:pt x="786534" y="600528"/>
                    </a:lnTo>
                    <a:lnTo>
                      <a:pt x="830077" y="644071"/>
                    </a:lnTo>
                    <a:cubicBezTo>
                      <a:pt x="840963" y="651328"/>
                      <a:pt x="852801" y="657328"/>
                      <a:pt x="862734" y="665842"/>
                    </a:cubicBezTo>
                    <a:cubicBezTo>
                      <a:pt x="928480" y="722195"/>
                      <a:pt x="878928" y="700268"/>
                      <a:pt x="938934" y="720271"/>
                    </a:cubicBezTo>
                    <a:cubicBezTo>
                      <a:pt x="953216" y="741695"/>
                      <a:pt x="961795" y="759189"/>
                      <a:pt x="982477" y="774700"/>
                    </a:cubicBezTo>
                    <a:cubicBezTo>
                      <a:pt x="1003410" y="790399"/>
                      <a:pt x="1029289" y="799740"/>
                      <a:pt x="1047791" y="818242"/>
                    </a:cubicBezTo>
                    <a:cubicBezTo>
                      <a:pt x="1055048" y="825499"/>
                      <a:pt x="1060761" y="834734"/>
                      <a:pt x="1069562" y="840014"/>
                    </a:cubicBezTo>
                    <a:cubicBezTo>
                      <a:pt x="1079402" y="845918"/>
                      <a:pt x="1092189" y="845327"/>
                      <a:pt x="1102220" y="850900"/>
                    </a:cubicBezTo>
                    <a:cubicBezTo>
                      <a:pt x="1125093" y="863607"/>
                      <a:pt x="1149032" y="875940"/>
                      <a:pt x="1167534" y="894442"/>
                    </a:cubicBezTo>
                    <a:cubicBezTo>
                      <a:pt x="1182048" y="908956"/>
                      <a:pt x="1191604" y="931494"/>
                      <a:pt x="1211077" y="937985"/>
                    </a:cubicBezTo>
                    <a:cubicBezTo>
                      <a:pt x="1256145" y="953008"/>
                      <a:pt x="1234187" y="942506"/>
                      <a:pt x="1276391" y="970642"/>
                    </a:cubicBezTo>
                    <a:lnTo>
                      <a:pt x="1309048" y="1068614"/>
                    </a:lnTo>
                    <a:lnTo>
                      <a:pt x="1319934" y="1101271"/>
                    </a:lnTo>
                    <a:cubicBezTo>
                      <a:pt x="1316305" y="1217385"/>
                      <a:pt x="1323027" y="1334287"/>
                      <a:pt x="1309048" y="1449614"/>
                    </a:cubicBezTo>
                    <a:cubicBezTo>
                      <a:pt x="1307667" y="1461005"/>
                      <a:pt x="1287643" y="1462750"/>
                      <a:pt x="1276391" y="1460500"/>
                    </a:cubicBezTo>
                    <a:cubicBezTo>
                      <a:pt x="1266327" y="1458487"/>
                      <a:pt x="1263421" y="1444008"/>
                      <a:pt x="1254620" y="1438728"/>
                    </a:cubicBezTo>
                    <a:cubicBezTo>
                      <a:pt x="1244780" y="1432824"/>
                      <a:pt x="1232225" y="1432974"/>
                      <a:pt x="1221962" y="1427842"/>
                    </a:cubicBezTo>
                    <a:cubicBezTo>
                      <a:pt x="1210260" y="1421991"/>
                      <a:pt x="1201260" y="1411384"/>
                      <a:pt x="1189305" y="1406071"/>
                    </a:cubicBezTo>
                    <a:cubicBezTo>
                      <a:pt x="1168334" y="1396751"/>
                      <a:pt x="1145762" y="1391557"/>
                      <a:pt x="1123991" y="1384300"/>
                    </a:cubicBezTo>
                    <a:lnTo>
                      <a:pt x="1091334" y="1373414"/>
                    </a:lnTo>
                    <a:lnTo>
                      <a:pt x="1058677" y="1362528"/>
                    </a:lnTo>
                    <a:lnTo>
                      <a:pt x="1026020" y="1351642"/>
                    </a:lnTo>
                    <a:cubicBezTo>
                      <a:pt x="1018763" y="1344385"/>
                      <a:pt x="1013049" y="1335151"/>
                      <a:pt x="1004248" y="1329871"/>
                    </a:cubicBezTo>
                    <a:cubicBezTo>
                      <a:pt x="994409" y="1323967"/>
                      <a:pt x="982661" y="1322004"/>
                      <a:pt x="971591" y="1318985"/>
                    </a:cubicBezTo>
                    <a:cubicBezTo>
                      <a:pt x="942723" y="1311112"/>
                      <a:pt x="912891" y="1306676"/>
                      <a:pt x="884505" y="1297214"/>
                    </a:cubicBezTo>
                    <a:lnTo>
                      <a:pt x="819191" y="1275442"/>
                    </a:lnTo>
                    <a:lnTo>
                      <a:pt x="786534" y="1264557"/>
                    </a:lnTo>
                    <a:lnTo>
                      <a:pt x="753877" y="1253671"/>
                    </a:lnTo>
                    <a:cubicBezTo>
                      <a:pt x="698707" y="1198504"/>
                      <a:pt x="770110" y="1263413"/>
                      <a:pt x="699448" y="1221014"/>
                    </a:cubicBezTo>
                    <a:cubicBezTo>
                      <a:pt x="624741" y="1176188"/>
                      <a:pt x="737526" y="1219190"/>
                      <a:pt x="645020" y="1188357"/>
                    </a:cubicBezTo>
                    <a:cubicBezTo>
                      <a:pt x="634134" y="1181100"/>
                      <a:pt x="624064" y="1172436"/>
                      <a:pt x="612362" y="1166585"/>
                    </a:cubicBezTo>
                    <a:cubicBezTo>
                      <a:pt x="602099" y="1161454"/>
                      <a:pt x="589544" y="1161604"/>
                      <a:pt x="579705" y="1155700"/>
                    </a:cubicBezTo>
                    <a:cubicBezTo>
                      <a:pt x="504988" y="1110869"/>
                      <a:pt x="617795" y="1153882"/>
                      <a:pt x="525277" y="1123042"/>
                    </a:cubicBezTo>
                    <a:cubicBezTo>
                      <a:pt x="518020" y="1115785"/>
                      <a:pt x="512685" y="1105861"/>
                      <a:pt x="503505" y="1101271"/>
                    </a:cubicBezTo>
                    <a:cubicBezTo>
                      <a:pt x="482979" y="1091008"/>
                      <a:pt x="438191" y="1079500"/>
                      <a:pt x="438191" y="1079500"/>
                    </a:cubicBezTo>
                    <a:cubicBezTo>
                      <a:pt x="400192" y="1041500"/>
                      <a:pt x="426157" y="1060974"/>
                      <a:pt x="351105" y="1035957"/>
                    </a:cubicBezTo>
                    <a:cubicBezTo>
                      <a:pt x="340219" y="1032328"/>
                      <a:pt x="329700" y="1027321"/>
                      <a:pt x="318448" y="1025071"/>
                    </a:cubicBezTo>
                    <a:cubicBezTo>
                      <a:pt x="194920" y="1000366"/>
                      <a:pt x="245490" y="1012275"/>
                      <a:pt x="166048" y="992414"/>
                    </a:cubicBezTo>
                    <a:cubicBezTo>
                      <a:pt x="151534" y="977900"/>
                      <a:pt x="133891" y="965950"/>
                      <a:pt x="122505" y="948871"/>
                    </a:cubicBezTo>
                    <a:cubicBezTo>
                      <a:pt x="60113" y="855281"/>
                      <a:pt x="134916" y="973694"/>
                      <a:pt x="89848" y="883557"/>
                    </a:cubicBezTo>
                    <a:cubicBezTo>
                      <a:pt x="83997" y="871855"/>
                      <a:pt x="73390" y="862855"/>
                      <a:pt x="68077" y="850900"/>
                    </a:cubicBezTo>
                    <a:cubicBezTo>
                      <a:pt x="47986" y="805696"/>
                      <a:pt x="44733" y="777724"/>
                      <a:pt x="35420" y="731157"/>
                    </a:cubicBezTo>
                    <a:cubicBezTo>
                      <a:pt x="31791" y="687614"/>
                      <a:pt x="29108" y="643982"/>
                      <a:pt x="24534" y="600528"/>
                    </a:cubicBezTo>
                    <a:cubicBezTo>
                      <a:pt x="18533" y="543518"/>
                      <a:pt x="13271" y="522442"/>
                      <a:pt x="2762" y="469900"/>
                    </a:cubicBezTo>
                    <a:cubicBezTo>
                      <a:pt x="11876" y="251180"/>
                      <a:pt x="0" y="278261"/>
                      <a:pt x="24534" y="143328"/>
                    </a:cubicBezTo>
                    <a:cubicBezTo>
                      <a:pt x="26569" y="132137"/>
                      <a:pt x="36455" y="72659"/>
                      <a:pt x="46305" y="56242"/>
                    </a:cubicBezTo>
                    <a:cubicBezTo>
                      <a:pt x="70643" y="15678"/>
                      <a:pt x="86220" y="0"/>
                      <a:pt x="100734" y="1814"/>
                    </a:cubicBezTo>
                    <a:close/>
                  </a:path>
                </a:pathLst>
              </a:custGeom>
              <a:solidFill>
                <a:srgbClr val="00B0F0"/>
              </a:solidFill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Flèche droite 41"/>
              <p:cNvSpPr/>
              <p:nvPr/>
            </p:nvSpPr>
            <p:spPr>
              <a:xfrm rot="1908026">
                <a:off x="1963725" y="4377990"/>
                <a:ext cx="1224136" cy="288032"/>
              </a:xfrm>
              <a:prstGeom prst="rightArrow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44" name="ZoneTexte 43"/>
          <p:cNvSpPr txBox="1"/>
          <p:nvPr/>
        </p:nvSpPr>
        <p:spPr>
          <a:xfrm>
            <a:off x="242673" y="5796553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It is the </a:t>
            </a:r>
            <a:r>
              <a:rPr 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marinisation 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of the estuary</a:t>
            </a:r>
            <a:endParaRPr lang="fr-FR" sz="1600" dirty="0">
              <a:solidFill>
                <a:schemeClr val="tx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2128322" y="1268760"/>
            <a:ext cx="180799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In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30 </a:t>
            </a: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years</a:t>
            </a: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9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eur droit 48"/>
          <p:cNvCxnSpPr/>
          <p:nvPr/>
        </p:nvCxnSpPr>
        <p:spPr>
          <a:xfrm>
            <a:off x="4788024" y="1889325"/>
            <a:ext cx="0" cy="3312368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5" name="ZoneTexte 54"/>
          <p:cNvSpPr txBox="1"/>
          <p:nvPr/>
        </p:nvSpPr>
        <p:spPr>
          <a:xfrm>
            <a:off x="3059832" y="248077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Reduced</a:t>
            </a:r>
            <a:endParaRPr lang="fr-FR" sz="1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algn="ctr"/>
            <a:r>
              <a:rPr lang="fr-FR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rainfall</a:t>
            </a:r>
            <a:endParaRPr lang="fr-FR" sz="14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66" name="Connecteur droit 65"/>
          <p:cNvCxnSpPr/>
          <p:nvPr/>
        </p:nvCxnSpPr>
        <p:spPr>
          <a:xfrm>
            <a:off x="6156176" y="4340939"/>
            <a:ext cx="0" cy="720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none"/>
          </a:ln>
          <a:effectLst/>
        </p:spPr>
      </p:cxnSp>
      <p:cxnSp>
        <p:nvCxnSpPr>
          <p:cNvPr id="67" name="Connecteur droit avec flèche 66"/>
          <p:cNvCxnSpPr/>
          <p:nvPr/>
        </p:nvCxnSpPr>
        <p:spPr>
          <a:xfrm flipV="1">
            <a:off x="6188834" y="3509509"/>
            <a:ext cx="0" cy="7200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none"/>
          </a:ln>
          <a:effectLst/>
        </p:spPr>
      </p:cxnSp>
      <p:grpSp>
        <p:nvGrpSpPr>
          <p:cNvPr id="7" name="Groupe 6"/>
          <p:cNvGrpSpPr/>
          <p:nvPr/>
        </p:nvGrpSpPr>
        <p:grpSpPr>
          <a:xfrm>
            <a:off x="5364088" y="2191585"/>
            <a:ext cx="2607296" cy="2952328"/>
            <a:chOff x="5364088" y="2564904"/>
            <a:chExt cx="2607296" cy="2952328"/>
          </a:xfrm>
        </p:grpSpPr>
        <p:cxnSp>
          <p:nvCxnSpPr>
            <p:cNvPr id="75" name="Connecteur droit 74"/>
            <p:cNvCxnSpPr/>
            <p:nvPr/>
          </p:nvCxnSpPr>
          <p:spPr>
            <a:xfrm>
              <a:off x="5364088" y="2564904"/>
              <a:ext cx="0" cy="72008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6" name="Connecteur droit 75"/>
            <p:cNvCxnSpPr/>
            <p:nvPr/>
          </p:nvCxnSpPr>
          <p:spPr>
            <a:xfrm>
              <a:off x="5364088" y="3284984"/>
              <a:ext cx="1872208" cy="158417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Connecteur droit 76"/>
            <p:cNvCxnSpPr/>
            <p:nvPr/>
          </p:nvCxnSpPr>
          <p:spPr>
            <a:xfrm>
              <a:off x="5364088" y="4365104"/>
              <a:ext cx="1800200" cy="72008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Connecteur droit 77"/>
            <p:cNvCxnSpPr/>
            <p:nvPr/>
          </p:nvCxnSpPr>
          <p:spPr>
            <a:xfrm>
              <a:off x="5364088" y="4365104"/>
              <a:ext cx="0" cy="115212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Connecteur droit 69"/>
            <p:cNvCxnSpPr/>
            <p:nvPr/>
          </p:nvCxnSpPr>
          <p:spPr>
            <a:xfrm>
              <a:off x="7236296" y="4869160"/>
              <a:ext cx="720080" cy="14401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73" name="Connecteur droit 72"/>
            <p:cNvCxnSpPr/>
            <p:nvPr/>
          </p:nvCxnSpPr>
          <p:spPr>
            <a:xfrm>
              <a:off x="7323384" y="5017370"/>
              <a:ext cx="648000" cy="14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74" name="Connecteur droit 73"/>
            <p:cNvCxnSpPr/>
            <p:nvPr/>
          </p:nvCxnSpPr>
          <p:spPr>
            <a:xfrm>
              <a:off x="7308304" y="5006484"/>
              <a:ext cx="576064" cy="288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72" name="Connecteur droit 71"/>
            <p:cNvCxnSpPr/>
            <p:nvPr/>
          </p:nvCxnSpPr>
          <p:spPr>
            <a:xfrm>
              <a:off x="7164288" y="5085184"/>
              <a:ext cx="648072" cy="360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</p:grpSp>
      <p:grpSp>
        <p:nvGrpSpPr>
          <p:cNvPr id="8" name="Groupe 7"/>
          <p:cNvGrpSpPr/>
          <p:nvPr/>
        </p:nvGrpSpPr>
        <p:grpSpPr>
          <a:xfrm>
            <a:off x="5972593" y="3271705"/>
            <a:ext cx="2437995" cy="1628664"/>
            <a:chOff x="5972593" y="3645024"/>
            <a:chExt cx="2437995" cy="1628664"/>
          </a:xfrm>
        </p:grpSpPr>
        <p:sp>
          <p:nvSpPr>
            <p:cNvPr id="79" name="ZoneTexte 78"/>
            <p:cNvSpPr txBox="1"/>
            <p:nvPr/>
          </p:nvSpPr>
          <p:spPr>
            <a:xfrm>
              <a:off x="6516215" y="3645024"/>
              <a:ext cx="18859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Maximum </a:t>
              </a:r>
              <a:r>
                <a:rPr lang="fr-FR" sz="1400" dirty="0" err="1" smtClean="0">
                  <a:solidFill>
                    <a:prstClr val="black"/>
                  </a:solidFill>
                  <a:latin typeface="Calibri" panose="020F0502020204030204" pitchFamily="34" charset="0"/>
                </a:rPr>
                <a:t>Turbidity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 Zone </a:t>
              </a:r>
              <a:r>
                <a:rPr lang="fr-FR" sz="1400" dirty="0" err="1" smtClean="0">
                  <a:solidFill>
                    <a:prstClr val="black"/>
                  </a:solidFill>
                  <a:latin typeface="Calibri" panose="020F0502020204030204" pitchFamily="34" charset="0"/>
                </a:rPr>
                <a:t>going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 </a:t>
              </a:r>
              <a:r>
                <a:rPr lang="fr-FR" sz="1400" dirty="0" err="1" smtClean="0">
                  <a:solidFill>
                    <a:prstClr val="black"/>
                  </a:solidFill>
                  <a:latin typeface="Calibri" panose="020F0502020204030204" pitchFamily="34" charset="0"/>
                </a:rPr>
                <a:t>upstream</a:t>
              </a:r>
              <a:endParaRPr lang="fr-FR" sz="1400" dirty="0" smtClea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0" name="Ellipse 79"/>
            <p:cNvSpPr/>
            <p:nvPr/>
          </p:nvSpPr>
          <p:spPr>
            <a:xfrm rot="1781630">
              <a:off x="5972593" y="4339462"/>
              <a:ext cx="864096" cy="360040"/>
            </a:xfrm>
            <a:prstGeom prst="ellipse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81" name="Ellipse 80"/>
            <p:cNvSpPr/>
            <p:nvPr/>
          </p:nvSpPr>
          <p:spPr>
            <a:xfrm rot="1781630">
              <a:off x="7138329" y="5199792"/>
              <a:ext cx="887959" cy="73896"/>
            </a:xfrm>
            <a:prstGeom prst="ellipse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82" name="Ellipse 81"/>
            <p:cNvSpPr/>
            <p:nvPr/>
          </p:nvSpPr>
          <p:spPr>
            <a:xfrm rot="726080" flipV="1">
              <a:off x="7217725" y="5029033"/>
              <a:ext cx="1192863" cy="45719"/>
            </a:xfrm>
            <a:prstGeom prst="ellipse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83" name="Flèche droite 82"/>
            <p:cNvSpPr/>
            <p:nvPr/>
          </p:nvSpPr>
          <p:spPr>
            <a:xfrm rot="1908026">
              <a:off x="6591186" y="4693976"/>
              <a:ext cx="649464" cy="196249"/>
            </a:xfrm>
            <a:prstGeom prst="right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  <p:sp>
        <p:nvSpPr>
          <p:cNvPr id="92" name="ZoneTexte 91"/>
          <p:cNvSpPr txBox="1"/>
          <p:nvPr/>
        </p:nvSpPr>
        <p:spPr>
          <a:xfrm>
            <a:off x="5299144" y="1484784"/>
            <a:ext cx="3715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What are the likely consequences?</a:t>
            </a:r>
            <a:endParaRPr lang="fr-FR" sz="1600" dirty="0">
              <a:solidFill>
                <a:schemeClr val="tx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7236296" y="3911440"/>
            <a:ext cx="1922857" cy="1391298"/>
            <a:chOff x="7236296" y="4284759"/>
            <a:chExt cx="1922857" cy="1391298"/>
          </a:xfrm>
        </p:grpSpPr>
        <p:sp>
          <p:nvSpPr>
            <p:cNvPr id="95" name="Éclair 94"/>
            <p:cNvSpPr/>
            <p:nvPr/>
          </p:nvSpPr>
          <p:spPr>
            <a:xfrm rot="2424599">
              <a:off x="7236296" y="4714258"/>
              <a:ext cx="411088" cy="961799"/>
            </a:xfrm>
            <a:prstGeom prst="lightningBol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7291471" y="4284759"/>
              <a:ext cx="18676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prstClr val="black"/>
                  </a:solidFill>
                  <a:latin typeface="Calibri" panose="020F0502020204030204" pitchFamily="34" charset="0"/>
                </a:rPr>
                <a:t>Upstream-downstream</a:t>
              </a:r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 </a:t>
              </a:r>
              <a:r>
                <a:rPr lang="fr-FR" sz="1400" dirty="0" err="1">
                  <a:solidFill>
                    <a:prstClr val="black"/>
                  </a:solidFill>
                  <a:latin typeface="Calibri" panose="020F0502020204030204" pitchFamily="34" charset="0"/>
                </a:rPr>
                <a:t>connectivity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!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?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973589" y="4716051"/>
            <a:ext cx="2088232" cy="1164492"/>
            <a:chOff x="6973589" y="5089370"/>
            <a:chExt cx="2088232" cy="1164492"/>
          </a:xfrm>
        </p:grpSpPr>
        <p:sp>
          <p:nvSpPr>
            <p:cNvPr id="97" name="ZoneTexte 96"/>
            <p:cNvSpPr txBox="1"/>
            <p:nvPr/>
          </p:nvSpPr>
          <p:spPr>
            <a:xfrm>
              <a:off x="6973589" y="5946085"/>
              <a:ext cx="208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Pollution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2127" y="5216545"/>
              <a:ext cx="622532" cy="622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9" name="Connecteur droit avec flèche 98"/>
            <p:cNvCxnSpPr/>
            <p:nvPr/>
          </p:nvCxnSpPr>
          <p:spPr>
            <a:xfrm flipH="1" flipV="1">
              <a:off x="8090861" y="5089370"/>
              <a:ext cx="622532" cy="10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 flipH="1" flipV="1">
              <a:off x="7779595" y="5392331"/>
              <a:ext cx="622532" cy="2837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/>
          <p:cNvGrpSpPr/>
          <p:nvPr/>
        </p:nvGrpSpPr>
        <p:grpSpPr>
          <a:xfrm>
            <a:off x="5608604" y="2644014"/>
            <a:ext cx="2362779" cy="2124930"/>
            <a:chOff x="5608604" y="3017333"/>
            <a:chExt cx="2362779" cy="2124930"/>
          </a:xfrm>
        </p:grpSpPr>
        <p:cxnSp>
          <p:nvCxnSpPr>
            <p:cNvPr id="103" name="Connecteur droit 102"/>
            <p:cNvCxnSpPr/>
            <p:nvPr/>
          </p:nvCxnSpPr>
          <p:spPr>
            <a:xfrm>
              <a:off x="5796136" y="3645024"/>
              <a:ext cx="1177453" cy="1009251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940151" y="4591588"/>
              <a:ext cx="1275248" cy="55067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ZoneTexte 106"/>
            <p:cNvSpPr txBox="1"/>
            <p:nvPr/>
          </p:nvSpPr>
          <p:spPr>
            <a:xfrm>
              <a:off x="5608604" y="3017333"/>
              <a:ext cx="236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/>
                  </a:solidFill>
                  <a:latin typeface="Calibri" panose="020F0502020204030204" pitchFamily="34" charset="0"/>
                </a:rPr>
                <a:t>Lateral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 </a:t>
              </a:r>
              <a:r>
                <a:rPr lang="fr-FR" sz="1400" dirty="0" err="1" smtClean="0">
                  <a:solidFill>
                    <a:prstClr val="black"/>
                  </a:solidFill>
                  <a:latin typeface="Calibri" panose="020F0502020204030204" pitchFamily="34" charset="0"/>
                </a:rPr>
                <a:t>connectivity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 ?!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8" name="Titr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fr-FR" dirty="0"/>
              <a:t>Global Changes in EE</a:t>
            </a:r>
            <a:endParaRPr lang="fr-FR" dirty="0"/>
          </a:p>
        </p:txBody>
      </p:sp>
      <p:sp>
        <p:nvSpPr>
          <p:cNvPr id="9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pPr algn="l"/>
            <a:r>
              <a:rPr lang="fr-FR" dirty="0" smtClean="0"/>
              <a:t>The </a:t>
            </a:r>
            <a:r>
              <a:rPr lang="fr-FR" dirty="0" smtClean="0"/>
              <a:t>Gironde</a:t>
            </a:r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0" y="1412776"/>
            <a:ext cx="4860032" cy="5040560"/>
            <a:chOff x="0" y="1786095"/>
            <a:chExt cx="4860032" cy="5040560"/>
          </a:xfrm>
        </p:grpSpPr>
        <p:grpSp>
          <p:nvGrpSpPr>
            <p:cNvPr id="50" name="Groupe 26"/>
            <p:cNvGrpSpPr/>
            <p:nvPr/>
          </p:nvGrpSpPr>
          <p:grpSpPr>
            <a:xfrm>
              <a:off x="461814" y="2636912"/>
              <a:ext cx="869826" cy="864096"/>
              <a:chOff x="395536" y="2732682"/>
              <a:chExt cx="509786" cy="480294"/>
            </a:xfrm>
          </p:grpSpPr>
          <p:sp>
            <p:nvSpPr>
              <p:cNvPr id="51" name="Flèche courbée vers le haut 50"/>
              <p:cNvSpPr/>
              <p:nvPr/>
            </p:nvSpPr>
            <p:spPr>
              <a:xfrm>
                <a:off x="395536" y="3068960"/>
                <a:ext cx="504056" cy="144016"/>
              </a:xfrm>
              <a:prstGeom prst="curvedUp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Flèche courbée vers le haut 51"/>
              <p:cNvSpPr/>
              <p:nvPr/>
            </p:nvSpPr>
            <p:spPr>
              <a:xfrm rot="11129135">
                <a:off x="401266" y="2732682"/>
                <a:ext cx="504056" cy="144016"/>
              </a:xfrm>
              <a:prstGeom prst="curvedUp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3" name="ZoneTexte 52"/>
            <p:cNvSpPr txBox="1"/>
            <p:nvPr/>
          </p:nvSpPr>
          <p:spPr>
            <a:xfrm>
              <a:off x="0" y="1786095"/>
              <a:ext cx="205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Changes in </a:t>
              </a:r>
              <a:r>
                <a:rPr lang="fr-FR" sz="1400" dirty="0" err="1">
                  <a:solidFill>
                    <a:prstClr val="black"/>
                  </a:solidFill>
                  <a:latin typeface="Calibri" panose="020F0502020204030204" pitchFamily="34" charset="0"/>
                </a:rPr>
                <a:t>wind</a:t>
              </a:r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 </a:t>
              </a:r>
              <a:r>
                <a:rPr lang="fr-FR" sz="1400" dirty="0" err="1">
                  <a:solidFill>
                    <a:prstClr val="black"/>
                  </a:solidFill>
                  <a:latin typeface="Calibri" panose="020F0502020204030204" pitchFamily="34" charset="0"/>
                </a:rPr>
                <a:t>regimes</a:t>
              </a:r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 (</a:t>
              </a:r>
              <a:r>
                <a:rPr lang="fr-FR" sz="1400" dirty="0" err="1">
                  <a:solidFill>
                    <a:prstClr val="black"/>
                  </a:solidFill>
                  <a:latin typeface="Calibri" panose="020F0502020204030204" pitchFamily="34" charset="0"/>
                </a:rPr>
                <a:t>Northern</a:t>
              </a:r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 Atlantic)</a:t>
              </a:r>
              <a:endParaRPr lang="fr-FR" sz="14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4" name="Connecteur droit avec flèche 53"/>
            <p:cNvCxnSpPr>
              <a:endCxn id="56" idx="1"/>
            </p:cNvCxnSpPr>
            <p:nvPr/>
          </p:nvCxnSpPr>
          <p:spPr>
            <a:xfrm>
              <a:off x="1479850" y="3018724"/>
              <a:ext cx="571870" cy="21289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pic>
          <p:nvPicPr>
            <p:cNvPr id="56" name="Image 55" descr="nuage.gif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51720" y="2420888"/>
              <a:ext cx="1533525" cy="1238250"/>
            </a:xfrm>
            <a:prstGeom prst="rect">
              <a:avLst/>
            </a:prstGeom>
          </p:spPr>
        </p:pic>
        <p:grpSp>
          <p:nvGrpSpPr>
            <p:cNvPr id="57" name="Groupe 41"/>
            <p:cNvGrpSpPr/>
            <p:nvPr/>
          </p:nvGrpSpPr>
          <p:grpSpPr>
            <a:xfrm>
              <a:off x="1547664" y="2564904"/>
              <a:ext cx="1656184" cy="2952328"/>
              <a:chOff x="1547664" y="2564904"/>
              <a:chExt cx="1656184" cy="2952328"/>
            </a:xfrm>
          </p:grpSpPr>
          <p:grpSp>
            <p:nvGrpSpPr>
              <p:cNvPr id="58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62" name="Connecteur droit 61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63" name="Connecteur droit 62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64" name="Connecteur droit 63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59" name="Connecteur droit 58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60" name="Connecteur droit avec flèche 59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cxnSp>
          <p:nvCxnSpPr>
            <p:cNvPr id="84" name="Connecteur droit avec flèche 83"/>
            <p:cNvCxnSpPr/>
            <p:nvPr/>
          </p:nvCxnSpPr>
          <p:spPr>
            <a:xfrm>
              <a:off x="3830736" y="3645024"/>
              <a:ext cx="0" cy="432048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85" name="ZoneTexte 84"/>
            <p:cNvSpPr txBox="1"/>
            <p:nvPr/>
          </p:nvSpPr>
          <p:spPr>
            <a:xfrm>
              <a:off x="3246804" y="4376145"/>
              <a:ext cx="1224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/>
                  </a:solidFill>
                  <a:latin typeface="Calibri" panose="020F0502020204030204" pitchFamily="34" charset="0"/>
                </a:rPr>
                <a:t>Decrease</a:t>
              </a:r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 in</a:t>
              </a:r>
            </a:p>
            <a:p>
              <a:pPr algn="ctr"/>
              <a:r>
                <a:rPr lang="fr-FR" sz="14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river flow</a:t>
              </a:r>
              <a:endParaRPr lang="fr-FR" sz="1400" dirty="0" smtClea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6" name="Connecteur droit avec flèche 85"/>
            <p:cNvCxnSpPr/>
            <p:nvPr/>
          </p:nvCxnSpPr>
          <p:spPr>
            <a:xfrm flipV="1">
              <a:off x="3855688" y="5088952"/>
              <a:ext cx="0" cy="432000"/>
            </a:xfrm>
            <a:prstGeom prst="straightConnector1">
              <a:avLst/>
            </a:prstGeom>
            <a:noFill/>
            <a:ln w="444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87" name="ZoneTexte 86"/>
            <p:cNvSpPr txBox="1"/>
            <p:nvPr/>
          </p:nvSpPr>
          <p:spPr>
            <a:xfrm>
              <a:off x="2987824" y="5676057"/>
              <a:ext cx="18722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fr-FR" sz="1400" dirty="0" err="1">
                  <a:solidFill>
                    <a:srgbClr val="000000"/>
                  </a:solidFill>
                  <a:latin typeface="Calibri" pitchFamily="34" charset="0"/>
                </a:rPr>
                <a:t>Increase</a:t>
              </a:r>
              <a:r>
                <a:rPr lang="fr-FR" altLang="fr-FR" sz="1400" dirty="0">
                  <a:solidFill>
                    <a:srgbClr val="000000"/>
                  </a:solidFill>
                  <a:latin typeface="Calibri" pitchFamily="34" charset="0"/>
                </a:rPr>
                <a:t> in the </a:t>
              </a:r>
              <a:r>
                <a:rPr lang="fr-FR" altLang="fr-FR" sz="1400" dirty="0" err="1">
                  <a:solidFill>
                    <a:srgbClr val="000000"/>
                  </a:solidFill>
                  <a:latin typeface="Calibri" pitchFamily="34" charset="0"/>
                </a:rPr>
                <a:t>upstream</a:t>
              </a:r>
              <a:r>
                <a:rPr lang="fr-FR" altLang="fr-FR" sz="1400" dirty="0">
                  <a:solidFill>
                    <a:srgbClr val="000000"/>
                  </a:solidFill>
                  <a:latin typeface="Calibri" pitchFamily="34" charset="0"/>
                </a:rPr>
                <a:t> use of water</a:t>
              </a:r>
            </a:p>
            <a:p>
              <a:pPr algn="ctr"/>
              <a:r>
                <a:rPr lang="fr-FR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  (Agriculture)</a:t>
              </a:r>
            </a:p>
          </p:txBody>
        </p:sp>
        <p:sp>
          <p:nvSpPr>
            <p:cNvPr id="89" name="Forme libre 88"/>
            <p:cNvSpPr/>
            <p:nvPr/>
          </p:nvSpPr>
          <p:spPr>
            <a:xfrm>
              <a:off x="2800785" y="4412343"/>
              <a:ext cx="565435" cy="608808"/>
            </a:xfrm>
            <a:custGeom>
              <a:avLst/>
              <a:gdLst>
                <a:gd name="connsiteX0" fmla="*/ 29501 w 565435"/>
                <a:gd name="connsiteY0" fmla="*/ 7257 h 608808"/>
                <a:gd name="connsiteX1" fmla="*/ 105701 w 565435"/>
                <a:gd name="connsiteY1" fmla="*/ 72571 h 608808"/>
                <a:gd name="connsiteX2" fmla="*/ 149244 w 565435"/>
                <a:gd name="connsiteY2" fmla="*/ 127000 h 608808"/>
                <a:gd name="connsiteX3" fmla="*/ 181901 w 565435"/>
                <a:gd name="connsiteY3" fmla="*/ 181428 h 608808"/>
                <a:gd name="connsiteX4" fmla="*/ 192786 w 565435"/>
                <a:gd name="connsiteY4" fmla="*/ 214086 h 608808"/>
                <a:gd name="connsiteX5" fmla="*/ 258101 w 565435"/>
                <a:gd name="connsiteY5" fmla="*/ 235857 h 608808"/>
                <a:gd name="connsiteX6" fmla="*/ 323415 w 565435"/>
                <a:gd name="connsiteY6" fmla="*/ 279400 h 608808"/>
                <a:gd name="connsiteX7" fmla="*/ 410501 w 565435"/>
                <a:gd name="connsiteY7" fmla="*/ 301171 h 608808"/>
                <a:gd name="connsiteX8" fmla="*/ 432272 w 565435"/>
                <a:gd name="connsiteY8" fmla="*/ 322943 h 608808"/>
                <a:gd name="connsiteX9" fmla="*/ 464929 w 565435"/>
                <a:gd name="connsiteY9" fmla="*/ 333828 h 608808"/>
                <a:gd name="connsiteX10" fmla="*/ 541129 w 565435"/>
                <a:gd name="connsiteY10" fmla="*/ 355600 h 608808"/>
                <a:gd name="connsiteX11" fmla="*/ 562901 w 565435"/>
                <a:gd name="connsiteY11" fmla="*/ 420914 h 608808"/>
                <a:gd name="connsiteX12" fmla="*/ 541129 w 565435"/>
                <a:gd name="connsiteY12" fmla="*/ 551543 h 608808"/>
                <a:gd name="connsiteX13" fmla="*/ 519358 w 565435"/>
                <a:gd name="connsiteY13" fmla="*/ 584200 h 608808"/>
                <a:gd name="connsiteX14" fmla="*/ 497586 w 565435"/>
                <a:gd name="connsiteY14" fmla="*/ 605971 h 608808"/>
                <a:gd name="connsiteX15" fmla="*/ 279872 w 565435"/>
                <a:gd name="connsiteY15" fmla="*/ 595086 h 608808"/>
                <a:gd name="connsiteX16" fmla="*/ 214558 w 565435"/>
                <a:gd name="connsiteY16" fmla="*/ 551543 h 608808"/>
                <a:gd name="connsiteX17" fmla="*/ 149244 w 565435"/>
                <a:gd name="connsiteY17" fmla="*/ 529771 h 608808"/>
                <a:gd name="connsiteX18" fmla="*/ 116586 w 565435"/>
                <a:gd name="connsiteY18" fmla="*/ 508000 h 608808"/>
                <a:gd name="connsiteX19" fmla="*/ 18615 w 565435"/>
                <a:gd name="connsiteY19" fmla="*/ 464457 h 608808"/>
                <a:gd name="connsiteX20" fmla="*/ 29501 w 565435"/>
                <a:gd name="connsiteY20" fmla="*/ 268514 h 608808"/>
                <a:gd name="connsiteX21" fmla="*/ 18615 w 565435"/>
                <a:gd name="connsiteY21" fmla="*/ 116114 h 608808"/>
                <a:gd name="connsiteX22" fmla="*/ 29501 w 565435"/>
                <a:gd name="connsiteY22" fmla="*/ 7257 h 60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5435" h="608808">
                  <a:moveTo>
                    <a:pt x="29501" y="7257"/>
                  </a:moveTo>
                  <a:cubicBezTo>
                    <a:pt x="44015" y="0"/>
                    <a:pt x="84584" y="40894"/>
                    <a:pt x="105701" y="72571"/>
                  </a:cubicBezTo>
                  <a:cubicBezTo>
                    <a:pt x="133165" y="113768"/>
                    <a:pt x="118221" y="95977"/>
                    <a:pt x="149244" y="127000"/>
                  </a:cubicBezTo>
                  <a:cubicBezTo>
                    <a:pt x="180080" y="219515"/>
                    <a:pt x="137073" y="106713"/>
                    <a:pt x="181901" y="181428"/>
                  </a:cubicBezTo>
                  <a:cubicBezTo>
                    <a:pt x="187805" y="191268"/>
                    <a:pt x="183449" y="207416"/>
                    <a:pt x="192786" y="214086"/>
                  </a:cubicBezTo>
                  <a:cubicBezTo>
                    <a:pt x="211461" y="227425"/>
                    <a:pt x="239006" y="223127"/>
                    <a:pt x="258101" y="235857"/>
                  </a:cubicBezTo>
                  <a:cubicBezTo>
                    <a:pt x="279872" y="250371"/>
                    <a:pt x="297757" y="274268"/>
                    <a:pt x="323415" y="279400"/>
                  </a:cubicBezTo>
                  <a:cubicBezTo>
                    <a:pt x="389096" y="292536"/>
                    <a:pt x="360291" y="284435"/>
                    <a:pt x="410501" y="301171"/>
                  </a:cubicBezTo>
                  <a:cubicBezTo>
                    <a:pt x="417758" y="308428"/>
                    <a:pt x="423471" y="317663"/>
                    <a:pt x="432272" y="322943"/>
                  </a:cubicBezTo>
                  <a:cubicBezTo>
                    <a:pt x="442111" y="328847"/>
                    <a:pt x="453896" y="330676"/>
                    <a:pt x="464929" y="333828"/>
                  </a:cubicBezTo>
                  <a:cubicBezTo>
                    <a:pt x="560583" y="361157"/>
                    <a:pt x="462849" y="329506"/>
                    <a:pt x="541129" y="355600"/>
                  </a:cubicBezTo>
                  <a:cubicBezTo>
                    <a:pt x="548386" y="377371"/>
                    <a:pt x="565435" y="398105"/>
                    <a:pt x="562901" y="420914"/>
                  </a:cubicBezTo>
                  <a:cubicBezTo>
                    <a:pt x="559451" y="451960"/>
                    <a:pt x="559367" y="515068"/>
                    <a:pt x="541129" y="551543"/>
                  </a:cubicBezTo>
                  <a:cubicBezTo>
                    <a:pt x="535278" y="563245"/>
                    <a:pt x="527531" y="573984"/>
                    <a:pt x="519358" y="584200"/>
                  </a:cubicBezTo>
                  <a:cubicBezTo>
                    <a:pt x="512947" y="592214"/>
                    <a:pt x="504843" y="598714"/>
                    <a:pt x="497586" y="605971"/>
                  </a:cubicBezTo>
                  <a:cubicBezTo>
                    <a:pt x="425015" y="602343"/>
                    <a:pt x="351227" y="608808"/>
                    <a:pt x="279872" y="595086"/>
                  </a:cubicBezTo>
                  <a:cubicBezTo>
                    <a:pt x="254177" y="590145"/>
                    <a:pt x="239381" y="559818"/>
                    <a:pt x="214558" y="551543"/>
                  </a:cubicBezTo>
                  <a:cubicBezTo>
                    <a:pt x="192787" y="544286"/>
                    <a:pt x="168339" y="542500"/>
                    <a:pt x="149244" y="529771"/>
                  </a:cubicBezTo>
                  <a:cubicBezTo>
                    <a:pt x="138358" y="522514"/>
                    <a:pt x="128542" y="513314"/>
                    <a:pt x="116586" y="508000"/>
                  </a:cubicBezTo>
                  <a:cubicBezTo>
                    <a:pt x="0" y="456184"/>
                    <a:pt x="92521" y="513727"/>
                    <a:pt x="18615" y="464457"/>
                  </a:cubicBezTo>
                  <a:cubicBezTo>
                    <a:pt x="22244" y="399143"/>
                    <a:pt x="29501" y="333929"/>
                    <a:pt x="29501" y="268514"/>
                  </a:cubicBezTo>
                  <a:cubicBezTo>
                    <a:pt x="29501" y="217585"/>
                    <a:pt x="20827" y="166995"/>
                    <a:pt x="18615" y="116114"/>
                  </a:cubicBezTo>
                  <a:cubicBezTo>
                    <a:pt x="17196" y="83488"/>
                    <a:pt x="14987" y="14514"/>
                    <a:pt x="29501" y="7257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90" name="Forme libre 89"/>
            <p:cNvSpPr/>
            <p:nvPr/>
          </p:nvSpPr>
          <p:spPr>
            <a:xfrm>
              <a:off x="1466809" y="3394529"/>
              <a:ext cx="1323027" cy="1462750"/>
            </a:xfrm>
            <a:custGeom>
              <a:avLst/>
              <a:gdLst>
                <a:gd name="connsiteX0" fmla="*/ 100734 w 1323027"/>
                <a:gd name="connsiteY0" fmla="*/ 1814 h 1462750"/>
                <a:gd name="connsiteX1" fmla="*/ 133391 w 1323027"/>
                <a:gd name="connsiteY1" fmla="*/ 67128 h 1462750"/>
                <a:gd name="connsiteX2" fmla="*/ 198705 w 1323027"/>
                <a:gd name="connsiteY2" fmla="*/ 88900 h 1462750"/>
                <a:gd name="connsiteX3" fmla="*/ 220477 w 1323027"/>
                <a:gd name="connsiteY3" fmla="*/ 110671 h 1462750"/>
                <a:gd name="connsiteX4" fmla="*/ 264020 w 1323027"/>
                <a:gd name="connsiteY4" fmla="*/ 165100 h 1462750"/>
                <a:gd name="connsiteX5" fmla="*/ 296677 w 1323027"/>
                <a:gd name="connsiteY5" fmla="*/ 175985 h 1462750"/>
                <a:gd name="connsiteX6" fmla="*/ 318448 w 1323027"/>
                <a:gd name="connsiteY6" fmla="*/ 197757 h 1462750"/>
                <a:gd name="connsiteX7" fmla="*/ 329334 w 1323027"/>
                <a:gd name="connsiteY7" fmla="*/ 230414 h 1462750"/>
                <a:gd name="connsiteX8" fmla="*/ 361991 w 1323027"/>
                <a:gd name="connsiteY8" fmla="*/ 241300 h 1462750"/>
                <a:gd name="connsiteX9" fmla="*/ 383762 w 1323027"/>
                <a:gd name="connsiteY9" fmla="*/ 273957 h 1462750"/>
                <a:gd name="connsiteX10" fmla="*/ 416420 w 1323027"/>
                <a:gd name="connsiteY10" fmla="*/ 284842 h 1462750"/>
                <a:gd name="connsiteX11" fmla="*/ 438191 w 1323027"/>
                <a:gd name="connsiteY11" fmla="*/ 306614 h 1462750"/>
                <a:gd name="connsiteX12" fmla="*/ 470848 w 1323027"/>
                <a:gd name="connsiteY12" fmla="*/ 328385 h 1462750"/>
                <a:gd name="connsiteX13" fmla="*/ 492620 w 1323027"/>
                <a:gd name="connsiteY13" fmla="*/ 350157 h 1462750"/>
                <a:gd name="connsiteX14" fmla="*/ 525277 w 1323027"/>
                <a:gd name="connsiteY14" fmla="*/ 371928 h 1462750"/>
                <a:gd name="connsiteX15" fmla="*/ 568820 w 1323027"/>
                <a:gd name="connsiteY15" fmla="*/ 415471 h 1462750"/>
                <a:gd name="connsiteX16" fmla="*/ 601477 w 1323027"/>
                <a:gd name="connsiteY16" fmla="*/ 437242 h 1462750"/>
                <a:gd name="connsiteX17" fmla="*/ 645020 w 1323027"/>
                <a:gd name="connsiteY17" fmla="*/ 480785 h 1462750"/>
                <a:gd name="connsiteX18" fmla="*/ 710334 w 1323027"/>
                <a:gd name="connsiteY18" fmla="*/ 524328 h 1462750"/>
                <a:gd name="connsiteX19" fmla="*/ 786534 w 1323027"/>
                <a:gd name="connsiteY19" fmla="*/ 600528 h 1462750"/>
                <a:gd name="connsiteX20" fmla="*/ 830077 w 1323027"/>
                <a:gd name="connsiteY20" fmla="*/ 644071 h 1462750"/>
                <a:gd name="connsiteX21" fmla="*/ 862734 w 1323027"/>
                <a:gd name="connsiteY21" fmla="*/ 665842 h 1462750"/>
                <a:gd name="connsiteX22" fmla="*/ 938934 w 1323027"/>
                <a:gd name="connsiteY22" fmla="*/ 720271 h 1462750"/>
                <a:gd name="connsiteX23" fmla="*/ 982477 w 1323027"/>
                <a:gd name="connsiteY23" fmla="*/ 774700 h 1462750"/>
                <a:gd name="connsiteX24" fmla="*/ 1047791 w 1323027"/>
                <a:gd name="connsiteY24" fmla="*/ 818242 h 1462750"/>
                <a:gd name="connsiteX25" fmla="*/ 1069562 w 1323027"/>
                <a:gd name="connsiteY25" fmla="*/ 840014 h 1462750"/>
                <a:gd name="connsiteX26" fmla="*/ 1102220 w 1323027"/>
                <a:gd name="connsiteY26" fmla="*/ 850900 h 1462750"/>
                <a:gd name="connsiteX27" fmla="*/ 1167534 w 1323027"/>
                <a:gd name="connsiteY27" fmla="*/ 894442 h 1462750"/>
                <a:gd name="connsiteX28" fmla="*/ 1211077 w 1323027"/>
                <a:gd name="connsiteY28" fmla="*/ 937985 h 1462750"/>
                <a:gd name="connsiteX29" fmla="*/ 1276391 w 1323027"/>
                <a:gd name="connsiteY29" fmla="*/ 970642 h 1462750"/>
                <a:gd name="connsiteX30" fmla="*/ 1309048 w 1323027"/>
                <a:gd name="connsiteY30" fmla="*/ 1068614 h 1462750"/>
                <a:gd name="connsiteX31" fmla="*/ 1319934 w 1323027"/>
                <a:gd name="connsiteY31" fmla="*/ 1101271 h 1462750"/>
                <a:gd name="connsiteX32" fmla="*/ 1309048 w 1323027"/>
                <a:gd name="connsiteY32" fmla="*/ 1449614 h 1462750"/>
                <a:gd name="connsiteX33" fmla="*/ 1276391 w 1323027"/>
                <a:gd name="connsiteY33" fmla="*/ 1460500 h 1462750"/>
                <a:gd name="connsiteX34" fmla="*/ 1254620 w 1323027"/>
                <a:gd name="connsiteY34" fmla="*/ 1438728 h 1462750"/>
                <a:gd name="connsiteX35" fmla="*/ 1221962 w 1323027"/>
                <a:gd name="connsiteY35" fmla="*/ 1427842 h 1462750"/>
                <a:gd name="connsiteX36" fmla="*/ 1189305 w 1323027"/>
                <a:gd name="connsiteY36" fmla="*/ 1406071 h 1462750"/>
                <a:gd name="connsiteX37" fmla="*/ 1123991 w 1323027"/>
                <a:gd name="connsiteY37" fmla="*/ 1384300 h 1462750"/>
                <a:gd name="connsiteX38" fmla="*/ 1091334 w 1323027"/>
                <a:gd name="connsiteY38" fmla="*/ 1373414 h 1462750"/>
                <a:gd name="connsiteX39" fmla="*/ 1058677 w 1323027"/>
                <a:gd name="connsiteY39" fmla="*/ 1362528 h 1462750"/>
                <a:gd name="connsiteX40" fmla="*/ 1026020 w 1323027"/>
                <a:gd name="connsiteY40" fmla="*/ 1351642 h 1462750"/>
                <a:gd name="connsiteX41" fmla="*/ 1004248 w 1323027"/>
                <a:gd name="connsiteY41" fmla="*/ 1329871 h 1462750"/>
                <a:gd name="connsiteX42" fmla="*/ 971591 w 1323027"/>
                <a:gd name="connsiteY42" fmla="*/ 1318985 h 1462750"/>
                <a:gd name="connsiteX43" fmla="*/ 884505 w 1323027"/>
                <a:gd name="connsiteY43" fmla="*/ 1297214 h 1462750"/>
                <a:gd name="connsiteX44" fmla="*/ 819191 w 1323027"/>
                <a:gd name="connsiteY44" fmla="*/ 1275442 h 1462750"/>
                <a:gd name="connsiteX45" fmla="*/ 786534 w 1323027"/>
                <a:gd name="connsiteY45" fmla="*/ 1264557 h 1462750"/>
                <a:gd name="connsiteX46" fmla="*/ 753877 w 1323027"/>
                <a:gd name="connsiteY46" fmla="*/ 1253671 h 1462750"/>
                <a:gd name="connsiteX47" fmla="*/ 699448 w 1323027"/>
                <a:gd name="connsiteY47" fmla="*/ 1221014 h 1462750"/>
                <a:gd name="connsiteX48" fmla="*/ 645020 w 1323027"/>
                <a:gd name="connsiteY48" fmla="*/ 1188357 h 1462750"/>
                <a:gd name="connsiteX49" fmla="*/ 612362 w 1323027"/>
                <a:gd name="connsiteY49" fmla="*/ 1166585 h 1462750"/>
                <a:gd name="connsiteX50" fmla="*/ 579705 w 1323027"/>
                <a:gd name="connsiteY50" fmla="*/ 1155700 h 1462750"/>
                <a:gd name="connsiteX51" fmla="*/ 525277 w 1323027"/>
                <a:gd name="connsiteY51" fmla="*/ 1123042 h 1462750"/>
                <a:gd name="connsiteX52" fmla="*/ 503505 w 1323027"/>
                <a:gd name="connsiteY52" fmla="*/ 1101271 h 1462750"/>
                <a:gd name="connsiteX53" fmla="*/ 438191 w 1323027"/>
                <a:gd name="connsiteY53" fmla="*/ 1079500 h 1462750"/>
                <a:gd name="connsiteX54" fmla="*/ 351105 w 1323027"/>
                <a:gd name="connsiteY54" fmla="*/ 1035957 h 1462750"/>
                <a:gd name="connsiteX55" fmla="*/ 318448 w 1323027"/>
                <a:gd name="connsiteY55" fmla="*/ 1025071 h 1462750"/>
                <a:gd name="connsiteX56" fmla="*/ 166048 w 1323027"/>
                <a:gd name="connsiteY56" fmla="*/ 992414 h 1462750"/>
                <a:gd name="connsiteX57" fmla="*/ 122505 w 1323027"/>
                <a:gd name="connsiteY57" fmla="*/ 948871 h 1462750"/>
                <a:gd name="connsiteX58" fmla="*/ 89848 w 1323027"/>
                <a:gd name="connsiteY58" fmla="*/ 883557 h 1462750"/>
                <a:gd name="connsiteX59" fmla="*/ 68077 w 1323027"/>
                <a:gd name="connsiteY59" fmla="*/ 850900 h 1462750"/>
                <a:gd name="connsiteX60" fmla="*/ 35420 w 1323027"/>
                <a:gd name="connsiteY60" fmla="*/ 731157 h 1462750"/>
                <a:gd name="connsiteX61" fmla="*/ 24534 w 1323027"/>
                <a:gd name="connsiteY61" fmla="*/ 600528 h 1462750"/>
                <a:gd name="connsiteX62" fmla="*/ 2762 w 1323027"/>
                <a:gd name="connsiteY62" fmla="*/ 469900 h 1462750"/>
                <a:gd name="connsiteX63" fmla="*/ 24534 w 1323027"/>
                <a:gd name="connsiteY63" fmla="*/ 143328 h 1462750"/>
                <a:gd name="connsiteX64" fmla="*/ 46305 w 1323027"/>
                <a:gd name="connsiteY64" fmla="*/ 56242 h 1462750"/>
                <a:gd name="connsiteX65" fmla="*/ 100734 w 1323027"/>
                <a:gd name="connsiteY65" fmla="*/ 1814 h 146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23027" h="1462750">
                  <a:moveTo>
                    <a:pt x="100734" y="1814"/>
                  </a:moveTo>
                  <a:cubicBezTo>
                    <a:pt x="115248" y="3628"/>
                    <a:pt x="115622" y="56022"/>
                    <a:pt x="133391" y="67128"/>
                  </a:cubicBezTo>
                  <a:cubicBezTo>
                    <a:pt x="152852" y="79291"/>
                    <a:pt x="198705" y="88900"/>
                    <a:pt x="198705" y="88900"/>
                  </a:cubicBezTo>
                  <a:cubicBezTo>
                    <a:pt x="205962" y="96157"/>
                    <a:pt x="214066" y="102657"/>
                    <a:pt x="220477" y="110671"/>
                  </a:cubicBezTo>
                  <a:cubicBezTo>
                    <a:pt x="234170" y="127787"/>
                    <a:pt x="243801" y="152969"/>
                    <a:pt x="264020" y="165100"/>
                  </a:cubicBezTo>
                  <a:cubicBezTo>
                    <a:pt x="273859" y="171003"/>
                    <a:pt x="285791" y="172357"/>
                    <a:pt x="296677" y="175985"/>
                  </a:cubicBezTo>
                  <a:cubicBezTo>
                    <a:pt x="303934" y="183242"/>
                    <a:pt x="313168" y="188956"/>
                    <a:pt x="318448" y="197757"/>
                  </a:cubicBezTo>
                  <a:cubicBezTo>
                    <a:pt x="324352" y="207596"/>
                    <a:pt x="321220" y="222300"/>
                    <a:pt x="329334" y="230414"/>
                  </a:cubicBezTo>
                  <a:cubicBezTo>
                    <a:pt x="337448" y="238528"/>
                    <a:pt x="351105" y="237671"/>
                    <a:pt x="361991" y="241300"/>
                  </a:cubicBezTo>
                  <a:cubicBezTo>
                    <a:pt x="369248" y="252186"/>
                    <a:pt x="373546" y="265784"/>
                    <a:pt x="383762" y="273957"/>
                  </a:cubicBezTo>
                  <a:cubicBezTo>
                    <a:pt x="392722" y="281125"/>
                    <a:pt x="406580" y="278938"/>
                    <a:pt x="416420" y="284842"/>
                  </a:cubicBezTo>
                  <a:cubicBezTo>
                    <a:pt x="425221" y="290122"/>
                    <a:pt x="430177" y="300203"/>
                    <a:pt x="438191" y="306614"/>
                  </a:cubicBezTo>
                  <a:cubicBezTo>
                    <a:pt x="448407" y="314787"/>
                    <a:pt x="460632" y="320212"/>
                    <a:pt x="470848" y="328385"/>
                  </a:cubicBezTo>
                  <a:cubicBezTo>
                    <a:pt x="478862" y="334796"/>
                    <a:pt x="484606" y="343746"/>
                    <a:pt x="492620" y="350157"/>
                  </a:cubicBezTo>
                  <a:cubicBezTo>
                    <a:pt x="502836" y="358330"/>
                    <a:pt x="515344" y="363414"/>
                    <a:pt x="525277" y="371928"/>
                  </a:cubicBezTo>
                  <a:cubicBezTo>
                    <a:pt x="540862" y="385286"/>
                    <a:pt x="551741" y="404085"/>
                    <a:pt x="568820" y="415471"/>
                  </a:cubicBezTo>
                  <a:cubicBezTo>
                    <a:pt x="579706" y="422728"/>
                    <a:pt x="591544" y="428728"/>
                    <a:pt x="601477" y="437242"/>
                  </a:cubicBezTo>
                  <a:cubicBezTo>
                    <a:pt x="617062" y="450600"/>
                    <a:pt x="627941" y="469399"/>
                    <a:pt x="645020" y="480785"/>
                  </a:cubicBezTo>
                  <a:cubicBezTo>
                    <a:pt x="666791" y="495299"/>
                    <a:pt x="691832" y="505826"/>
                    <a:pt x="710334" y="524328"/>
                  </a:cubicBezTo>
                  <a:lnTo>
                    <a:pt x="786534" y="600528"/>
                  </a:lnTo>
                  <a:lnTo>
                    <a:pt x="830077" y="644071"/>
                  </a:lnTo>
                  <a:cubicBezTo>
                    <a:pt x="840963" y="651328"/>
                    <a:pt x="852801" y="657328"/>
                    <a:pt x="862734" y="665842"/>
                  </a:cubicBezTo>
                  <a:cubicBezTo>
                    <a:pt x="928480" y="722195"/>
                    <a:pt x="878928" y="700268"/>
                    <a:pt x="938934" y="720271"/>
                  </a:cubicBezTo>
                  <a:cubicBezTo>
                    <a:pt x="953216" y="741695"/>
                    <a:pt x="961795" y="759189"/>
                    <a:pt x="982477" y="774700"/>
                  </a:cubicBezTo>
                  <a:cubicBezTo>
                    <a:pt x="1003410" y="790399"/>
                    <a:pt x="1029289" y="799740"/>
                    <a:pt x="1047791" y="818242"/>
                  </a:cubicBezTo>
                  <a:cubicBezTo>
                    <a:pt x="1055048" y="825499"/>
                    <a:pt x="1060761" y="834734"/>
                    <a:pt x="1069562" y="840014"/>
                  </a:cubicBezTo>
                  <a:cubicBezTo>
                    <a:pt x="1079402" y="845918"/>
                    <a:pt x="1092189" y="845327"/>
                    <a:pt x="1102220" y="850900"/>
                  </a:cubicBezTo>
                  <a:cubicBezTo>
                    <a:pt x="1125093" y="863607"/>
                    <a:pt x="1149032" y="875940"/>
                    <a:pt x="1167534" y="894442"/>
                  </a:cubicBezTo>
                  <a:cubicBezTo>
                    <a:pt x="1182048" y="908956"/>
                    <a:pt x="1191604" y="931494"/>
                    <a:pt x="1211077" y="937985"/>
                  </a:cubicBezTo>
                  <a:cubicBezTo>
                    <a:pt x="1256145" y="953008"/>
                    <a:pt x="1234187" y="942506"/>
                    <a:pt x="1276391" y="970642"/>
                  </a:cubicBezTo>
                  <a:lnTo>
                    <a:pt x="1309048" y="1068614"/>
                  </a:lnTo>
                  <a:lnTo>
                    <a:pt x="1319934" y="1101271"/>
                  </a:lnTo>
                  <a:cubicBezTo>
                    <a:pt x="1316305" y="1217385"/>
                    <a:pt x="1323027" y="1334287"/>
                    <a:pt x="1309048" y="1449614"/>
                  </a:cubicBezTo>
                  <a:cubicBezTo>
                    <a:pt x="1307667" y="1461005"/>
                    <a:pt x="1287643" y="1462750"/>
                    <a:pt x="1276391" y="1460500"/>
                  </a:cubicBezTo>
                  <a:cubicBezTo>
                    <a:pt x="1266327" y="1458487"/>
                    <a:pt x="1263421" y="1444008"/>
                    <a:pt x="1254620" y="1438728"/>
                  </a:cubicBezTo>
                  <a:cubicBezTo>
                    <a:pt x="1244780" y="1432824"/>
                    <a:pt x="1232225" y="1432974"/>
                    <a:pt x="1221962" y="1427842"/>
                  </a:cubicBezTo>
                  <a:cubicBezTo>
                    <a:pt x="1210260" y="1421991"/>
                    <a:pt x="1201260" y="1411384"/>
                    <a:pt x="1189305" y="1406071"/>
                  </a:cubicBezTo>
                  <a:cubicBezTo>
                    <a:pt x="1168334" y="1396751"/>
                    <a:pt x="1145762" y="1391557"/>
                    <a:pt x="1123991" y="1384300"/>
                  </a:cubicBezTo>
                  <a:lnTo>
                    <a:pt x="1091334" y="1373414"/>
                  </a:lnTo>
                  <a:lnTo>
                    <a:pt x="1058677" y="1362528"/>
                  </a:lnTo>
                  <a:lnTo>
                    <a:pt x="1026020" y="1351642"/>
                  </a:lnTo>
                  <a:cubicBezTo>
                    <a:pt x="1018763" y="1344385"/>
                    <a:pt x="1013049" y="1335151"/>
                    <a:pt x="1004248" y="1329871"/>
                  </a:cubicBezTo>
                  <a:cubicBezTo>
                    <a:pt x="994409" y="1323967"/>
                    <a:pt x="982661" y="1322004"/>
                    <a:pt x="971591" y="1318985"/>
                  </a:cubicBezTo>
                  <a:cubicBezTo>
                    <a:pt x="942723" y="1311112"/>
                    <a:pt x="912891" y="1306676"/>
                    <a:pt x="884505" y="1297214"/>
                  </a:cubicBezTo>
                  <a:lnTo>
                    <a:pt x="819191" y="1275442"/>
                  </a:lnTo>
                  <a:lnTo>
                    <a:pt x="786534" y="1264557"/>
                  </a:lnTo>
                  <a:lnTo>
                    <a:pt x="753877" y="1253671"/>
                  </a:lnTo>
                  <a:cubicBezTo>
                    <a:pt x="698707" y="1198504"/>
                    <a:pt x="770110" y="1263413"/>
                    <a:pt x="699448" y="1221014"/>
                  </a:cubicBezTo>
                  <a:cubicBezTo>
                    <a:pt x="624741" y="1176188"/>
                    <a:pt x="737526" y="1219190"/>
                    <a:pt x="645020" y="1188357"/>
                  </a:cubicBezTo>
                  <a:cubicBezTo>
                    <a:pt x="634134" y="1181100"/>
                    <a:pt x="624064" y="1172436"/>
                    <a:pt x="612362" y="1166585"/>
                  </a:cubicBezTo>
                  <a:cubicBezTo>
                    <a:pt x="602099" y="1161454"/>
                    <a:pt x="589544" y="1161604"/>
                    <a:pt x="579705" y="1155700"/>
                  </a:cubicBezTo>
                  <a:cubicBezTo>
                    <a:pt x="504988" y="1110869"/>
                    <a:pt x="617795" y="1153882"/>
                    <a:pt x="525277" y="1123042"/>
                  </a:cubicBezTo>
                  <a:cubicBezTo>
                    <a:pt x="518020" y="1115785"/>
                    <a:pt x="512685" y="1105861"/>
                    <a:pt x="503505" y="1101271"/>
                  </a:cubicBezTo>
                  <a:cubicBezTo>
                    <a:pt x="482979" y="1091008"/>
                    <a:pt x="438191" y="1079500"/>
                    <a:pt x="438191" y="1079500"/>
                  </a:cubicBezTo>
                  <a:cubicBezTo>
                    <a:pt x="400192" y="1041500"/>
                    <a:pt x="426157" y="1060974"/>
                    <a:pt x="351105" y="1035957"/>
                  </a:cubicBezTo>
                  <a:cubicBezTo>
                    <a:pt x="340219" y="1032328"/>
                    <a:pt x="329700" y="1027321"/>
                    <a:pt x="318448" y="1025071"/>
                  </a:cubicBezTo>
                  <a:cubicBezTo>
                    <a:pt x="194920" y="1000366"/>
                    <a:pt x="245490" y="1012275"/>
                    <a:pt x="166048" y="992414"/>
                  </a:cubicBezTo>
                  <a:cubicBezTo>
                    <a:pt x="151534" y="977900"/>
                    <a:pt x="133891" y="965950"/>
                    <a:pt x="122505" y="948871"/>
                  </a:cubicBezTo>
                  <a:cubicBezTo>
                    <a:pt x="60113" y="855281"/>
                    <a:pt x="134916" y="973694"/>
                    <a:pt x="89848" y="883557"/>
                  </a:cubicBezTo>
                  <a:cubicBezTo>
                    <a:pt x="83997" y="871855"/>
                    <a:pt x="73390" y="862855"/>
                    <a:pt x="68077" y="850900"/>
                  </a:cubicBezTo>
                  <a:cubicBezTo>
                    <a:pt x="47986" y="805696"/>
                    <a:pt x="44733" y="777724"/>
                    <a:pt x="35420" y="731157"/>
                  </a:cubicBezTo>
                  <a:cubicBezTo>
                    <a:pt x="31791" y="687614"/>
                    <a:pt x="29108" y="643982"/>
                    <a:pt x="24534" y="600528"/>
                  </a:cubicBezTo>
                  <a:cubicBezTo>
                    <a:pt x="18533" y="543518"/>
                    <a:pt x="13271" y="522442"/>
                    <a:pt x="2762" y="469900"/>
                  </a:cubicBezTo>
                  <a:cubicBezTo>
                    <a:pt x="11876" y="251180"/>
                    <a:pt x="0" y="278261"/>
                    <a:pt x="24534" y="143328"/>
                  </a:cubicBezTo>
                  <a:cubicBezTo>
                    <a:pt x="26569" y="132137"/>
                    <a:pt x="36455" y="72659"/>
                    <a:pt x="46305" y="56242"/>
                  </a:cubicBezTo>
                  <a:cubicBezTo>
                    <a:pt x="70643" y="15678"/>
                    <a:pt x="86220" y="0"/>
                    <a:pt x="100734" y="1814"/>
                  </a:cubicBez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91" name="Flèche droite 90"/>
            <p:cNvSpPr/>
            <p:nvPr/>
          </p:nvSpPr>
          <p:spPr>
            <a:xfrm rot="1908026">
              <a:off x="1963725" y="4377990"/>
              <a:ext cx="1224136" cy="288032"/>
            </a:xfrm>
            <a:prstGeom prst="rightArrow">
              <a:avLst/>
            </a:prstGeom>
            <a:solidFill>
              <a:srgbClr val="00B0F0"/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93" name="ZoneTexte 92"/>
            <p:cNvSpPr txBox="1"/>
            <p:nvPr/>
          </p:nvSpPr>
          <p:spPr>
            <a:xfrm>
              <a:off x="3650238" y="6364990"/>
              <a:ext cx="36099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94" name="ZoneTexte 93"/>
            <p:cNvSpPr txBox="1"/>
            <p:nvPr/>
          </p:nvSpPr>
          <p:spPr>
            <a:xfrm>
              <a:off x="3678374" y="2379992"/>
              <a:ext cx="36099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1652685" y="5012297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Marine</a:t>
              </a:r>
              <a:endParaRPr lang="fr-FR" sz="160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fr-FR" sz="16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intrusion</a:t>
              </a:r>
              <a:endParaRPr lang="fr-FR" sz="1600" dirty="0" smtClea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2" name="ZoneTexte 101"/>
            <p:cNvSpPr txBox="1"/>
            <p:nvPr/>
          </p:nvSpPr>
          <p:spPr>
            <a:xfrm>
              <a:off x="251520" y="6195419"/>
              <a:ext cx="24482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rPr>
                <a:t>It is the </a:t>
              </a:r>
              <a:r>
                <a:rPr lang="en-US" sz="16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rPr>
                <a:t>marinisation </a:t>
              </a:r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rPr>
                <a:t>of the estuary</a:t>
              </a:r>
              <a:endParaRPr lang="fr-FR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2128322" y="1268760"/>
            <a:ext cx="180799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In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30 </a:t>
            </a: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years</a:t>
            </a: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Rounded MT Bold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32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363272" cy="490066"/>
          </a:xfrm>
        </p:spPr>
        <p:txBody>
          <a:bodyPr/>
          <a:lstStyle/>
          <a:p>
            <a:r>
              <a:rPr lang="fr-FR" dirty="0" err="1" smtClean="0"/>
              <a:t>Consequences</a:t>
            </a:r>
            <a:r>
              <a:rPr lang="fr-FR" dirty="0" smtClean="0"/>
              <a:t> on </a:t>
            </a:r>
            <a:r>
              <a:rPr lang="fr-FR" dirty="0" err="1" smtClean="0"/>
              <a:t>communities</a:t>
            </a:r>
            <a:r>
              <a:rPr lang="fr-FR" dirty="0" smtClean="0"/>
              <a:t> over 30 </a:t>
            </a:r>
            <a:r>
              <a:rPr lang="fr-FR" dirty="0" err="1" smtClean="0"/>
              <a:t>years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Contrasting </a:t>
            </a:r>
            <a:r>
              <a:rPr lang="en-US" dirty="0"/>
              <a:t>abundances of fish </a:t>
            </a:r>
            <a:r>
              <a:rPr lang="en-US" dirty="0" smtClean="0"/>
              <a:t>species</a:t>
            </a:r>
            <a:endParaRPr lang="fr-FR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1208"/>
            <a:ext cx="36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16" y="2149859"/>
            <a:ext cx="945508" cy="37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1208"/>
            <a:ext cx="36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http://www.pechemer.com/images/poissons/maigre.jpg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E9ECFF"/>
              </a:clrFrom>
              <a:clrTo>
                <a:srgbClr val="E9E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20" y="2304233"/>
            <a:ext cx="1080120" cy="445549"/>
          </a:xfrm>
          <a:prstGeom prst="rect">
            <a:avLst/>
          </a:prstGeom>
          <a:noFill/>
        </p:spPr>
      </p:pic>
      <p:sp>
        <p:nvSpPr>
          <p:cNvPr id="13" name="Rectangle 408"/>
          <p:cNvSpPr txBox="1">
            <a:spLocks noChangeArrowheads="1"/>
          </p:cNvSpPr>
          <p:nvPr/>
        </p:nvSpPr>
        <p:spPr>
          <a:xfrm>
            <a:off x="4572000" y="1135777"/>
            <a:ext cx="4436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Rounded MT Bold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chemeClr val="bg2"/>
                </a:solidFill>
                <a:latin typeface="Calibri Light" panose="020F0302020204030204" pitchFamily="34" charset="0"/>
              </a:rPr>
              <a:t>Pronier</a:t>
            </a:r>
            <a:r>
              <a:rPr lang="fr-FR" sz="12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 </a:t>
            </a:r>
            <a:r>
              <a:rPr lang="fr-FR" sz="12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&amp; </a:t>
            </a:r>
            <a:r>
              <a:rPr lang="fr-FR" sz="12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Rochard 1998</a:t>
            </a:r>
            <a:r>
              <a:rPr lang="fr-FR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; Pasquaud et al. 2012; Chevillot et al. 2016</a:t>
            </a:r>
          </a:p>
        </p:txBody>
      </p:sp>
      <p:sp>
        <p:nvSpPr>
          <p:cNvPr id="14" name="Oval 11"/>
          <p:cNvSpPr>
            <a:spLocks noChangeAspect="1" noChangeArrowheads="1"/>
          </p:cNvSpPr>
          <p:nvPr/>
        </p:nvSpPr>
        <p:spPr bwMode="auto">
          <a:xfrm>
            <a:off x="1691680" y="4454115"/>
            <a:ext cx="540000" cy="53762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400" b="1" dirty="0" smtClean="0">
                <a:solidFill>
                  <a:schemeClr val="bg1"/>
                </a:solidFill>
                <a:latin typeface="Calibri" pitchFamily="34" charset="0"/>
              </a:rPr>
              <a:t>0</a:t>
            </a:r>
            <a:endParaRPr lang="fr-FR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" name="Oval 11"/>
          <p:cNvSpPr>
            <a:spLocks noChangeAspect="1" noChangeArrowheads="1"/>
          </p:cNvSpPr>
          <p:nvPr/>
        </p:nvSpPr>
        <p:spPr bwMode="auto">
          <a:xfrm>
            <a:off x="3275856" y="1799213"/>
            <a:ext cx="540000" cy="53762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 smtClean="0">
                <a:solidFill>
                  <a:schemeClr val="bg1"/>
                </a:solidFill>
                <a:latin typeface="Calibri" pitchFamily="34" charset="0"/>
              </a:rPr>
              <a:t>++</a:t>
            </a:r>
            <a:endParaRPr lang="fr-FR" sz="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" name="Oval 11"/>
          <p:cNvSpPr>
            <a:spLocks noChangeAspect="1" noChangeArrowheads="1"/>
          </p:cNvSpPr>
          <p:nvPr/>
        </p:nvSpPr>
        <p:spPr bwMode="auto">
          <a:xfrm>
            <a:off x="7308304" y="4310099"/>
            <a:ext cx="540000" cy="53762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400" b="1" dirty="0" smtClean="0">
                <a:solidFill>
                  <a:schemeClr val="bg1"/>
                </a:solidFill>
                <a:latin typeface="Calibri" pitchFamily="34" charset="0"/>
              </a:rPr>
              <a:t>0</a:t>
            </a:r>
            <a:endParaRPr lang="fr-FR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7" name="Oval 11"/>
          <p:cNvSpPr>
            <a:spLocks noChangeAspect="1" noChangeArrowheads="1"/>
          </p:cNvSpPr>
          <p:nvPr/>
        </p:nvSpPr>
        <p:spPr bwMode="auto">
          <a:xfrm>
            <a:off x="5461379" y="3301987"/>
            <a:ext cx="540000" cy="53762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 smtClean="0">
                <a:solidFill>
                  <a:schemeClr val="bg1"/>
                </a:solidFill>
                <a:latin typeface="Calibri" pitchFamily="34" charset="0"/>
              </a:rPr>
              <a:t>++</a:t>
            </a:r>
            <a:endParaRPr lang="fr-FR" sz="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28549" y="5517232"/>
            <a:ext cx="7887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Some species have appeared in the </a:t>
            </a:r>
            <a:r>
              <a:rPr 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estuary</a:t>
            </a:r>
            <a:r>
              <a:rPr lang="fr-FR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… 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(ex. 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fr-FR" sz="1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meager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 subtropical </a:t>
            </a:r>
            <a:r>
              <a:rPr lang="fr-FR" sz="1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species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fr-FR" sz="1000" dirty="0" smtClean="0">
              <a:solidFill>
                <a:schemeClr val="tx1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fr-FR" sz="1600" dirty="0" smtClean="0">
              <a:solidFill>
                <a:schemeClr val="tx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fr-FR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… 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while other species have </a:t>
            </a:r>
            <a:r>
              <a:rPr 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disappeared 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ex. 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fr-FR" sz="1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smelt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 cold water </a:t>
            </a:r>
            <a:r>
              <a:rPr lang="fr-FR" sz="1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species</a:t>
            </a:r>
            <a:r>
              <a:rPr lang="fr-F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fr-FR" sz="1000" dirty="0">
              <a:solidFill>
                <a:schemeClr val="tx1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75656" y="1883067"/>
            <a:ext cx="74462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Meager</a:t>
            </a:r>
            <a:endParaRPr lang="fr-FR" sz="1200" dirty="0">
              <a:solidFill>
                <a:schemeClr val="tx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83237" y="1864065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200" dirty="0" err="1" smtClean="0">
                <a:solidFill>
                  <a:schemeClr val="accent5"/>
                </a:solidFill>
                <a:latin typeface="Arial Rounded MT Bold" panose="020F0704030504030204" pitchFamily="34" charset="0"/>
              </a:rPr>
              <a:t>Smelt</a:t>
            </a:r>
            <a:endParaRPr lang="fr-FR" sz="1200" dirty="0">
              <a:solidFill>
                <a:schemeClr val="accent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/>
          <p:cNvGrpSpPr/>
          <p:nvPr/>
        </p:nvGrpSpPr>
        <p:grpSpPr>
          <a:xfrm>
            <a:off x="658689" y="1124744"/>
            <a:ext cx="8161783" cy="2772008"/>
            <a:chOff x="143808" y="1124744"/>
            <a:chExt cx="8161783" cy="2772008"/>
          </a:xfrm>
        </p:grpSpPr>
        <p:grpSp>
          <p:nvGrpSpPr>
            <p:cNvPr id="6" name="Groupe 5"/>
            <p:cNvGrpSpPr/>
            <p:nvPr/>
          </p:nvGrpSpPr>
          <p:grpSpPr>
            <a:xfrm>
              <a:off x="5547439" y="1124744"/>
              <a:ext cx="2758152" cy="2772008"/>
              <a:chOff x="5547439" y="1124744"/>
              <a:chExt cx="2758152" cy="2772008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547439" y="1196752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6637953" y="1340722"/>
                <a:ext cx="86273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 err="1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Sea</a:t>
                </a:r>
                <a:r>
                  <a:rPr lang="fr-FR" sz="12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fr-FR" sz="1200" dirty="0" err="1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bass</a:t>
                </a:r>
                <a:endParaRPr lang="fr-FR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4" name="Picture 12" descr="http://pecheauloup.fr/images/loup.gif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7225471" y="1124744"/>
                <a:ext cx="1080120" cy="371070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Groupe 4"/>
            <p:cNvGrpSpPr/>
            <p:nvPr/>
          </p:nvGrpSpPr>
          <p:grpSpPr>
            <a:xfrm>
              <a:off x="2827875" y="1196752"/>
              <a:ext cx="2700000" cy="2700000"/>
              <a:chOff x="2827875" y="1196752"/>
              <a:chExt cx="2700000" cy="2700000"/>
            </a:xfrm>
          </p:grpSpPr>
          <p:pic>
            <p:nvPicPr>
              <p:cNvPr id="10" name="Picture 6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827875" y="1196752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8" descr="http://www.pechemer.com/images/poissons/maigre.jpg"/>
              <p:cNvPicPr>
                <a:picLocks noChangeAspect="1" noChangeArrowheads="1"/>
              </p:cNvPicPr>
              <p:nvPr/>
            </p:nvPicPr>
            <p:blipFill>
              <a:blip r:embed="rId5" cstate="email">
                <a:clrChange>
                  <a:clrFrom>
                    <a:srgbClr val="E9ECFF"/>
                  </a:clrFrom>
                  <a:clrTo>
                    <a:srgbClr val="E9EC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353340" y="1703736"/>
                <a:ext cx="1080120" cy="445549"/>
              </a:xfrm>
              <a:prstGeom prst="rect">
                <a:avLst/>
              </a:prstGeom>
              <a:noFill/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3301002" y="1335222"/>
                <a:ext cx="74462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 err="1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Meager</a:t>
                </a:r>
                <a:endParaRPr lang="fr-FR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43808" y="1196752"/>
              <a:ext cx="2700000" cy="2700000"/>
              <a:chOff x="143808" y="1196752"/>
              <a:chExt cx="2700000" cy="2700000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143808" y="1196752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4" descr="Anchois à la catalane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6F4F5"/>
                  </a:clrFrom>
                  <a:clrTo>
                    <a:srgbClr val="F6F4F5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85807" y="1196752"/>
                <a:ext cx="1152128" cy="757979"/>
              </a:xfrm>
              <a:prstGeom prst="rect">
                <a:avLst/>
              </a:prstGeom>
              <a:noFill/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544886" y="1349374"/>
                <a:ext cx="8263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 err="1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Anchovy</a:t>
                </a:r>
                <a:endParaRPr lang="fr-FR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sp>
        <p:nvSpPr>
          <p:cNvPr id="24" name="Titr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507288" cy="490066"/>
          </a:xfrm>
        </p:spPr>
        <p:txBody>
          <a:bodyPr/>
          <a:lstStyle/>
          <a:p>
            <a:r>
              <a:rPr lang="fr-FR" dirty="0" err="1"/>
              <a:t>Consequences</a:t>
            </a:r>
            <a:r>
              <a:rPr lang="fr-FR" dirty="0"/>
              <a:t> on </a:t>
            </a:r>
            <a:r>
              <a:rPr lang="fr-FR" dirty="0" err="1"/>
              <a:t>communities</a:t>
            </a:r>
            <a:r>
              <a:rPr lang="fr-FR" dirty="0"/>
              <a:t> over 30 </a:t>
            </a:r>
            <a:r>
              <a:rPr lang="fr-FR" dirty="0" err="1"/>
              <a:t>years</a:t>
            </a:r>
            <a:endParaRPr lang="fr-FR" dirty="0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Contrasting abundances of fish species</a:t>
            </a:r>
            <a:endParaRPr lang="fr-FR" dirty="0"/>
          </a:p>
        </p:txBody>
      </p:sp>
      <p:grpSp>
        <p:nvGrpSpPr>
          <p:cNvPr id="32" name="Groupe 31"/>
          <p:cNvGrpSpPr/>
          <p:nvPr/>
        </p:nvGrpSpPr>
        <p:grpSpPr>
          <a:xfrm>
            <a:off x="658689" y="3906986"/>
            <a:ext cx="8064296" cy="2700000"/>
            <a:chOff x="143808" y="3906986"/>
            <a:chExt cx="8064296" cy="2700000"/>
          </a:xfrm>
        </p:grpSpPr>
        <p:grpSp>
          <p:nvGrpSpPr>
            <p:cNvPr id="30" name="Groupe 29"/>
            <p:cNvGrpSpPr/>
            <p:nvPr/>
          </p:nvGrpSpPr>
          <p:grpSpPr>
            <a:xfrm>
              <a:off x="143808" y="3906986"/>
              <a:ext cx="2700000" cy="2700000"/>
              <a:chOff x="143808" y="3906986"/>
              <a:chExt cx="2700000" cy="2700000"/>
            </a:xfrm>
          </p:grpSpPr>
          <p:pic>
            <p:nvPicPr>
              <p:cNvPr id="17" name="Picture 4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143808" y="3906986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2" descr="Trafic de civelles : un mareyeur vendéen condamné à deux ans de prison  ferme et incarcéré – Le Pêcheur Professionnel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76" b="99124" l="5762" r="95313">
                            <a14:foregroundMark x1="75781" y1="15036" x2="72656" y2="57372"/>
                            <a14:foregroundMark x1="70313" y1="62482" x2="58203" y2="69927"/>
                            <a14:foregroundMark x1="32617" y1="5985" x2="43555" y2="17810"/>
                            <a14:foregroundMark x1="70898" y1="32409" x2="70703" y2="51971"/>
                            <a14:foregroundMark x1="69824" y1="39124" x2="68848" y2="52409"/>
                            <a14:foregroundMark x1="68555" y1="67883" x2="74512" y2="56642"/>
                            <a14:foregroundMark x1="26855" y1="91241" x2="34375" y2="95474"/>
                            <a14:foregroundMark x1="77344" y1="88175" x2="83887" y2="85401"/>
                            <a14:foregroundMark x1="89063" y1="79708" x2="84668" y2="85109"/>
                            <a14:foregroundMark x1="75879" y1="86569" x2="68848" y2="85547"/>
                            <a14:foregroundMark x1="62500" y1="81606" x2="68750" y2="85109"/>
                            <a14:foregroundMark x1="57031" y1="80730" x2="62500" y2="80730"/>
                            <a14:backgroundMark x1="57324" y1="39854" x2="57324" y2="39854"/>
                            <a14:backgroundMark x1="56055" y1="20438" x2="56055" y2="20438"/>
                            <a14:backgroundMark x1="51855" y1="12701" x2="60742" y2="55182"/>
                            <a14:backgroundMark x1="32129" y1="27883" x2="32617" y2="75766"/>
                            <a14:backgroundMark x1="43848" y1="97226" x2="58691" y2="92847"/>
                            <a14:backgroundMark x1="76074" y1="96788" x2="89844" y2="943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4695" y="4174898"/>
                <a:ext cx="812143" cy="543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03914" y="4247510"/>
                <a:ext cx="88998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Glass </a:t>
                </a:r>
                <a:r>
                  <a:rPr lang="fr-FR" sz="1100" dirty="0" err="1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eels</a:t>
                </a:r>
                <a:endParaRPr lang="fr-FR" sz="1100" dirty="0"/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5508104" y="3906986"/>
              <a:ext cx="2700000" cy="2700000"/>
              <a:chOff x="5508104" y="3906986"/>
              <a:chExt cx="2700000" cy="2700000"/>
            </a:xfrm>
          </p:grpSpPr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11" cstate="email"/>
              <a:srcRect/>
              <a:stretch>
                <a:fillRect/>
              </a:stretch>
            </p:blipFill>
            <p:spPr bwMode="auto">
              <a:xfrm>
                <a:off x="5508104" y="3906986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6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6990627" y="4223921"/>
                <a:ext cx="1020126" cy="367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" name="Rectangle 2"/>
              <p:cNvSpPr/>
              <p:nvPr/>
            </p:nvSpPr>
            <p:spPr>
              <a:xfrm>
                <a:off x="6858104" y="4002100"/>
                <a:ext cx="10792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 err="1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Twaite</a:t>
                </a:r>
                <a:r>
                  <a:rPr lang="fr-FR" sz="12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fr-FR" sz="1200" dirty="0" err="1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shad</a:t>
                </a:r>
                <a:endParaRPr lang="fr-FR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2852478" y="3906986"/>
              <a:ext cx="2700000" cy="2700000"/>
              <a:chOff x="2852478" y="3906986"/>
              <a:chExt cx="2700000" cy="2700000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13" cstate="email"/>
              <a:srcRect/>
              <a:stretch>
                <a:fillRect/>
              </a:stretch>
            </p:blipFill>
            <p:spPr bwMode="auto">
              <a:xfrm>
                <a:off x="2852478" y="3906986"/>
                <a:ext cx="2700000" cy="27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249819" y="4345258"/>
                <a:ext cx="966364" cy="337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4272900" y="4002100"/>
                <a:ext cx="90601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fr-FR" sz="1200" dirty="0" err="1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Allis</a:t>
                </a:r>
                <a:r>
                  <a:rPr lang="fr-FR" sz="12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fr-FR" sz="1200" dirty="0" err="1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 Rounded MT Bold" panose="020F0704030504030204" pitchFamily="34" charset="0"/>
                  </a:rPr>
                  <a:t>shad</a:t>
                </a:r>
                <a:endParaRPr lang="fr-FR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36" name="Groupe 35"/>
          <p:cNvGrpSpPr/>
          <p:nvPr/>
        </p:nvGrpSpPr>
        <p:grpSpPr>
          <a:xfrm rot="21167777">
            <a:off x="2031367" y="4589392"/>
            <a:ext cx="5948178" cy="912319"/>
            <a:chOff x="2031367" y="4589392"/>
            <a:chExt cx="5948178" cy="912319"/>
          </a:xfrm>
        </p:grpSpPr>
        <p:sp>
          <p:nvSpPr>
            <p:cNvPr id="21" name="Flèche droite 20"/>
            <p:cNvSpPr/>
            <p:nvPr/>
          </p:nvSpPr>
          <p:spPr>
            <a:xfrm rot="1269417">
              <a:off x="2031367" y="4589392"/>
              <a:ext cx="5948178" cy="91231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/>
            <p:cNvSpPr txBox="1"/>
            <p:nvPr/>
          </p:nvSpPr>
          <p:spPr>
            <a:xfrm rot="1293340">
              <a:off x="2050218" y="4718599"/>
              <a:ext cx="583117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err="1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Decrease</a:t>
              </a:r>
              <a:r>
                <a:rPr lang="fr-FR" sz="2400" b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in </a:t>
              </a:r>
              <a:r>
                <a:rPr lang="fr-FR" sz="2400" b="1" dirty="0" err="1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diadromous</a:t>
              </a:r>
              <a:r>
                <a:rPr lang="fr-FR" sz="2400" b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fr-FR" sz="2400" b="1" dirty="0" err="1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species</a:t>
              </a:r>
              <a:endParaRPr lang="fr-FR" sz="10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r>
                <a:rPr lang="fr-FR" sz="1000" b="1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Environnement, </a:t>
              </a:r>
              <a:r>
                <a:rPr lang="fr-FR" sz="1000" b="1" dirty="0" err="1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fishing</a:t>
              </a:r>
              <a:r>
                <a:rPr lang="fr-FR" sz="1000" b="1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, pollution …?</a:t>
              </a:r>
              <a:endParaRPr lang="fr-FR" sz="1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1616050" y="2166759"/>
            <a:ext cx="6585515" cy="912319"/>
            <a:chOff x="1616050" y="2166759"/>
            <a:chExt cx="6585515" cy="912319"/>
          </a:xfrm>
        </p:grpSpPr>
        <p:sp>
          <p:nvSpPr>
            <p:cNvPr id="2" name="Flèche droite 1"/>
            <p:cNvSpPr/>
            <p:nvPr/>
          </p:nvSpPr>
          <p:spPr>
            <a:xfrm rot="21098423">
              <a:off x="2057932" y="2166759"/>
              <a:ext cx="5948178" cy="912319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/>
            <p:cNvSpPr txBox="1"/>
            <p:nvPr/>
          </p:nvSpPr>
          <p:spPr>
            <a:xfrm rot="21069818">
              <a:off x="1616050" y="2315312"/>
              <a:ext cx="658551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err="1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Increase</a:t>
              </a:r>
              <a:r>
                <a:rPr lang="fr-FR" sz="2400" b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in marine </a:t>
              </a:r>
              <a:r>
                <a:rPr lang="fr-FR" sz="2400" b="1" dirty="0" err="1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species</a:t>
              </a:r>
              <a:endParaRPr lang="fr-FR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fr-FR" sz="1000" b="1" dirty="0" err="1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Consequence</a:t>
              </a:r>
              <a:r>
                <a:rPr lang="fr-FR" sz="1000" b="1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of marinisation?</a:t>
              </a:r>
              <a:endParaRPr lang="fr-FR" sz="1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 rot="16200000">
            <a:off x="-276026" y="2362086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MARINE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 rot="16200000">
            <a:off x="-543094" y="4986558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DIADROMOUS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37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457199" y="116632"/>
            <a:ext cx="8347231" cy="490066"/>
          </a:xfrm>
        </p:spPr>
        <p:txBody>
          <a:bodyPr/>
          <a:lstStyle/>
          <a:p>
            <a:r>
              <a:rPr lang="fr-FR" dirty="0" err="1"/>
              <a:t>Consequences</a:t>
            </a:r>
            <a:r>
              <a:rPr lang="fr-FR" dirty="0"/>
              <a:t> on </a:t>
            </a:r>
            <a:r>
              <a:rPr lang="fr-FR" dirty="0" err="1"/>
              <a:t>communities</a:t>
            </a:r>
            <a:r>
              <a:rPr lang="fr-FR" dirty="0"/>
              <a:t> over 30 </a:t>
            </a:r>
            <a:r>
              <a:rPr lang="fr-FR" dirty="0" err="1"/>
              <a:t>years</a:t>
            </a:r>
            <a:endParaRPr lang="fr-FR" dirty="0"/>
          </a:p>
        </p:txBody>
      </p:sp>
      <p:sp>
        <p:nvSpPr>
          <p:cNvPr id="26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r>
              <a:rPr lang="en-US" dirty="0"/>
              <a:t>Prey is also impacted by changes in </a:t>
            </a:r>
            <a:r>
              <a:rPr lang="en-US" dirty="0" smtClean="0"/>
              <a:t>habitat</a:t>
            </a:r>
            <a:endParaRPr lang="fr-FR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50" y="5926799"/>
            <a:ext cx="829088" cy="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Espace réservé du contenu 1"/>
          <p:cNvSpPr>
            <a:spLocks noGrp="1"/>
          </p:cNvSpPr>
          <p:nvPr>
            <p:ph idx="4294967295"/>
          </p:nvPr>
        </p:nvSpPr>
        <p:spPr>
          <a:xfrm>
            <a:off x="1370838" y="6124257"/>
            <a:ext cx="6852266" cy="406702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srgbClr val="E95B0C"/>
                </a:solidFill>
                <a:latin typeface="Arial Rounded MT Bold" panose="020F0704030504030204" pitchFamily="34" charset="0"/>
              </a:rPr>
              <a:t>Is the trophic capacity of the estuary still sufficient?</a:t>
            </a:r>
            <a:endParaRPr lang="en-US" sz="2000" dirty="0">
              <a:solidFill>
                <a:srgbClr val="E95B0C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907704" y="1744190"/>
            <a:ext cx="5256584" cy="1782126"/>
            <a:chOff x="1907704" y="1744190"/>
            <a:chExt cx="5256584" cy="1782126"/>
          </a:xfrm>
        </p:grpSpPr>
        <p:cxnSp>
          <p:nvCxnSpPr>
            <p:cNvPr id="6" name="Connecteur droit avec flèche 5"/>
            <p:cNvCxnSpPr/>
            <p:nvPr/>
          </p:nvCxnSpPr>
          <p:spPr>
            <a:xfrm>
              <a:off x="2461295" y="2060848"/>
              <a:ext cx="382513" cy="3600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>
              <a:off x="3109367" y="1744190"/>
              <a:ext cx="382513" cy="3876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6" descr="heteromastus_filiformis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873729" y="2830683"/>
              <a:ext cx="478317" cy="35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4" descr="http://manayunkia.files.wordpress.com/2007/07/streblospio-benedicti.jpg"/>
            <p:cNvPicPr>
              <a:picLocks noChangeAspect="1" noChangeArrowheads="1"/>
            </p:cNvPicPr>
            <p:nvPr/>
          </p:nvPicPr>
          <p:blipFill>
            <a:blip r:embed="rId4" cstate="print"/>
            <a:srcRect l="5504" t="20423" r="14153" b="19376"/>
            <a:stretch>
              <a:fillRect/>
            </a:stretch>
          </p:blipFill>
          <p:spPr bwMode="auto">
            <a:xfrm flipH="1">
              <a:off x="3069014" y="3166276"/>
              <a:ext cx="639658" cy="360040"/>
            </a:xfrm>
            <a:prstGeom prst="rect">
              <a:avLst/>
            </a:prstGeom>
            <a:noFill/>
          </p:spPr>
        </p:pic>
        <p:pic>
          <p:nvPicPr>
            <p:cNvPr id="18" name="Picture 4" descr="http://manayunkia.files.wordpress.com/2007/07/streblospio-benedicti.jpg"/>
            <p:cNvPicPr>
              <a:picLocks noChangeAspect="1" noChangeArrowheads="1"/>
            </p:cNvPicPr>
            <p:nvPr/>
          </p:nvPicPr>
          <p:blipFill>
            <a:blip r:embed="rId4" cstate="print"/>
            <a:srcRect l="5504" t="20423" r="14153" b="19376"/>
            <a:stretch>
              <a:fillRect/>
            </a:stretch>
          </p:blipFill>
          <p:spPr bwMode="auto">
            <a:xfrm>
              <a:off x="2059813" y="2830683"/>
              <a:ext cx="544482" cy="306469"/>
            </a:xfrm>
            <a:prstGeom prst="rect">
              <a:avLst/>
            </a:prstGeom>
            <a:noFill/>
          </p:spPr>
        </p:pic>
        <p:pic>
          <p:nvPicPr>
            <p:cNvPr id="21" name="Picture 10" descr="390px-Scrobicularia_plana_2b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-1" t="-1" r="-2361" b="46667"/>
            <a:stretch/>
          </p:blipFill>
          <p:spPr bwMode="auto">
            <a:xfrm>
              <a:off x="1907704" y="3140968"/>
              <a:ext cx="360039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Image 23" descr="Corophium 2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3168" y="3085165"/>
              <a:ext cx="490561" cy="35040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903957" y="2912259"/>
              <a:ext cx="326033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Decrease</a:t>
              </a:r>
              <a:r>
                <a:rPr lang="fr-FR" sz="1600" dirty="0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in inter- and </a:t>
              </a:r>
              <a:r>
                <a:rPr lang="fr-FR" sz="1600" dirty="0" err="1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sub</a:t>
              </a:r>
              <a:r>
                <a:rPr lang="fr-FR" sz="1600" dirty="0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-tidal </a:t>
              </a:r>
              <a:r>
                <a:rPr lang="fr-FR" sz="1600" dirty="0" err="1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macrobenthos</a:t>
              </a:r>
              <a:r>
                <a:rPr lang="fr-FR" sz="1600" dirty="0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biomasses</a:t>
              </a:r>
              <a:endParaRPr lang="fr-FR" sz="1600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98213" y="985298"/>
            <a:ext cx="8890066" cy="2731734"/>
            <a:chOff x="98213" y="885310"/>
            <a:chExt cx="8890066" cy="2731734"/>
          </a:xfrm>
        </p:grpSpPr>
        <p:graphicFrame>
          <p:nvGraphicFramePr>
            <p:cNvPr id="5" name="Graphique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65817666"/>
                </p:ext>
              </p:extLst>
            </p:nvPr>
          </p:nvGraphicFramePr>
          <p:xfrm>
            <a:off x="457199" y="1384796"/>
            <a:ext cx="6852728" cy="22322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2" name="ZoneTexte 21"/>
            <p:cNvSpPr txBox="1"/>
            <p:nvPr/>
          </p:nvSpPr>
          <p:spPr>
            <a:xfrm>
              <a:off x="7578854" y="885310"/>
              <a:ext cx="1409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chemeClr val="bg2"/>
                  </a:solidFill>
                  <a:latin typeface="Calibri Light" pitchFamily="34" charset="0"/>
                </a:rPr>
                <a:t>Chevillot et al. 2019</a:t>
              </a:r>
              <a:endParaRPr lang="fr-FR" sz="1200" dirty="0">
                <a:solidFill>
                  <a:schemeClr val="bg2"/>
                </a:solidFill>
                <a:latin typeface="Calibri Light" pitchFamily="34" charset="0"/>
              </a:endParaRPr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7900409" y="1119213"/>
              <a:ext cx="813185" cy="725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tangle 30"/>
            <p:cNvSpPr/>
            <p:nvPr/>
          </p:nvSpPr>
          <p:spPr>
            <a:xfrm rot="16200000">
              <a:off x="-118834" y="2056201"/>
              <a:ext cx="8034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rPr>
                <a:t>PREY</a:t>
              </a:r>
              <a:endParaRPr lang="fr-FR" dirty="0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13453" y="3641179"/>
            <a:ext cx="7221988" cy="2524125"/>
            <a:chOff x="113453" y="3641179"/>
            <a:chExt cx="7221988" cy="2524125"/>
          </a:xfrm>
        </p:grpSpPr>
        <p:graphicFrame>
          <p:nvGraphicFramePr>
            <p:cNvPr id="8" name="Graphique 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4705534"/>
                </p:ext>
              </p:extLst>
            </p:nvPr>
          </p:nvGraphicFramePr>
          <p:xfrm>
            <a:off x="467544" y="3641179"/>
            <a:ext cx="6867897" cy="25241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2" name="Rectangle 31"/>
            <p:cNvSpPr/>
            <p:nvPr/>
          </p:nvSpPr>
          <p:spPr>
            <a:xfrm rot="16200000">
              <a:off x="-64320" y="4289868"/>
              <a:ext cx="7248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rPr>
                <a:t>FISH</a:t>
              </a:r>
              <a:endParaRPr lang="fr-FR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1370838" y="3979515"/>
            <a:ext cx="6758429" cy="1863290"/>
            <a:chOff x="1370838" y="3979515"/>
            <a:chExt cx="6758429" cy="1863290"/>
          </a:xfrm>
        </p:grpSpPr>
        <p:cxnSp>
          <p:nvCxnSpPr>
            <p:cNvPr id="9" name="Connecteur droit avec flèche 8"/>
            <p:cNvCxnSpPr/>
            <p:nvPr/>
          </p:nvCxnSpPr>
          <p:spPr>
            <a:xfrm flipV="1">
              <a:off x="1497819" y="3979515"/>
              <a:ext cx="382513" cy="4320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V="1">
              <a:off x="3085790" y="4411563"/>
              <a:ext cx="263265" cy="3684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V="1">
              <a:off x="3488109" y="4411563"/>
              <a:ext cx="263265" cy="3684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3774808" y="4414428"/>
              <a:ext cx="263265" cy="3684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838" y="5157192"/>
              <a:ext cx="797074" cy="315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 descr="Afficher l'image d'origine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561" y="5145642"/>
              <a:ext cx="715721" cy="278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DFE"/>
                </a:clrFrom>
                <a:clrTo>
                  <a:srgbClr val="FFFD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5581" y="5435954"/>
              <a:ext cx="1079401" cy="406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 descr="sole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55351" y="5113980"/>
              <a:ext cx="695650" cy="309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Rectangle 32"/>
            <p:cNvSpPr/>
            <p:nvPr/>
          </p:nvSpPr>
          <p:spPr>
            <a:xfrm>
              <a:off x="4266931" y="5180446"/>
              <a:ext cx="38623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Increase</a:t>
              </a:r>
              <a:r>
                <a:rPr lang="fr-FR" sz="1600" dirty="0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in marine </a:t>
              </a:r>
              <a:r>
                <a:rPr lang="fr-FR" sz="1600" dirty="0" err="1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fish</a:t>
              </a:r>
              <a:r>
                <a:rPr lang="fr-FR" sz="1600" dirty="0" smtClean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biomasses</a:t>
              </a:r>
              <a:endParaRPr lang="fr-FR" sz="1600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4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/>
          <p:cNvSpPr/>
          <p:nvPr/>
        </p:nvSpPr>
        <p:spPr>
          <a:xfrm>
            <a:off x="36512" y="5877272"/>
            <a:ext cx="7775848" cy="90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Espace réservé du contenu 1"/>
          <p:cNvSpPr>
            <a:spLocks noGrp="1"/>
          </p:cNvSpPr>
          <p:nvPr>
            <p:ph idx="1"/>
          </p:nvPr>
        </p:nvSpPr>
        <p:spPr>
          <a:xfrm>
            <a:off x="5024318" y="5827128"/>
            <a:ext cx="2695763" cy="89820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E95B0C"/>
                </a:solidFill>
                <a:latin typeface="Calibri" pitchFamily="34" charset="0"/>
              </a:rPr>
              <a:t>Are prey still to the appointment?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5004048" y="1770403"/>
            <a:ext cx="3744415" cy="2009926"/>
            <a:chOff x="1922621" y="4499648"/>
            <a:chExt cx="4374572" cy="4073443"/>
          </a:xfrm>
        </p:grpSpPr>
        <p:grpSp>
          <p:nvGrpSpPr>
            <p:cNvPr id="8" name="Groupe 217"/>
            <p:cNvGrpSpPr/>
            <p:nvPr/>
          </p:nvGrpSpPr>
          <p:grpSpPr>
            <a:xfrm>
              <a:off x="2211214" y="8011131"/>
              <a:ext cx="3996346" cy="154903"/>
              <a:chOff x="2211214" y="8011131"/>
              <a:chExt cx="3996346" cy="154903"/>
            </a:xfrm>
          </p:grpSpPr>
          <p:cxnSp>
            <p:nvCxnSpPr>
              <p:cNvPr id="38" name="Connecteur droit 37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218"/>
            <p:cNvGrpSpPr/>
            <p:nvPr/>
          </p:nvGrpSpPr>
          <p:grpSpPr>
            <a:xfrm rot="5400000">
              <a:off x="317406" y="6104863"/>
              <a:ext cx="3384722" cy="174292"/>
              <a:chOff x="2211214" y="8011131"/>
              <a:chExt cx="3996346" cy="154903"/>
            </a:xfrm>
          </p:grpSpPr>
          <p:cxnSp>
            <p:nvCxnSpPr>
              <p:cNvPr id="25" name="Connecteur droit 24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ZoneTexte 9"/>
            <p:cNvSpPr txBox="1"/>
            <p:nvPr/>
          </p:nvSpPr>
          <p:spPr>
            <a:xfrm>
              <a:off x="2122311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492370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F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851979" y="813608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214756" y="812966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586296" y="8136016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3940527" y="8125671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4298489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664882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032968" y="8129714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S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389858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O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762756" y="812496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N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117233" y="8132140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D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51" name="ZoneTexte 50"/>
          <p:cNvSpPr txBox="1"/>
          <p:nvPr/>
        </p:nvSpPr>
        <p:spPr>
          <a:xfrm rot="16200000">
            <a:off x="3945183" y="2436103"/>
            <a:ext cx="1622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Trebuchet MS" panose="020B0603020202020204" pitchFamily="34" charset="0"/>
              </a:rPr>
              <a:t>Abundance</a:t>
            </a:r>
            <a:endParaRPr lang="fr-FR" sz="1600" dirty="0">
              <a:latin typeface="Trebuchet MS" panose="020B0603020202020204" pitchFamily="34" charset="0"/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936597" y="2075735"/>
            <a:ext cx="2307810" cy="1284702"/>
          </a:xfrm>
          <a:custGeom>
            <a:avLst/>
            <a:gdLst>
              <a:gd name="connsiteX0" fmla="*/ 0 w 1274884"/>
              <a:gd name="connsiteY0" fmla="*/ 589648 h 589648"/>
              <a:gd name="connsiteX1" fmla="*/ 281354 w 1274884"/>
              <a:gd name="connsiteY1" fmla="*/ 132448 h 589648"/>
              <a:gd name="connsiteX2" fmla="*/ 606669 w 1274884"/>
              <a:gd name="connsiteY2" fmla="*/ 563 h 589648"/>
              <a:gd name="connsiteX3" fmla="*/ 1037492 w 1274884"/>
              <a:gd name="connsiteY3" fmla="*/ 167617 h 589648"/>
              <a:gd name="connsiteX4" fmla="*/ 1274884 w 1274884"/>
              <a:gd name="connsiteY4" fmla="*/ 563271 h 589648"/>
              <a:gd name="connsiteX5" fmla="*/ 1274884 w 1274884"/>
              <a:gd name="connsiteY5" fmla="*/ 563271 h 58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4884" h="589648">
                <a:moveTo>
                  <a:pt x="0" y="589648"/>
                </a:moveTo>
                <a:cubicBezTo>
                  <a:pt x="90121" y="410138"/>
                  <a:pt x="180243" y="230629"/>
                  <a:pt x="281354" y="132448"/>
                </a:cubicBezTo>
                <a:cubicBezTo>
                  <a:pt x="382466" y="34267"/>
                  <a:pt x="480646" y="-5298"/>
                  <a:pt x="606669" y="563"/>
                </a:cubicBezTo>
                <a:cubicBezTo>
                  <a:pt x="732692" y="6424"/>
                  <a:pt x="926123" y="73832"/>
                  <a:pt x="1037492" y="167617"/>
                </a:cubicBezTo>
                <a:cubicBezTo>
                  <a:pt x="1148861" y="261402"/>
                  <a:pt x="1274884" y="563271"/>
                  <a:pt x="1274884" y="563271"/>
                </a:cubicBezTo>
                <a:lnTo>
                  <a:pt x="1274884" y="5632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Trebuchet MS" panose="020B0603020202020204" pitchFamily="34" charset="0"/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6764226" y="1043150"/>
            <a:ext cx="397899" cy="2317287"/>
          </a:xfrm>
          <a:custGeom>
            <a:avLst/>
            <a:gdLst>
              <a:gd name="connsiteX0" fmla="*/ 0 w 219808"/>
              <a:gd name="connsiteY0" fmla="*/ 492375 h 492375"/>
              <a:gd name="connsiteX1" fmla="*/ 105508 w 219808"/>
              <a:gd name="connsiteY1" fmla="*/ 6 h 492375"/>
              <a:gd name="connsiteX2" fmla="*/ 219808 w 219808"/>
              <a:gd name="connsiteY2" fmla="*/ 483583 h 49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808" h="492375">
                <a:moveTo>
                  <a:pt x="0" y="492375"/>
                </a:moveTo>
                <a:cubicBezTo>
                  <a:pt x="34436" y="246923"/>
                  <a:pt x="68873" y="1471"/>
                  <a:pt x="105508" y="6"/>
                </a:cubicBezTo>
                <a:cubicBezTo>
                  <a:pt x="142143" y="-1459"/>
                  <a:pt x="180975" y="241062"/>
                  <a:pt x="219808" y="483583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Trebuchet MS" panose="020B0603020202020204" pitchFamily="34" charset="0"/>
            </a:endParaRPr>
          </a:p>
        </p:txBody>
      </p:sp>
      <p:cxnSp>
        <p:nvCxnSpPr>
          <p:cNvPr id="54" name="Connecteur droit 53"/>
          <p:cNvCxnSpPr/>
          <p:nvPr/>
        </p:nvCxnSpPr>
        <p:spPr>
          <a:xfrm>
            <a:off x="6963175" y="1824304"/>
            <a:ext cx="0" cy="1669952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6930949" y="1824304"/>
            <a:ext cx="0" cy="1669952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5929302" y="1834392"/>
            <a:ext cx="0" cy="1669952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8244407" y="1844332"/>
            <a:ext cx="0" cy="1669952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6758230" y="1793844"/>
            <a:ext cx="0" cy="1669952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7164287" y="1803784"/>
            <a:ext cx="0" cy="1669952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e 258"/>
          <p:cNvGrpSpPr/>
          <p:nvPr/>
        </p:nvGrpSpPr>
        <p:grpSpPr>
          <a:xfrm>
            <a:off x="596171" y="1764105"/>
            <a:ext cx="3744415" cy="2009926"/>
            <a:chOff x="1922621" y="4499648"/>
            <a:chExt cx="4374572" cy="4073443"/>
          </a:xfrm>
        </p:grpSpPr>
        <p:grpSp>
          <p:nvGrpSpPr>
            <p:cNvPr id="113" name="Groupe 268"/>
            <p:cNvGrpSpPr/>
            <p:nvPr/>
          </p:nvGrpSpPr>
          <p:grpSpPr>
            <a:xfrm>
              <a:off x="2211214" y="8011131"/>
              <a:ext cx="3996346" cy="154903"/>
              <a:chOff x="2211214" y="8011131"/>
              <a:chExt cx="3996346" cy="154903"/>
            </a:xfrm>
          </p:grpSpPr>
          <p:cxnSp>
            <p:nvCxnSpPr>
              <p:cNvPr id="140" name="Connecteur droit 139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cteur droit 140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necteur droit 141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necteur droit 142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necteur droit 143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cteur droit 144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eur droit 145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necteur droit 146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cteur droit 147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eur droit 148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cteur droit 149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onnecteur droit 150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eur droit 151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e 269"/>
            <p:cNvGrpSpPr/>
            <p:nvPr/>
          </p:nvGrpSpPr>
          <p:grpSpPr>
            <a:xfrm rot="5400000">
              <a:off x="317406" y="6104863"/>
              <a:ext cx="3384722" cy="174292"/>
              <a:chOff x="2211214" y="8011131"/>
              <a:chExt cx="3996346" cy="154903"/>
            </a:xfrm>
          </p:grpSpPr>
          <p:cxnSp>
            <p:nvCxnSpPr>
              <p:cNvPr id="127" name="Connecteur droit 126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 droit 127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cteur droit 128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129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130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131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132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133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134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135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136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137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138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ZoneTexte 114"/>
            <p:cNvSpPr txBox="1"/>
            <p:nvPr/>
          </p:nvSpPr>
          <p:spPr>
            <a:xfrm>
              <a:off x="2122311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2492370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F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7" name="ZoneTexte 116"/>
            <p:cNvSpPr txBox="1"/>
            <p:nvPr/>
          </p:nvSpPr>
          <p:spPr>
            <a:xfrm>
              <a:off x="2851979" y="813608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8" name="ZoneTexte 117"/>
            <p:cNvSpPr txBox="1"/>
            <p:nvPr/>
          </p:nvSpPr>
          <p:spPr>
            <a:xfrm>
              <a:off x="3214756" y="812966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19" name="ZoneTexte 118"/>
            <p:cNvSpPr txBox="1"/>
            <p:nvPr/>
          </p:nvSpPr>
          <p:spPr>
            <a:xfrm>
              <a:off x="3586296" y="8136016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3940527" y="8125671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4298489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4664882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3" name="ZoneTexte 122"/>
            <p:cNvSpPr txBox="1"/>
            <p:nvPr/>
          </p:nvSpPr>
          <p:spPr>
            <a:xfrm>
              <a:off x="5032968" y="8129714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S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4" name="ZoneTexte 123"/>
            <p:cNvSpPr txBox="1"/>
            <p:nvPr/>
          </p:nvSpPr>
          <p:spPr>
            <a:xfrm>
              <a:off x="5389858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O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5" name="ZoneTexte 124"/>
            <p:cNvSpPr txBox="1"/>
            <p:nvPr/>
          </p:nvSpPr>
          <p:spPr>
            <a:xfrm>
              <a:off x="5762756" y="812496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N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26" name="ZoneTexte 125"/>
            <p:cNvSpPr txBox="1"/>
            <p:nvPr/>
          </p:nvSpPr>
          <p:spPr>
            <a:xfrm>
              <a:off x="6117233" y="8132140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D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111" name="ZoneTexte 110"/>
          <p:cNvSpPr txBox="1"/>
          <p:nvPr/>
        </p:nvSpPr>
        <p:spPr>
          <a:xfrm rot="16200000">
            <a:off x="-462694" y="2429805"/>
            <a:ext cx="1622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Trebuchet MS" panose="020B0603020202020204" pitchFamily="34" charset="0"/>
              </a:rPr>
              <a:t>Abundance</a:t>
            </a:r>
            <a:endParaRPr lang="fr-FR" sz="1600" dirty="0">
              <a:latin typeface="Trebuchet MS" panose="020B0603020202020204" pitchFamily="34" charset="0"/>
            </a:endParaRPr>
          </a:p>
        </p:txBody>
      </p:sp>
      <p:sp>
        <p:nvSpPr>
          <p:cNvPr id="112" name="Flèche vers le bas 111"/>
          <p:cNvSpPr/>
          <p:nvPr/>
        </p:nvSpPr>
        <p:spPr>
          <a:xfrm>
            <a:off x="2298712" y="3769866"/>
            <a:ext cx="231011" cy="275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sp>
        <p:nvSpPr>
          <p:cNvPr id="153" name="ZoneTexte 152"/>
          <p:cNvSpPr txBox="1"/>
          <p:nvPr/>
        </p:nvSpPr>
        <p:spPr>
          <a:xfrm>
            <a:off x="921133" y="3995478"/>
            <a:ext cx="29037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rebuchet MS" panose="020B0603020202020204" pitchFamily="34" charset="0"/>
              </a:rPr>
              <a:t>Shifts in </a:t>
            </a:r>
            <a:r>
              <a:rPr lang="fr-FR" sz="1600" dirty="0" err="1">
                <a:latin typeface="Trebuchet MS" panose="020B0603020202020204" pitchFamily="34" charset="0"/>
              </a:rPr>
              <a:t>seasonal</a:t>
            </a:r>
            <a:r>
              <a:rPr lang="fr-FR" sz="1600" dirty="0">
                <a:latin typeface="Trebuchet MS" panose="020B0603020202020204" pitchFamily="34" charset="0"/>
              </a:rPr>
              <a:t> </a:t>
            </a:r>
            <a:r>
              <a:rPr lang="fr-FR" sz="1600" dirty="0" err="1">
                <a:latin typeface="Trebuchet MS" panose="020B0603020202020204" pitchFamily="34" charset="0"/>
              </a:rPr>
              <a:t>peaks</a:t>
            </a:r>
            <a:endParaRPr lang="fr-FR" sz="1600" dirty="0">
              <a:latin typeface="Trebuchet MS" panose="020B0603020202020204" pitchFamily="34" charset="0"/>
            </a:endParaRPr>
          </a:p>
          <a:p>
            <a:pPr algn="ctr"/>
            <a:r>
              <a:rPr lang="fr-FR" sz="1050" dirty="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fr-FR" sz="1050" dirty="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Edwards &amp;Richardson, 2004, Nature </a:t>
            </a:r>
            <a:r>
              <a:rPr lang="fr-FR" sz="1050" dirty="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)</a:t>
            </a:r>
            <a:endParaRPr lang="fr-FR" sz="10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54" name="Forme libre 153"/>
          <p:cNvSpPr/>
          <p:nvPr/>
        </p:nvSpPr>
        <p:spPr>
          <a:xfrm>
            <a:off x="1832142" y="2150501"/>
            <a:ext cx="2307810" cy="1284702"/>
          </a:xfrm>
          <a:custGeom>
            <a:avLst/>
            <a:gdLst>
              <a:gd name="connsiteX0" fmla="*/ 0 w 1274884"/>
              <a:gd name="connsiteY0" fmla="*/ 589648 h 589648"/>
              <a:gd name="connsiteX1" fmla="*/ 281354 w 1274884"/>
              <a:gd name="connsiteY1" fmla="*/ 132448 h 589648"/>
              <a:gd name="connsiteX2" fmla="*/ 606669 w 1274884"/>
              <a:gd name="connsiteY2" fmla="*/ 563 h 589648"/>
              <a:gd name="connsiteX3" fmla="*/ 1037492 w 1274884"/>
              <a:gd name="connsiteY3" fmla="*/ 167617 h 589648"/>
              <a:gd name="connsiteX4" fmla="*/ 1274884 w 1274884"/>
              <a:gd name="connsiteY4" fmla="*/ 563271 h 589648"/>
              <a:gd name="connsiteX5" fmla="*/ 1274884 w 1274884"/>
              <a:gd name="connsiteY5" fmla="*/ 563271 h 58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4884" h="589648">
                <a:moveTo>
                  <a:pt x="0" y="589648"/>
                </a:moveTo>
                <a:cubicBezTo>
                  <a:pt x="90121" y="410138"/>
                  <a:pt x="180243" y="230629"/>
                  <a:pt x="281354" y="132448"/>
                </a:cubicBezTo>
                <a:cubicBezTo>
                  <a:pt x="382466" y="34267"/>
                  <a:pt x="480646" y="-5298"/>
                  <a:pt x="606669" y="563"/>
                </a:cubicBezTo>
                <a:cubicBezTo>
                  <a:pt x="732692" y="6424"/>
                  <a:pt x="926123" y="73832"/>
                  <a:pt x="1037492" y="167617"/>
                </a:cubicBezTo>
                <a:cubicBezTo>
                  <a:pt x="1148861" y="261402"/>
                  <a:pt x="1274884" y="563271"/>
                  <a:pt x="1274884" y="563271"/>
                </a:cubicBezTo>
                <a:lnTo>
                  <a:pt x="1274884" y="5632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Trebuchet MS" panose="020B0603020202020204" pitchFamily="34" charset="0"/>
            </a:endParaRPr>
          </a:p>
        </p:txBody>
      </p:sp>
      <p:cxnSp>
        <p:nvCxnSpPr>
          <p:cNvPr id="155" name="Connecteur droit 154"/>
          <p:cNvCxnSpPr/>
          <p:nvPr/>
        </p:nvCxnSpPr>
        <p:spPr>
          <a:xfrm>
            <a:off x="2826494" y="1899070"/>
            <a:ext cx="0" cy="1669952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orme libre 155"/>
          <p:cNvSpPr/>
          <p:nvPr/>
        </p:nvSpPr>
        <p:spPr>
          <a:xfrm>
            <a:off x="1814298" y="2133085"/>
            <a:ext cx="2307810" cy="1284702"/>
          </a:xfrm>
          <a:custGeom>
            <a:avLst/>
            <a:gdLst>
              <a:gd name="connsiteX0" fmla="*/ 0 w 1274884"/>
              <a:gd name="connsiteY0" fmla="*/ 589648 h 589648"/>
              <a:gd name="connsiteX1" fmla="*/ 281354 w 1274884"/>
              <a:gd name="connsiteY1" fmla="*/ 132448 h 589648"/>
              <a:gd name="connsiteX2" fmla="*/ 606669 w 1274884"/>
              <a:gd name="connsiteY2" fmla="*/ 563 h 589648"/>
              <a:gd name="connsiteX3" fmla="*/ 1037492 w 1274884"/>
              <a:gd name="connsiteY3" fmla="*/ 167617 h 589648"/>
              <a:gd name="connsiteX4" fmla="*/ 1274884 w 1274884"/>
              <a:gd name="connsiteY4" fmla="*/ 563271 h 589648"/>
              <a:gd name="connsiteX5" fmla="*/ 1274884 w 1274884"/>
              <a:gd name="connsiteY5" fmla="*/ 563271 h 58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4884" h="589648">
                <a:moveTo>
                  <a:pt x="0" y="589648"/>
                </a:moveTo>
                <a:cubicBezTo>
                  <a:pt x="90121" y="410138"/>
                  <a:pt x="180243" y="230629"/>
                  <a:pt x="281354" y="132448"/>
                </a:cubicBezTo>
                <a:cubicBezTo>
                  <a:pt x="382466" y="34267"/>
                  <a:pt x="480646" y="-5298"/>
                  <a:pt x="606669" y="563"/>
                </a:cubicBezTo>
                <a:cubicBezTo>
                  <a:pt x="732692" y="6424"/>
                  <a:pt x="926123" y="73832"/>
                  <a:pt x="1037492" y="167617"/>
                </a:cubicBezTo>
                <a:cubicBezTo>
                  <a:pt x="1148861" y="261402"/>
                  <a:pt x="1274884" y="563271"/>
                  <a:pt x="1274884" y="563271"/>
                </a:cubicBezTo>
                <a:lnTo>
                  <a:pt x="1274884" y="56327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Trebuchet MS" panose="020B0603020202020204" pitchFamily="34" charset="0"/>
            </a:endParaRPr>
          </a:p>
        </p:txBody>
      </p:sp>
      <p:cxnSp>
        <p:nvCxnSpPr>
          <p:cNvPr id="157" name="Connecteur droit 156"/>
          <p:cNvCxnSpPr/>
          <p:nvPr/>
        </p:nvCxnSpPr>
        <p:spPr>
          <a:xfrm>
            <a:off x="2808650" y="1881654"/>
            <a:ext cx="0" cy="1669952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Flèche vers le bas 157"/>
          <p:cNvSpPr/>
          <p:nvPr/>
        </p:nvSpPr>
        <p:spPr>
          <a:xfrm>
            <a:off x="6797953" y="3786273"/>
            <a:ext cx="171849" cy="348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sp>
        <p:nvSpPr>
          <p:cNvPr id="159" name="ZoneTexte 158"/>
          <p:cNvSpPr txBox="1"/>
          <p:nvPr/>
        </p:nvSpPr>
        <p:spPr>
          <a:xfrm>
            <a:off x="5580112" y="4140369"/>
            <a:ext cx="2607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rebuchet MS" panose="020B0603020202020204" pitchFamily="34" charset="0"/>
              </a:rPr>
              <a:t>Changes in </a:t>
            </a:r>
            <a:r>
              <a:rPr lang="fr-FR" sz="1600" dirty="0" err="1">
                <a:latin typeface="Trebuchet MS" panose="020B0603020202020204" pitchFamily="34" charset="0"/>
              </a:rPr>
              <a:t>residence</a:t>
            </a:r>
            <a:r>
              <a:rPr lang="fr-FR" sz="1600" dirty="0">
                <a:latin typeface="Trebuchet MS" panose="020B0603020202020204" pitchFamily="34" charset="0"/>
              </a:rPr>
              <a:t> time</a:t>
            </a:r>
          </a:p>
        </p:txBody>
      </p:sp>
      <p:sp>
        <p:nvSpPr>
          <p:cNvPr id="160" name="Flèche vers le bas 159"/>
          <p:cNvSpPr/>
          <p:nvPr/>
        </p:nvSpPr>
        <p:spPr>
          <a:xfrm rot="5400000">
            <a:off x="2627784" y="1404065"/>
            <a:ext cx="171849" cy="348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sp>
        <p:nvSpPr>
          <p:cNvPr id="161" name="Flèche vers le bas 160"/>
          <p:cNvSpPr/>
          <p:nvPr/>
        </p:nvSpPr>
        <p:spPr>
          <a:xfrm rot="5400000">
            <a:off x="6460531" y="1315735"/>
            <a:ext cx="171849" cy="348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sp>
        <p:nvSpPr>
          <p:cNvPr id="162" name="Flèche vers le bas 161"/>
          <p:cNvSpPr/>
          <p:nvPr/>
        </p:nvSpPr>
        <p:spPr>
          <a:xfrm rot="16200000" flipH="1">
            <a:off x="7324627" y="1315735"/>
            <a:ext cx="171849" cy="3485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noFill/>
              <a:latin typeface="Trebuchet MS" panose="020B0603020202020204" pitchFamily="34" charset="0"/>
            </a:endParaRPr>
          </a:p>
        </p:txBody>
      </p:sp>
      <p:grpSp>
        <p:nvGrpSpPr>
          <p:cNvPr id="163" name="Groupe 258"/>
          <p:cNvGrpSpPr/>
          <p:nvPr/>
        </p:nvGrpSpPr>
        <p:grpSpPr>
          <a:xfrm>
            <a:off x="596171" y="4725144"/>
            <a:ext cx="3744415" cy="2009926"/>
            <a:chOff x="1922621" y="4499648"/>
            <a:chExt cx="4374572" cy="4073443"/>
          </a:xfrm>
        </p:grpSpPr>
        <p:grpSp>
          <p:nvGrpSpPr>
            <p:cNvPr id="164" name="Groupe 268"/>
            <p:cNvGrpSpPr/>
            <p:nvPr/>
          </p:nvGrpSpPr>
          <p:grpSpPr>
            <a:xfrm>
              <a:off x="2211214" y="8011131"/>
              <a:ext cx="3996346" cy="154903"/>
              <a:chOff x="2211214" y="8011131"/>
              <a:chExt cx="3996346" cy="154903"/>
            </a:xfrm>
          </p:grpSpPr>
          <p:cxnSp>
            <p:nvCxnSpPr>
              <p:cNvPr id="191" name="Connecteur droit 190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necteur droit 191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necteur droit 192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necteur droit 193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necteur droit 194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cteur droit 195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cteur droit 196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cteur droit 197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cteur droit 198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cteur droit 199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necteur droit 200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necteur droit 201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cteur droit 202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e 269"/>
            <p:cNvGrpSpPr/>
            <p:nvPr/>
          </p:nvGrpSpPr>
          <p:grpSpPr>
            <a:xfrm rot="5400000">
              <a:off x="317406" y="6104863"/>
              <a:ext cx="3384722" cy="174292"/>
              <a:chOff x="2211214" y="8011131"/>
              <a:chExt cx="3996346" cy="154903"/>
            </a:xfrm>
          </p:grpSpPr>
          <p:cxnSp>
            <p:nvCxnSpPr>
              <p:cNvPr id="178" name="Connecteur droit 177"/>
              <p:cNvCxnSpPr/>
              <p:nvPr/>
            </p:nvCxnSpPr>
            <p:spPr>
              <a:xfrm>
                <a:off x="2211214" y="8012532"/>
                <a:ext cx="399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onnecteur droit 178"/>
              <p:cNvCxnSpPr/>
              <p:nvPr/>
            </p:nvCxnSpPr>
            <p:spPr>
              <a:xfrm>
                <a:off x="2211338" y="8012532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necteur droit 179"/>
              <p:cNvCxnSpPr/>
              <p:nvPr/>
            </p:nvCxnSpPr>
            <p:spPr>
              <a:xfrm>
                <a:off x="2581920" y="801113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cteur droit 180"/>
              <p:cNvCxnSpPr/>
              <p:nvPr/>
            </p:nvCxnSpPr>
            <p:spPr>
              <a:xfrm>
                <a:off x="29419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eur droit 181"/>
              <p:cNvCxnSpPr/>
              <p:nvPr/>
            </p:nvCxnSpPr>
            <p:spPr>
              <a:xfrm>
                <a:off x="331050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cteur droit 182"/>
              <p:cNvCxnSpPr/>
              <p:nvPr/>
            </p:nvCxnSpPr>
            <p:spPr>
              <a:xfrm>
                <a:off x="3679056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eur droit 183"/>
              <p:cNvCxnSpPr/>
              <p:nvPr/>
            </p:nvCxnSpPr>
            <p:spPr>
              <a:xfrm>
                <a:off x="4030508" y="8017481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necteur droit 184"/>
              <p:cNvCxnSpPr/>
              <p:nvPr/>
            </p:nvCxnSpPr>
            <p:spPr>
              <a:xfrm>
                <a:off x="438847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necteur droit 185"/>
              <p:cNvCxnSpPr/>
              <p:nvPr/>
            </p:nvCxnSpPr>
            <p:spPr>
              <a:xfrm>
                <a:off x="51226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cteur droit 186"/>
              <p:cNvCxnSpPr/>
              <p:nvPr/>
            </p:nvCxnSpPr>
            <p:spPr>
              <a:xfrm>
                <a:off x="4754860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cteur droit 187"/>
              <p:cNvCxnSpPr/>
              <p:nvPr/>
            </p:nvCxnSpPr>
            <p:spPr>
              <a:xfrm>
                <a:off x="5477098" y="802203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cteur droit 188"/>
              <p:cNvCxnSpPr/>
              <p:nvPr/>
            </p:nvCxnSpPr>
            <p:spPr>
              <a:xfrm>
                <a:off x="5856188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cteur droit 189"/>
              <p:cNvCxnSpPr/>
              <p:nvPr/>
            </p:nvCxnSpPr>
            <p:spPr>
              <a:xfrm>
                <a:off x="6207560" y="8015684"/>
                <a:ext cx="0" cy="144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6" name="ZoneTexte 165"/>
            <p:cNvSpPr txBox="1"/>
            <p:nvPr/>
          </p:nvSpPr>
          <p:spPr>
            <a:xfrm>
              <a:off x="2122311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67" name="ZoneTexte 166"/>
            <p:cNvSpPr txBox="1"/>
            <p:nvPr/>
          </p:nvSpPr>
          <p:spPr>
            <a:xfrm>
              <a:off x="2492370" y="8136459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F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68" name="ZoneTexte 167"/>
            <p:cNvSpPr txBox="1"/>
            <p:nvPr/>
          </p:nvSpPr>
          <p:spPr>
            <a:xfrm>
              <a:off x="2851979" y="813608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69" name="ZoneTexte 168"/>
            <p:cNvSpPr txBox="1"/>
            <p:nvPr/>
          </p:nvSpPr>
          <p:spPr>
            <a:xfrm>
              <a:off x="3214756" y="812966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0" name="ZoneTexte 169"/>
            <p:cNvSpPr txBox="1"/>
            <p:nvPr/>
          </p:nvSpPr>
          <p:spPr>
            <a:xfrm>
              <a:off x="3586296" y="8136016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M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1" name="ZoneTexte 170"/>
            <p:cNvSpPr txBox="1"/>
            <p:nvPr/>
          </p:nvSpPr>
          <p:spPr>
            <a:xfrm>
              <a:off x="3940527" y="8125671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2" name="ZoneTexte 171"/>
            <p:cNvSpPr txBox="1"/>
            <p:nvPr/>
          </p:nvSpPr>
          <p:spPr>
            <a:xfrm>
              <a:off x="4298489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J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3" name="ZoneTexte 172"/>
            <p:cNvSpPr txBox="1"/>
            <p:nvPr/>
          </p:nvSpPr>
          <p:spPr>
            <a:xfrm>
              <a:off x="4664882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A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4" name="ZoneTexte 173"/>
            <p:cNvSpPr txBox="1"/>
            <p:nvPr/>
          </p:nvSpPr>
          <p:spPr>
            <a:xfrm>
              <a:off x="5032968" y="8129714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S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5" name="ZoneTexte 174"/>
            <p:cNvSpPr txBox="1"/>
            <p:nvPr/>
          </p:nvSpPr>
          <p:spPr>
            <a:xfrm>
              <a:off x="5389858" y="8125995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O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6" name="ZoneTexte 175"/>
            <p:cNvSpPr txBox="1"/>
            <p:nvPr/>
          </p:nvSpPr>
          <p:spPr>
            <a:xfrm>
              <a:off x="5762756" y="8124962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N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  <p:sp>
          <p:nvSpPr>
            <p:cNvPr id="177" name="ZoneTexte 176"/>
            <p:cNvSpPr txBox="1"/>
            <p:nvPr/>
          </p:nvSpPr>
          <p:spPr>
            <a:xfrm>
              <a:off x="6117233" y="8132140"/>
              <a:ext cx="179960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Trebuchet MS" panose="020B0603020202020204" pitchFamily="34" charset="0"/>
                </a:rPr>
                <a:t>D</a:t>
              </a:r>
              <a:endParaRPr lang="fr-FR" sz="8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204" name="ZoneTexte 203"/>
          <p:cNvSpPr txBox="1"/>
          <p:nvPr/>
        </p:nvSpPr>
        <p:spPr>
          <a:xfrm rot="16200000">
            <a:off x="-462694" y="5390844"/>
            <a:ext cx="1622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Trebuchet MS" panose="020B0603020202020204" pitchFamily="34" charset="0"/>
              </a:rPr>
              <a:t>Abundance</a:t>
            </a:r>
            <a:endParaRPr lang="fr-FR" sz="1600" dirty="0">
              <a:latin typeface="Trebuchet MS" panose="020B0603020202020204" pitchFamily="34" charset="0"/>
            </a:endParaRPr>
          </a:p>
        </p:txBody>
      </p:sp>
      <p:grpSp>
        <p:nvGrpSpPr>
          <p:cNvPr id="257" name="Groupe 256"/>
          <p:cNvGrpSpPr/>
          <p:nvPr/>
        </p:nvGrpSpPr>
        <p:grpSpPr>
          <a:xfrm>
            <a:off x="1640795" y="4797152"/>
            <a:ext cx="1535263" cy="1669952"/>
            <a:chOff x="2339752" y="4797152"/>
            <a:chExt cx="1535263" cy="1669952"/>
          </a:xfrm>
        </p:grpSpPr>
        <p:sp>
          <p:nvSpPr>
            <p:cNvPr id="205" name="Forme libre 204"/>
            <p:cNvSpPr/>
            <p:nvPr/>
          </p:nvSpPr>
          <p:spPr>
            <a:xfrm>
              <a:off x="2339752" y="5111540"/>
              <a:ext cx="1535263" cy="1284702"/>
            </a:xfrm>
            <a:custGeom>
              <a:avLst/>
              <a:gdLst>
                <a:gd name="connsiteX0" fmla="*/ 0 w 1274884"/>
                <a:gd name="connsiteY0" fmla="*/ 589648 h 589648"/>
                <a:gd name="connsiteX1" fmla="*/ 281354 w 1274884"/>
                <a:gd name="connsiteY1" fmla="*/ 132448 h 589648"/>
                <a:gd name="connsiteX2" fmla="*/ 606669 w 1274884"/>
                <a:gd name="connsiteY2" fmla="*/ 563 h 589648"/>
                <a:gd name="connsiteX3" fmla="*/ 1037492 w 1274884"/>
                <a:gd name="connsiteY3" fmla="*/ 167617 h 589648"/>
                <a:gd name="connsiteX4" fmla="*/ 1274884 w 1274884"/>
                <a:gd name="connsiteY4" fmla="*/ 563271 h 589648"/>
                <a:gd name="connsiteX5" fmla="*/ 1274884 w 1274884"/>
                <a:gd name="connsiteY5" fmla="*/ 563271 h 58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884" h="589648">
                  <a:moveTo>
                    <a:pt x="0" y="589648"/>
                  </a:moveTo>
                  <a:cubicBezTo>
                    <a:pt x="90121" y="410138"/>
                    <a:pt x="180243" y="230629"/>
                    <a:pt x="281354" y="132448"/>
                  </a:cubicBezTo>
                  <a:cubicBezTo>
                    <a:pt x="382466" y="34267"/>
                    <a:pt x="480646" y="-5298"/>
                    <a:pt x="606669" y="563"/>
                  </a:cubicBezTo>
                  <a:cubicBezTo>
                    <a:pt x="732692" y="6424"/>
                    <a:pt x="926123" y="73832"/>
                    <a:pt x="1037492" y="167617"/>
                  </a:cubicBezTo>
                  <a:cubicBezTo>
                    <a:pt x="1148861" y="261402"/>
                    <a:pt x="1274884" y="563271"/>
                    <a:pt x="1274884" y="563271"/>
                  </a:cubicBezTo>
                  <a:lnTo>
                    <a:pt x="1274884" y="563271"/>
                  </a:ln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600">
                <a:latin typeface="Trebuchet MS" panose="020B0603020202020204" pitchFamily="34" charset="0"/>
              </a:endParaRPr>
            </a:p>
          </p:txBody>
        </p:sp>
        <p:cxnSp>
          <p:nvCxnSpPr>
            <p:cNvPr id="254" name="Connecteur droit 253"/>
            <p:cNvCxnSpPr/>
            <p:nvPr/>
          </p:nvCxnSpPr>
          <p:spPr>
            <a:xfrm>
              <a:off x="3059832" y="4797152"/>
              <a:ext cx="0" cy="1669952"/>
            </a:xfrm>
            <a:prstGeom prst="line">
              <a:avLst/>
            </a:prstGeom>
            <a:ln w="28575">
              <a:solidFill>
                <a:srgbClr val="003A8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e 255"/>
          <p:cNvGrpSpPr/>
          <p:nvPr/>
        </p:nvGrpSpPr>
        <p:grpSpPr>
          <a:xfrm>
            <a:off x="1853265" y="4797152"/>
            <a:ext cx="1299698" cy="1669952"/>
            <a:chOff x="3419872" y="4797152"/>
            <a:chExt cx="1299698" cy="1669952"/>
          </a:xfrm>
        </p:grpSpPr>
        <p:sp>
          <p:nvSpPr>
            <p:cNvPr id="207" name="Forme libre 206"/>
            <p:cNvSpPr/>
            <p:nvPr/>
          </p:nvSpPr>
          <p:spPr>
            <a:xfrm>
              <a:off x="3419872" y="5157192"/>
              <a:ext cx="1299698" cy="1284702"/>
            </a:xfrm>
            <a:custGeom>
              <a:avLst/>
              <a:gdLst>
                <a:gd name="connsiteX0" fmla="*/ 0 w 1274884"/>
                <a:gd name="connsiteY0" fmla="*/ 589648 h 589648"/>
                <a:gd name="connsiteX1" fmla="*/ 281354 w 1274884"/>
                <a:gd name="connsiteY1" fmla="*/ 132448 h 589648"/>
                <a:gd name="connsiteX2" fmla="*/ 606669 w 1274884"/>
                <a:gd name="connsiteY2" fmla="*/ 563 h 589648"/>
                <a:gd name="connsiteX3" fmla="*/ 1037492 w 1274884"/>
                <a:gd name="connsiteY3" fmla="*/ 167617 h 589648"/>
                <a:gd name="connsiteX4" fmla="*/ 1274884 w 1274884"/>
                <a:gd name="connsiteY4" fmla="*/ 563271 h 589648"/>
                <a:gd name="connsiteX5" fmla="*/ 1274884 w 1274884"/>
                <a:gd name="connsiteY5" fmla="*/ 563271 h 58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884" h="589648">
                  <a:moveTo>
                    <a:pt x="0" y="589648"/>
                  </a:moveTo>
                  <a:cubicBezTo>
                    <a:pt x="90121" y="410138"/>
                    <a:pt x="180243" y="230629"/>
                    <a:pt x="281354" y="132448"/>
                  </a:cubicBezTo>
                  <a:cubicBezTo>
                    <a:pt x="382466" y="34267"/>
                    <a:pt x="480646" y="-5298"/>
                    <a:pt x="606669" y="563"/>
                  </a:cubicBezTo>
                  <a:cubicBezTo>
                    <a:pt x="732692" y="6424"/>
                    <a:pt x="926123" y="73832"/>
                    <a:pt x="1037492" y="167617"/>
                  </a:cubicBezTo>
                  <a:cubicBezTo>
                    <a:pt x="1148861" y="261402"/>
                    <a:pt x="1274884" y="563271"/>
                    <a:pt x="1274884" y="563271"/>
                  </a:cubicBezTo>
                  <a:lnTo>
                    <a:pt x="1274884" y="563271"/>
                  </a:lnTo>
                </a:path>
              </a:pathLst>
            </a:cu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600">
                <a:latin typeface="Trebuchet MS" panose="020B0603020202020204" pitchFamily="34" charset="0"/>
              </a:endParaRPr>
            </a:p>
          </p:txBody>
        </p:sp>
        <p:cxnSp>
          <p:nvCxnSpPr>
            <p:cNvPr id="255" name="Connecteur droit 254"/>
            <p:cNvCxnSpPr/>
            <p:nvPr/>
          </p:nvCxnSpPr>
          <p:spPr>
            <a:xfrm>
              <a:off x="3995936" y="4797152"/>
              <a:ext cx="0" cy="1669952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8" name="Picture 4" descr="Anchois à la catalane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6F4F5"/>
              </a:clrFrom>
              <a:clrTo>
                <a:srgbClr val="F6F4F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509120"/>
            <a:ext cx="1152128" cy="757979"/>
          </a:xfrm>
          <a:prstGeom prst="rect">
            <a:avLst/>
          </a:prstGeom>
          <a:noFill/>
        </p:spPr>
      </p:pic>
      <p:grpSp>
        <p:nvGrpSpPr>
          <p:cNvPr id="263" name="Groupe 262"/>
          <p:cNvGrpSpPr/>
          <p:nvPr/>
        </p:nvGrpSpPr>
        <p:grpSpPr>
          <a:xfrm>
            <a:off x="3131840" y="4725144"/>
            <a:ext cx="701195" cy="702355"/>
            <a:chOff x="5497433" y="2812031"/>
            <a:chExt cx="1881285" cy="1361053"/>
          </a:xfrm>
        </p:grpSpPr>
        <p:pic>
          <p:nvPicPr>
            <p:cNvPr id="264" name="Picture 2" descr="http://nte-serveur.univ-lyon1.fr/nte/biologieanimale/boatp/arthropodes/crustac/galerie-crustaces/images/e.copepodes_Co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2812031"/>
              <a:ext cx="1080120" cy="805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" name="Picture 2" descr="http://nte-serveur.univ-lyon1.fr/nte/biologieanimale/boatp/arthropodes/crustac/galerie-crustaces/images/e.copepodes_Co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433" y="3214915"/>
              <a:ext cx="1080120" cy="805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2" descr="http://nte-serveur.univ-lyon1.fr/nte/biologieanimale/boatp/arthropodes/crustac/galerie-crustaces/images/e.copepodes_Co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598" y="3367315"/>
              <a:ext cx="1080120" cy="805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6" name="ZoneTexte 205"/>
          <p:cNvSpPr txBox="1"/>
          <p:nvPr/>
        </p:nvSpPr>
        <p:spPr>
          <a:xfrm>
            <a:off x="7274781" y="98753"/>
            <a:ext cx="1409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2"/>
                </a:solidFill>
                <a:latin typeface="Calibri Light" pitchFamily="34" charset="0"/>
              </a:rPr>
              <a:t>Chevillot et al. 2017</a:t>
            </a:r>
            <a:endParaRPr lang="fr-FR" sz="1200" dirty="0">
              <a:solidFill>
                <a:schemeClr val="bg2"/>
              </a:solidFill>
              <a:latin typeface="Calibri Light" pitchFamily="34" charset="0"/>
            </a:endParaRPr>
          </a:p>
        </p:txBody>
      </p:sp>
      <p:pic>
        <p:nvPicPr>
          <p:cNvPr id="208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596336" y="332656"/>
            <a:ext cx="813185" cy="725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571184" cy="490066"/>
          </a:xfrm>
        </p:spPr>
        <p:txBody>
          <a:bodyPr/>
          <a:lstStyle/>
          <a:p>
            <a:r>
              <a:rPr lang="fr-FR" dirty="0" smtClean="0"/>
              <a:t>30 </a:t>
            </a:r>
            <a:r>
              <a:rPr lang="fr-FR" dirty="0" err="1" smtClean="0"/>
              <a:t>years</a:t>
            </a:r>
            <a:r>
              <a:rPr lang="fr-FR" dirty="0" smtClean="0"/>
              <a:t> of change</a:t>
            </a:r>
            <a:endParaRPr lang="fr-FR" dirty="0"/>
          </a:p>
        </p:txBody>
      </p:sp>
      <p:sp>
        <p:nvSpPr>
          <p:cNvPr id="211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7560840" cy="432048"/>
          </a:xfrm>
        </p:spPr>
        <p:txBody>
          <a:bodyPr/>
          <a:lstStyle/>
          <a:p>
            <a:pPr algn="l"/>
            <a:r>
              <a:rPr lang="fr-FR" dirty="0" err="1" smtClean="0"/>
              <a:t>Seasonal</a:t>
            </a:r>
            <a:r>
              <a:rPr lang="fr-FR" dirty="0" smtClean="0"/>
              <a:t> patterns</a:t>
            </a:r>
            <a:endParaRPr lang="fr-FR" dirty="0"/>
          </a:p>
        </p:txBody>
      </p:sp>
      <p:sp>
        <p:nvSpPr>
          <p:cNvPr id="212" name="Espace réservé du contenu 1"/>
          <p:cNvSpPr txBox="1">
            <a:spLocks/>
          </p:cNvSpPr>
          <p:nvPr/>
        </p:nvSpPr>
        <p:spPr>
          <a:xfrm>
            <a:off x="323529" y="1119963"/>
            <a:ext cx="4927540" cy="418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2pPr>
            <a:lvl3pPr marL="630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3pPr>
            <a:lvl4pPr marL="900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3A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r-FR" sz="1600" dirty="0">
                <a:solidFill>
                  <a:srgbClr val="E95B0C"/>
                </a:solidFill>
                <a:latin typeface="Arial Rounded MT Bold" panose="020F0704030504030204" pitchFamily="34" charset="0"/>
              </a:rPr>
              <a:t>Possible </a:t>
            </a:r>
            <a:r>
              <a:rPr lang="fr-FR" sz="1600" dirty="0" err="1">
                <a:solidFill>
                  <a:srgbClr val="E95B0C"/>
                </a:solidFill>
                <a:latin typeface="Arial Rounded MT Bold" panose="020F0704030504030204" pitchFamily="34" charset="0"/>
              </a:rPr>
              <a:t>consequences</a:t>
            </a:r>
            <a:r>
              <a:rPr lang="fr-FR" sz="1600" dirty="0">
                <a:solidFill>
                  <a:srgbClr val="E95B0C"/>
                </a:solidFill>
                <a:latin typeface="Arial Rounded MT Bold" panose="020F0704030504030204" pitchFamily="34" charset="0"/>
              </a:rPr>
              <a:t> of </a:t>
            </a:r>
            <a:r>
              <a:rPr lang="fr-FR" sz="1600" dirty="0" err="1">
                <a:solidFill>
                  <a:srgbClr val="E95B0C"/>
                </a:solidFill>
                <a:latin typeface="Arial Rounded MT Bold" panose="020F0704030504030204" pitchFamily="34" charset="0"/>
              </a:rPr>
              <a:t>climate</a:t>
            </a:r>
            <a:r>
              <a:rPr lang="fr-FR" sz="1600" dirty="0">
                <a:solidFill>
                  <a:srgbClr val="E95B0C"/>
                </a:solidFill>
                <a:latin typeface="Arial Rounded MT Bold" panose="020F0704030504030204" pitchFamily="34" charset="0"/>
              </a:rPr>
              <a:t> change</a:t>
            </a:r>
          </a:p>
        </p:txBody>
      </p:sp>
      <p:sp>
        <p:nvSpPr>
          <p:cNvPr id="2" name="Rectangle 1"/>
          <p:cNvSpPr/>
          <p:nvPr/>
        </p:nvSpPr>
        <p:spPr>
          <a:xfrm>
            <a:off x="4470399" y="4844231"/>
            <a:ext cx="4494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E95B0C"/>
                </a:solidFill>
                <a:latin typeface="Calibri" pitchFamily="34" charset="0"/>
              </a:rPr>
              <a:t>And if the consequences of these changes are not the same for prey and predators ...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6983406" y="5828307"/>
            <a:ext cx="1277348" cy="681585"/>
            <a:chOff x="7436837" y="5916085"/>
            <a:chExt cx="1277348" cy="681585"/>
          </a:xfrm>
        </p:grpSpPr>
        <p:pic>
          <p:nvPicPr>
            <p:cNvPr id="3" name="Image 2" descr="File:Vector Book blue.svg - Wikipedia">
              <a:hlinkClick r:id="rId5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837" y="5916085"/>
              <a:ext cx="1277348" cy="681585"/>
            </a:xfrm>
            <a:prstGeom prst="rect">
              <a:avLst/>
            </a:prstGeom>
          </p:spPr>
        </p:pic>
        <p:sp>
          <p:nvSpPr>
            <p:cNvPr id="213" name="ZoneTexte 212">
              <a:hlinkClick r:id="rId5"/>
            </p:cNvPr>
            <p:cNvSpPr txBox="1"/>
            <p:nvPr/>
          </p:nvSpPr>
          <p:spPr>
            <a:xfrm rot="20213225">
              <a:off x="8058594" y="5987627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chemeClr val="bg2"/>
                  </a:solidFill>
                  <a:latin typeface="Calibri Light" pitchFamily="34" charset="0"/>
                </a:rPr>
                <a:t>Clic</a:t>
              </a:r>
              <a:endParaRPr lang="fr-FR" sz="1200" dirty="0">
                <a:solidFill>
                  <a:schemeClr val="bg2"/>
                </a:solidFill>
                <a:latin typeface="Calibri Light" pitchFamily="34" charset="0"/>
              </a:endParaRPr>
            </a:p>
          </p:txBody>
        </p:sp>
        <p:pic>
          <p:nvPicPr>
            <p:cNvPr id="5" name="Image 4" descr="Mouse Cursor PNG">
              <a:hlinkClick r:id="rId5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715" y="6197081"/>
              <a:ext cx="380433" cy="380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38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45 4.07407E-6 L -0.05486 4.07407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11111E-6 L -0.03125 -1.1111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04132 3.7037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07396 3.7037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68" grpId="0" build="p"/>
      <p:bldP spid="51" grpId="0"/>
      <p:bldP spid="52" grpId="0" animBg="1"/>
      <p:bldP spid="53" grpId="0" animBg="1"/>
      <p:bldP spid="112" grpId="0" animBg="1"/>
      <p:bldP spid="153" grpId="0"/>
      <p:bldP spid="154" grpId="0" animBg="1"/>
      <p:bldP spid="154" grpId="1" animBg="1"/>
      <p:bldP spid="158" grpId="0" animBg="1"/>
      <p:bldP spid="159" grpId="0"/>
      <p:bldP spid="160" grpId="0" animBg="1"/>
      <p:bldP spid="161" grpId="0" animBg="1"/>
      <p:bldP spid="162" grpId="0" animBg="1"/>
      <p:bldP spid="204" grpId="0"/>
      <p:bldP spid="212" grpId="0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3075" name="Picture 3" descr="imm006"/>
          <p:cNvPicPr>
            <a:picLocks noChangeAspect="1" noChangeArrowheads="1"/>
          </p:cNvPicPr>
          <p:nvPr/>
        </p:nvPicPr>
        <p:blipFill>
          <a:blip r:embed="rId3">
            <a:lum bright="40000" contrast="-60000"/>
          </a:blip>
          <a:srcRect/>
          <a:stretch>
            <a:fillRect/>
          </a:stretch>
        </p:blipFill>
        <p:spPr bwMode="auto">
          <a:xfrm>
            <a:off x="179388" y="188913"/>
            <a:ext cx="8785225" cy="6443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250825" y="2206625"/>
            <a:ext cx="8353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Arial" charset="0"/>
              <a:buNone/>
            </a:pPr>
            <a:r>
              <a:rPr lang="en-US" sz="3600" dirty="0">
                <a:solidFill>
                  <a:schemeClr val="accent2"/>
                </a:solidFill>
                <a:latin typeface="Century Gothic" pitchFamily="34" charset="0"/>
              </a:rPr>
              <a:t>Thank you for reading this presentation…</a:t>
            </a:r>
            <a:endParaRPr lang="en-US" sz="3600" baseline="30000" dirty="0">
              <a:solidFill>
                <a:schemeClr val="accent2"/>
              </a:solidFill>
              <a:latin typeface="Century Gothic" pitchFamily="34" charset="0"/>
            </a:endParaRPr>
          </a:p>
        </p:txBody>
      </p:sp>
      <p:sp>
        <p:nvSpPr>
          <p:cNvPr id="20485" name="Titre 9"/>
          <p:cNvSpPr>
            <a:spLocks noGrp="1"/>
          </p:cNvSpPr>
          <p:nvPr>
            <p:ph type="title"/>
          </p:nvPr>
        </p:nvSpPr>
        <p:spPr>
          <a:xfrm>
            <a:off x="1187450" y="404813"/>
            <a:ext cx="7200900" cy="74930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9619"/>
            <a:ext cx="1482159" cy="3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09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3087" y="1126023"/>
            <a:ext cx="7387200" cy="504055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A 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transition area between ocean and river</a:t>
            </a:r>
          </a:p>
          <a:p>
            <a:endParaRPr lang="en-GB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467544" y="534690"/>
            <a:ext cx="4032448" cy="432048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estuary</a:t>
            </a:r>
            <a:r>
              <a:rPr lang="fr-FR" dirty="0" smtClean="0"/>
              <a:t>?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05665" y="1791243"/>
            <a:ext cx="4770208" cy="2717877"/>
            <a:chOff x="1149973" y="1805639"/>
            <a:chExt cx="7096212" cy="4575689"/>
          </a:xfrm>
        </p:grpSpPr>
        <p:grpSp>
          <p:nvGrpSpPr>
            <p:cNvPr id="26" name="Groupe 41"/>
            <p:cNvGrpSpPr>
              <a:grpSpLocks noChangeAspect="1"/>
            </p:cNvGrpSpPr>
            <p:nvPr/>
          </p:nvGrpSpPr>
          <p:grpSpPr>
            <a:xfrm>
              <a:off x="1893172" y="1805639"/>
              <a:ext cx="5189841" cy="4575689"/>
              <a:chOff x="1547664" y="2564904"/>
              <a:chExt cx="1656184" cy="2952328"/>
            </a:xfrm>
          </p:grpSpPr>
          <p:grpSp>
            <p:nvGrpSpPr>
              <p:cNvPr id="27" name="Groupe 22"/>
              <p:cNvGrpSpPr/>
              <p:nvPr/>
            </p:nvGrpSpPr>
            <p:grpSpPr>
              <a:xfrm>
                <a:off x="1547664" y="2564904"/>
                <a:ext cx="1656184" cy="2952328"/>
                <a:chOff x="1547664" y="2564904"/>
                <a:chExt cx="1656184" cy="2952328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47664" y="2564904"/>
                  <a:ext cx="0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1" name="Connecteur droit 30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1547664" y="4365104"/>
                  <a:ext cx="0" cy="115212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28" name="Connecteur droit 27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29" name="Connecteur droit avec flèche 28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43" name="Forme libre 42"/>
            <p:cNvSpPr/>
            <p:nvPr/>
          </p:nvSpPr>
          <p:spPr>
            <a:xfrm>
              <a:off x="1881172" y="2924944"/>
              <a:ext cx="4032906" cy="2448499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shade val="30000"/>
                    <a:satMod val="115000"/>
                  </a:schemeClr>
                </a:gs>
                <a:gs pos="50000">
                  <a:schemeClr val="dk1">
                    <a:shade val="67500"/>
                    <a:satMod val="115000"/>
                  </a:schemeClr>
                </a:gs>
                <a:gs pos="100000">
                  <a:schemeClr val="dk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400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6" name="Forme libre 45"/>
            <p:cNvSpPr/>
            <p:nvPr/>
          </p:nvSpPr>
          <p:spPr>
            <a:xfrm rot="21161433">
              <a:off x="5920404" y="4459090"/>
              <a:ext cx="1562547" cy="1332474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40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 rot="16200000">
              <a:off x="389019" y="3339023"/>
              <a:ext cx="2071330" cy="54942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dirty="0" smtClean="0">
                  <a:solidFill>
                    <a:srgbClr val="003A80"/>
                  </a:solidFill>
                  <a:latin typeface="Arial Rounded MT Bold" pitchFamily="34" charset="0"/>
                  <a:ea typeface="+mn-ea"/>
                  <a:cs typeface="Arial" panose="020B0604020202020204" pitchFamily="34" charset="0"/>
                </a:rPr>
                <a:t>OCEAN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 rot="5400000" flipH="1">
              <a:off x="7186378" y="5194503"/>
              <a:ext cx="1570192" cy="54942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dirty="0" smtClean="0">
                  <a:solidFill>
                    <a:srgbClr val="E95B0C">
                      <a:lumMod val="75000"/>
                    </a:srgbClr>
                  </a:solidFill>
                  <a:latin typeface="Arial Rounded MT Bold" pitchFamily="34" charset="0"/>
                  <a:ea typeface="+mn-ea"/>
                  <a:cs typeface="Arial" panose="020B0604020202020204" pitchFamily="34" charset="0"/>
                </a:rPr>
                <a:t>RIVER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855954" y="4738692"/>
            <a:ext cx="3723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Example of the Gironde estuary</a:t>
            </a:r>
            <a:endParaRPr lang="en-GB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8" name="Picture 4" descr="Texte de police du logo vidéo, LIRE LA VIDÉO, texte, logo png | PNGEg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3" b="97929" l="6000" r="90000">
                        <a14:foregroundMark x1="67333" y1="52071" x2="67333" y2="52071"/>
                        <a14:foregroundMark x1="67333" y1="52959" x2="70000" y2="28994"/>
                        <a14:foregroundMark x1="78000" y1="33136" x2="82667" y2="41124"/>
                        <a14:foregroundMark x1="73333" y1="51479" x2="74111" y2="43491"/>
                        <a14:foregroundMark x1="53444" y1="52071" x2="54000" y2="57101"/>
                        <a14:foregroundMark x1="48111" y1="59467" x2="50111" y2="55325"/>
                        <a14:foregroundMark x1="48111" y1="48817" x2="48111" y2="51479"/>
                        <a14:foregroundMark x1="44778" y1="47929" x2="45111" y2="54734"/>
                        <a14:foregroundMark x1="39222" y1="49704" x2="39111" y2="53846"/>
                        <a14:foregroundMark x1="33000" y1="45562" x2="33333" y2="52959"/>
                        <a14:foregroundMark x1="22889" y1="41716" x2="25556" y2="5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2411" r="12201" b="16016"/>
          <a:stretch/>
        </p:blipFill>
        <p:spPr bwMode="auto">
          <a:xfrm>
            <a:off x="4716015" y="5075458"/>
            <a:ext cx="2221319" cy="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4720510" y="5904494"/>
            <a:ext cx="229043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04’05</a:t>
            </a:r>
            <a:r>
              <a:rPr kumimoji="0" lang="fr-FR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fr-FR" dirty="0" smtClean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(5min</a:t>
            </a:r>
            <a:r>
              <a:rPr lang="fr-FR" dirty="0" smtClean="0">
                <a:solidFill>
                  <a:schemeClr val="bg2"/>
                </a:solidFill>
                <a:latin typeface="Arial Rounded MT Bold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bg2"/>
              </a:solidFill>
              <a:latin typeface="Arial Rounded MT Bold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486" y="4773832"/>
            <a:ext cx="2462250" cy="1813883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5508104" y="1646398"/>
            <a:ext cx="3463305" cy="2709364"/>
            <a:chOff x="5508104" y="1646398"/>
            <a:chExt cx="3463305" cy="2709364"/>
          </a:xfrm>
        </p:grpSpPr>
        <p:pic>
          <p:nvPicPr>
            <p:cNvPr id="40" name="Picture 4" descr="Texte de police du logo vidéo, LIRE LA VIDÉO, texte, logo png | PNGEgg">
              <a:hlinkClick r:id="rId7"/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63" b="97929" l="6000" r="90000">
                          <a14:foregroundMark x1="67333" y1="52071" x2="67333" y2="52071"/>
                          <a14:foregroundMark x1="67333" y1="52959" x2="70000" y2="28994"/>
                          <a14:foregroundMark x1="78000" y1="33136" x2="82667" y2="41124"/>
                          <a14:foregroundMark x1="73333" y1="51479" x2="74111" y2="43491"/>
                          <a14:foregroundMark x1="53444" y1="52071" x2="54000" y2="57101"/>
                          <a14:foregroundMark x1="48111" y1="59467" x2="50111" y2="55325"/>
                          <a14:foregroundMark x1="48111" y1="48817" x2="48111" y2="51479"/>
                          <a14:foregroundMark x1="44778" y1="47929" x2="45111" y2="54734"/>
                          <a14:foregroundMark x1="39222" y1="49704" x2="39111" y2="53846"/>
                          <a14:foregroundMark x1="33000" y1="45562" x2="33333" y2="52959"/>
                          <a14:foregroundMark x1="22889" y1="41716" x2="25556" y2="54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12411" r="12201" b="16016"/>
            <a:stretch/>
          </p:blipFill>
          <p:spPr bwMode="auto">
            <a:xfrm>
              <a:off x="6167105" y="3212976"/>
              <a:ext cx="2221319" cy="84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6793960" y="3986430"/>
              <a:ext cx="891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fr-FR" dirty="0" smtClean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(7min</a:t>
              </a:r>
              <a:r>
                <a:rPr lang="fr-FR" dirty="0">
                  <a:solidFill>
                    <a:schemeClr val="bg2"/>
                  </a:solidFill>
                  <a:latin typeface="Arial Rounded MT Bold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8104" y="1646398"/>
              <a:ext cx="3463305" cy="161548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4365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4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Environmental factors structuring the estuarine habitat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estuary</a:t>
            </a:r>
            <a:r>
              <a:rPr lang="fr-FR" dirty="0"/>
              <a:t>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79512" y="1628800"/>
            <a:ext cx="475252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Tide</a:t>
            </a:r>
          </a:p>
          <a:p>
            <a:pPr defTabSz="720000" fontAlgn="auto">
              <a:spcBef>
                <a:spcPts val="0"/>
              </a:spcBef>
              <a:spcAft>
                <a:spcPts val="0"/>
              </a:spcAft>
            </a:pPr>
            <a:endParaRPr lang="fr-FR" sz="1100" b="1" dirty="0" smtClean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199568" y="2420888"/>
            <a:ext cx="4130824" cy="4137004"/>
            <a:chOff x="199568" y="2420888"/>
            <a:chExt cx="4130824" cy="4137004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3117153"/>
              <a:ext cx="3393718" cy="316374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935458" y="6280893"/>
              <a:ext cx="1394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Harris &amp; </a:t>
              </a:r>
              <a:r>
                <a:rPr lang="fr-FR" sz="1200" dirty="0" err="1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Heap</a:t>
              </a:r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 2003</a:t>
              </a:r>
              <a:endParaRPr lang="fr-FR" sz="12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9568" y="2420888"/>
              <a:ext cx="4008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dirty="0">
                  <a:solidFill>
                    <a:srgbClr val="003A80"/>
                  </a:solidFill>
                  <a:latin typeface="Calibri Light" panose="020F0302020204030204" pitchFamily="34" charset="0"/>
                </a:rPr>
                <a:t>=&gt; </a:t>
              </a:r>
              <a:r>
                <a:rPr lang="fr-FR" dirty="0" err="1" smtClean="0">
                  <a:solidFill>
                    <a:srgbClr val="003A80"/>
                  </a:solidFill>
                  <a:latin typeface="Calibri Light" panose="020F0302020204030204" pitchFamily="34" charset="0"/>
                </a:rPr>
                <a:t>Geomorphological</a:t>
              </a:r>
              <a:r>
                <a:rPr lang="fr-FR" dirty="0" smtClean="0">
                  <a:solidFill>
                    <a:srgbClr val="003A80"/>
                  </a:solidFill>
                  <a:latin typeface="Calibri Light" panose="020F0302020204030204" pitchFamily="34" charset="0"/>
                </a:rPr>
                <a:t> </a:t>
              </a:r>
              <a:r>
                <a:rPr lang="fr-FR" dirty="0" err="1" smtClean="0">
                  <a:solidFill>
                    <a:srgbClr val="003A80"/>
                  </a:solidFill>
                  <a:latin typeface="Calibri Light" panose="020F0302020204030204" pitchFamily="34" charset="0"/>
                </a:rPr>
                <a:t>consequences</a:t>
              </a:r>
              <a:endParaRPr lang="fr-FR" dirty="0">
                <a:solidFill>
                  <a:srgbClr val="003A80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74819" y="1787912"/>
            <a:ext cx="8365828" cy="4769980"/>
            <a:chOff x="174819" y="1787912"/>
            <a:chExt cx="8365828" cy="4769980"/>
          </a:xfrm>
        </p:grpSpPr>
        <p:grpSp>
          <p:nvGrpSpPr>
            <p:cNvPr id="20" name="Groupe 19"/>
            <p:cNvGrpSpPr/>
            <p:nvPr/>
          </p:nvGrpSpPr>
          <p:grpSpPr>
            <a:xfrm>
              <a:off x="5076056" y="1787912"/>
              <a:ext cx="3464591" cy="4769980"/>
              <a:chOff x="5076056" y="1787912"/>
              <a:chExt cx="3464591" cy="4769980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7651" y="3877105"/>
                <a:ext cx="3310773" cy="2403788"/>
              </a:xfrm>
              <a:prstGeom prst="rect">
                <a:avLst/>
              </a:prstGeom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5076056" y="1787912"/>
                <a:ext cx="3312368" cy="1785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33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fontAlgn="auto">
                  <a:spcAft>
                    <a:spcPts val="0"/>
                  </a:spcAft>
                </a:pP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Micro-tidal </a:t>
                </a:r>
                <a:r>
                  <a:rPr kumimoji="0" lang="fr-FR" sz="16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estuary</a:t>
                </a: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: tidal range</a:t>
                </a:r>
                <a:r>
                  <a:rPr kumimoji="0" lang="fr-FR" sz="1600" b="1" i="0" u="none" strike="noStrike" kern="120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 </a:t>
                </a:r>
                <a:r>
                  <a:rPr kumimoji="0" lang="fr-FR" sz="1600" b="1" i="0" u="none" strike="noStrike" kern="120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&lt; 2m </a:t>
                </a:r>
                <a:r>
                  <a:rPr kumimoji="0" lang="fr-FR" sz="1400" b="0" i="0" u="none" strike="noStrike" kern="120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(</a:t>
                </a:r>
                <a:r>
                  <a:rPr lang="en-US" sz="14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formation of a delta by the sediments, characteristic of closed seas</a:t>
                </a:r>
                <a:r>
                  <a:rPr kumimoji="0" lang="fr-FR" sz="1400" b="0" i="0" u="none" strike="noStrike" kern="120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)</a:t>
                </a:r>
                <a:endParaRPr kumimoji="0" lang="fr-FR" sz="14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lang="fr-FR" sz="1600" b="1" baseline="0" dirty="0" err="1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Me</a:t>
                </a:r>
                <a:r>
                  <a:rPr lang="fr-FR" sz="1600" b="1" dirty="0" err="1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so</a:t>
                </a:r>
                <a:r>
                  <a:rPr lang="fr-FR" sz="1600" b="1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-tidal </a:t>
                </a:r>
                <a:r>
                  <a:rPr lang="fr-FR" sz="1600" b="1" dirty="0" err="1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estuary</a:t>
                </a:r>
                <a:r>
                  <a:rPr lang="fr-FR" sz="1600" b="1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: </a:t>
                </a:r>
                <a:r>
                  <a:rPr lang="fr-FR" sz="1600" b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tidal range</a:t>
                </a:r>
                <a:r>
                  <a:rPr lang="fr-FR" sz="1600" b="1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 </a:t>
                </a:r>
                <a:r>
                  <a:rPr lang="fr-FR" sz="1600" b="1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2-4 m </a:t>
                </a:r>
                <a:r>
                  <a:rPr lang="fr-FR" sz="1400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(</a:t>
                </a:r>
                <a:r>
                  <a:rPr lang="en-US" sz="14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shallow waters at the mouths</a:t>
                </a:r>
                <a:r>
                  <a:rPr lang="fr-FR" sz="1400" dirty="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)</a:t>
                </a:r>
                <a:endParaRPr lang="fr-FR" sz="1400" dirty="0" smtClean="0">
                  <a:solidFill>
                    <a:schemeClr val="tx1"/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fr-FR" sz="300" dirty="0" smtClean="0">
                  <a:solidFill>
                    <a:schemeClr val="tx1"/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Macro-tidal </a:t>
                </a:r>
                <a:r>
                  <a:rPr kumimoji="0" lang="fr-FR" sz="16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estuary</a:t>
                </a: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: </a:t>
                </a:r>
                <a:r>
                  <a:rPr lang="fr-FR" sz="1600" b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tidal range</a:t>
                </a: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 </a:t>
                </a:r>
                <a:r>
                  <a:rPr kumimoji="0" lang="fr-F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&gt; 4m </a:t>
                </a:r>
                <a:r>
                  <a:rPr lang="fr-FR" sz="14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(</a:t>
                </a:r>
                <a:r>
                  <a:rPr lang="fr-FR" sz="1400" dirty="0" err="1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wide</a:t>
                </a:r>
                <a:r>
                  <a:rPr lang="fr-FR" sz="14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 </a:t>
                </a:r>
                <a:r>
                  <a:rPr lang="fr-FR" sz="1400" dirty="0" err="1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mouth</a:t>
                </a:r>
                <a:r>
                  <a:rPr lang="fr-FR" sz="14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+mj-ea"/>
                    <a:cs typeface="Calibri Light" panose="020F0302020204030204" pitchFamily="34" charset="0"/>
                  </a:rPr>
                  <a:t>)</a:t>
                </a:r>
                <a:endParaRPr kumimoji="0" lang="fr-F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530306" y="6280893"/>
                <a:ext cx="10103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dirty="0" smtClean="0">
                    <a:solidFill>
                      <a:srgbClr val="9293A1"/>
                    </a:solidFill>
                    <a:latin typeface="Calibri Light" panose="020F0302020204030204" pitchFamily="34" charset="0"/>
                  </a:rPr>
                  <a:t>Nicolas 2010 </a:t>
                </a:r>
                <a:endParaRPr lang="fr-FR" sz="12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384771" y="3573016"/>
                <a:ext cx="10734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9293A1"/>
                    </a:solidFill>
                    <a:latin typeface="Calibri Light" panose="020F0302020204030204" pitchFamily="34" charset="0"/>
                  </a:rPr>
                  <a:t>Savenije</a:t>
                </a:r>
                <a:r>
                  <a:rPr lang="fr-FR" sz="1200" dirty="0" smtClean="0">
                    <a:solidFill>
                      <a:srgbClr val="9293A1"/>
                    </a:solidFill>
                    <a:latin typeface="Calibri Light" panose="020F0302020204030204" pitchFamily="34" charset="0"/>
                  </a:rPr>
                  <a:t> 1992 </a:t>
                </a:r>
                <a:endParaRPr lang="fr-FR" sz="1200" dirty="0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174819" y="2060848"/>
              <a:ext cx="19530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algn="r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dirty="0">
                  <a:solidFill>
                    <a:srgbClr val="003A80"/>
                  </a:solidFill>
                  <a:latin typeface="Calibri Light" panose="020F0302020204030204" pitchFamily="34" charset="0"/>
                </a:rPr>
                <a:t>=&gt; Tidal range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13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Filer\estucours\M1_Bordeaux1_OceanoBio2011\Autres éléments\Salt_pannes_and_pools_high_and_low_tide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161" y="2099674"/>
            <a:ext cx="2835194" cy="430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estuary</a:t>
            </a:r>
            <a:r>
              <a:rPr lang="fr-FR" dirty="0"/>
              <a:t>?</a:t>
            </a: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1281052" y="1124744"/>
            <a:ext cx="7387200" cy="504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2pPr>
            <a:lvl3pPr marL="630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3pPr>
            <a:lvl4pPr marL="900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3A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Environmental factors structuring the estuarine habitat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61729" y="3212976"/>
            <a:ext cx="6135576" cy="3271024"/>
            <a:chOff x="61729" y="3212976"/>
            <a:chExt cx="6135576" cy="3271024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729" y="3212976"/>
              <a:ext cx="6135576" cy="32710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" name="ZoneTexte 1"/>
            <p:cNvSpPr txBox="1"/>
            <p:nvPr/>
          </p:nvSpPr>
          <p:spPr>
            <a:xfrm>
              <a:off x="1989219" y="3239398"/>
              <a:ext cx="233513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Tidal range and intertidal</a:t>
              </a:r>
              <a:r>
                <a:rPr kumimoji="0" lang="fr-FR" sz="105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 areas</a:t>
              </a:r>
              <a:endPara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 rot="16200000">
              <a:off x="195975" y="3900189"/>
              <a:ext cx="75328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high 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tides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 rot="16200000">
              <a:off x="211704" y="5550887"/>
              <a:ext cx="75328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low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 Rounded MT Bold" pitchFamily="34" charset="0"/>
                  <a:ea typeface="+mj-ea"/>
                  <a:cs typeface="Arial" panose="020B0604020202020204" pitchFamily="34" charset="0"/>
                </a:rPr>
                <a:t>tides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503701" y="3638964"/>
              <a:ext cx="86591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spring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tides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503702" y="5666303"/>
              <a:ext cx="86591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spring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tides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503700" y="4071589"/>
              <a:ext cx="86591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neap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tides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03699" y="5214392"/>
              <a:ext cx="86591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neap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tides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501209" y="4706393"/>
              <a:ext cx="86591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mean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level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 rot="16200000">
              <a:off x="214291" y="4698697"/>
              <a:ext cx="819791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tidal propagation</a:t>
              </a:r>
            </a:p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 rot="16200000">
              <a:off x="737052" y="4755016"/>
              <a:ext cx="104226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max</a:t>
              </a:r>
              <a:r>
                <a:rPr kumimoji="0" lang="fr-FR" sz="9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 tidal range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 rot="16200000">
              <a:off x="941892" y="4766719"/>
              <a:ext cx="98195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min</a:t>
              </a:r>
              <a:r>
                <a:rPr kumimoji="0" lang="fr-FR" sz="9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 tidal range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828963" y="3693758"/>
              <a:ext cx="1042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max</a:t>
              </a:r>
              <a:r>
                <a:rPr kumimoji="0" lang="fr-FR" sz="9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 intertidal area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3027921" y="4063090"/>
              <a:ext cx="660080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min</a:t>
              </a:r>
              <a:r>
                <a:rPr kumimoji="0" lang="fr-FR" sz="9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j-ea"/>
                  <a:cs typeface="Arial" panose="020B0604020202020204" pitchFamily="34" charset="0"/>
                </a:rPr>
                <a:t> intertidal area</a:t>
              </a:r>
              <a:endPara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21111" y="4365215"/>
              <a:ext cx="111092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r>
                <a:rPr lang="fr-FR" sz="900" dirty="0" err="1">
                  <a:solidFill>
                    <a:srgbClr val="00B050"/>
                  </a:solidFill>
                </a:rPr>
                <a:t>covering</a:t>
              </a:r>
              <a:r>
                <a:rPr lang="fr-FR" sz="900" dirty="0">
                  <a:solidFill>
                    <a:srgbClr val="00B050"/>
                  </a:solidFill>
                </a:rPr>
                <a:t> at all </a:t>
              </a:r>
              <a:r>
                <a:rPr lang="fr-FR" sz="900" dirty="0" err="1">
                  <a:solidFill>
                    <a:srgbClr val="00B050"/>
                  </a:solidFill>
                </a:rPr>
                <a:t>tides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93265" y="5181212"/>
              <a:ext cx="122474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rIns="36000">
              <a:spAutoFit/>
            </a:bodyPr>
            <a:lstStyle/>
            <a:p>
              <a:r>
                <a:rPr lang="fr-FR" sz="900" dirty="0" err="1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uncovering</a:t>
              </a:r>
              <a:r>
                <a:rPr lang="fr-FR" sz="9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fr-FR" sz="9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at all </a:t>
              </a:r>
              <a:r>
                <a:rPr lang="fr-FR" sz="900" dirty="0" err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tides</a:t>
              </a:r>
              <a:endParaRPr lang="fr-FR" sz="9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18010" y="3454298"/>
              <a:ext cx="11890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0">
              <a:spAutoFit/>
            </a:bodyPr>
            <a:lstStyle/>
            <a:p>
              <a:pPr algn="ctr"/>
              <a:r>
                <a:rPr lang="fr-FR" sz="900" b="1" dirty="0" smtClean="0">
                  <a:solidFill>
                    <a:schemeClr val="accent3">
                      <a:lumMod val="50000"/>
                    </a:schemeClr>
                  </a:solidFill>
                </a:rPr>
                <a:t>TERRESTRIAL ENV</a:t>
              </a:r>
            </a:p>
            <a:p>
              <a:pPr algn="ctr"/>
              <a:r>
                <a:rPr lang="fr-FR" sz="900" dirty="0" smtClean="0">
                  <a:solidFill>
                    <a:schemeClr val="accent3">
                      <a:lumMod val="50000"/>
                    </a:schemeClr>
                  </a:solidFill>
                </a:rPr>
                <a:t>No </a:t>
              </a:r>
              <a:r>
                <a:rPr lang="fr-FR" sz="900" dirty="0" err="1" smtClean="0">
                  <a:solidFill>
                    <a:schemeClr val="accent3">
                      <a:lumMod val="50000"/>
                    </a:schemeClr>
                  </a:solidFill>
                </a:rPr>
                <a:t>covering</a:t>
              </a:r>
              <a:endParaRPr lang="fr-FR" sz="9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26058" y="5941886"/>
              <a:ext cx="12660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0">
              <a:spAutoFit/>
            </a:bodyPr>
            <a:lstStyle/>
            <a:p>
              <a:pPr algn="ctr"/>
              <a:r>
                <a:rPr lang="fr-FR" sz="9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AQUATIC ENV</a:t>
              </a:r>
            </a:p>
            <a:p>
              <a:pPr algn="ctr"/>
              <a:r>
                <a:rPr lang="fr-FR" sz="9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No </a:t>
              </a:r>
              <a:r>
                <a:rPr lang="fr-FR" sz="900" dirty="0" err="1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uncovering</a:t>
              </a:r>
              <a:endParaRPr lang="fr-FR" sz="9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95972" y="5941886"/>
              <a:ext cx="126602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0">
              <a:spAutoFit/>
            </a:bodyPr>
            <a:lstStyle/>
            <a:p>
              <a:pPr algn="ctr"/>
              <a:endParaRPr lang="fr-FR" sz="9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42792" y="4813069"/>
              <a:ext cx="126602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0">
              <a:spAutoFit/>
            </a:bodyPr>
            <a:lstStyle/>
            <a:p>
              <a:pPr algn="ctr"/>
              <a:r>
                <a:rPr lang="fr-FR" sz="900" b="1" dirty="0" smtClean="0">
                  <a:solidFill>
                    <a:schemeClr val="accent4">
                      <a:lumMod val="50000"/>
                    </a:schemeClr>
                  </a:solidFill>
                </a:rPr>
                <a:t>INTERTIDAL ENV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74819" y="2060848"/>
            <a:ext cx="1953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r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3A80"/>
                </a:solidFill>
                <a:latin typeface="Calibri Light" panose="020F0302020204030204" pitchFamily="34" charset="0"/>
              </a:rPr>
              <a:t>=&gt; Tidal range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79512" y="1628800"/>
            <a:ext cx="475252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Tide</a:t>
            </a:r>
          </a:p>
          <a:p>
            <a:pPr defTabSz="720000" fontAlgn="auto">
              <a:spcBef>
                <a:spcPts val="0"/>
              </a:spcBef>
              <a:spcAft>
                <a:spcPts val="0"/>
              </a:spcAft>
            </a:pPr>
            <a:endParaRPr lang="fr-FR" sz="1100" b="1" dirty="0" smtClean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9568" y="2420888"/>
            <a:ext cx="4008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3A80"/>
                </a:solidFill>
                <a:latin typeface="Calibri Light" panose="020F0302020204030204" pitchFamily="34" charset="0"/>
              </a:rPr>
              <a:t>=&gt; </a:t>
            </a: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</a:rPr>
              <a:t>Geomorphological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</a:rPr>
              <a:t> </a:t>
            </a: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</a:rPr>
              <a:t>consequences</a:t>
            </a:r>
            <a:endParaRPr lang="fr-FR" dirty="0">
              <a:solidFill>
                <a:srgbClr val="003A80"/>
              </a:solidFill>
              <a:latin typeface="Calibri Light" panose="020F0302020204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9568" y="2804662"/>
            <a:ext cx="2759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3A80"/>
                </a:solidFill>
                <a:latin typeface="Calibri Light" panose="020F0302020204030204" pitchFamily="34" charset="0"/>
              </a:rPr>
              <a:t>=&gt; 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</a:rPr>
              <a:t>Intertidal zone/area</a:t>
            </a:r>
            <a:endParaRPr lang="fr-FR" dirty="0">
              <a:solidFill>
                <a:srgbClr val="003A80"/>
              </a:solidFill>
              <a:latin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27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estuary</a:t>
            </a:r>
            <a:r>
              <a:rPr lang="fr-FR" dirty="0"/>
              <a:t>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79512" y="1857181"/>
            <a:ext cx="4752528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Environmental</a:t>
            </a: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gradients</a:t>
            </a:r>
          </a:p>
          <a:p>
            <a:pPr defTabSz="720000" fontAlgn="auto">
              <a:spcBef>
                <a:spcPts val="0"/>
              </a:spcBef>
              <a:spcAft>
                <a:spcPts val="0"/>
              </a:spcAft>
            </a:pPr>
            <a:endParaRPr lang="fr-FR" sz="1100" b="1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  <a:p>
            <a:pPr marL="800100" lvl="1" indent="-342900" defTabSz="7200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>
                <a:solidFill>
                  <a:srgbClr val="003A80"/>
                </a:solidFill>
                <a:latin typeface="Calibri Light" panose="020F0302020204030204" pitchFamily="34" charset="0"/>
              </a:rPr>
              <a:t>Salinity</a:t>
            </a:r>
            <a:endParaRPr lang="fr-FR" dirty="0">
              <a:solidFill>
                <a:srgbClr val="003A80"/>
              </a:solidFill>
              <a:latin typeface="Calibri Light" panose="020F0302020204030204" pitchFamily="34" charset="0"/>
            </a:endParaRPr>
          </a:p>
          <a:p>
            <a:pPr marL="800100" lvl="1" indent="-342900" defTabSz="7200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Temperature</a:t>
            </a:r>
            <a:endParaRPr lang="fr-FR" dirty="0" smtClean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  <a:p>
            <a:pPr marL="800100" lvl="1" indent="-342900" defTabSz="7200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Suspended</a:t>
            </a:r>
            <a:r>
              <a:rPr lang="fr-FR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fr-FR" dirty="0" err="1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Particular</a:t>
            </a:r>
            <a:r>
              <a:rPr lang="fr-FR" dirty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fr-FR" dirty="0" err="1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Matter</a:t>
            </a:r>
            <a:endParaRPr lang="fr-FR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endParaRPr lang="fr-FR" dirty="0" smtClean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  <a:p>
            <a:pPr marL="800100" lvl="1" indent="-342900" defTabSz="7200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45" name="Espace réservé du contenu 1"/>
          <p:cNvSpPr txBox="1">
            <a:spLocks/>
          </p:cNvSpPr>
          <p:nvPr/>
        </p:nvSpPr>
        <p:spPr>
          <a:xfrm>
            <a:off x="1281052" y="1124744"/>
            <a:ext cx="7387200" cy="504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2pPr>
            <a:lvl3pPr marL="630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anose="020B0604020202020204" pitchFamily="34" charset="0"/>
              </a:defRPr>
            </a:lvl3pPr>
            <a:lvl4pPr marL="900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3A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Environmental factors structuring the estuarine habitat</a:t>
            </a:r>
            <a:endParaRPr lang="en-GB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332156" y="2496411"/>
            <a:ext cx="6927241" cy="4182686"/>
            <a:chOff x="812215" y="2496411"/>
            <a:chExt cx="6927241" cy="4182686"/>
          </a:xfrm>
        </p:grpSpPr>
        <p:grpSp>
          <p:nvGrpSpPr>
            <p:cNvPr id="8" name="Groupe 41"/>
            <p:cNvGrpSpPr>
              <a:grpSpLocks noChangeAspect="1"/>
            </p:cNvGrpSpPr>
            <p:nvPr/>
          </p:nvGrpSpPr>
          <p:grpSpPr>
            <a:xfrm>
              <a:off x="2322113" y="3336627"/>
              <a:ext cx="3938564" cy="3017113"/>
              <a:chOff x="1547664" y="3189557"/>
              <a:chExt cx="1656184" cy="1895627"/>
            </a:xfrm>
          </p:grpSpPr>
          <p:grpSp>
            <p:nvGrpSpPr>
              <p:cNvPr id="10" name="Groupe 22"/>
              <p:cNvGrpSpPr/>
              <p:nvPr/>
            </p:nvGrpSpPr>
            <p:grpSpPr>
              <a:xfrm>
                <a:off x="1547664" y="3189557"/>
                <a:ext cx="1656184" cy="1895627"/>
                <a:chOff x="1547664" y="3189557"/>
                <a:chExt cx="1656184" cy="1895627"/>
              </a:xfrm>
            </p:grpSpPr>
            <p:cxnSp>
              <p:nvCxnSpPr>
                <p:cNvPr id="13" name="Connecteur droit 12"/>
                <p:cNvCxnSpPr/>
                <p:nvPr/>
              </p:nvCxnSpPr>
              <p:spPr>
                <a:xfrm>
                  <a:off x="1547664" y="3189557"/>
                  <a:ext cx="0" cy="9542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" name="Connecteur droit 13"/>
                <p:cNvCxnSpPr/>
                <p:nvPr/>
              </p:nvCxnSpPr>
              <p:spPr>
                <a:xfrm>
                  <a:off x="1547664" y="3284984"/>
                  <a:ext cx="1656184" cy="136815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5" name="Connecteur droit 14"/>
                <p:cNvCxnSpPr/>
                <p:nvPr/>
              </p:nvCxnSpPr>
              <p:spPr>
                <a:xfrm>
                  <a:off x="1547664" y="4365104"/>
                  <a:ext cx="1656184" cy="7200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" name="Connecteur droit 15"/>
                <p:cNvCxnSpPr/>
                <p:nvPr/>
              </p:nvCxnSpPr>
              <p:spPr>
                <a:xfrm>
                  <a:off x="1547664" y="4365104"/>
                  <a:ext cx="0" cy="62188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</p:grpSp>
          <p:cxnSp>
            <p:nvCxnSpPr>
              <p:cNvPr id="11" name="Connecteur droit 10"/>
              <p:cNvCxnSpPr/>
              <p:nvPr/>
            </p:nvCxnSpPr>
            <p:spPr>
              <a:xfrm>
                <a:off x="2339752" y="4714258"/>
                <a:ext cx="0" cy="7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2" name="Connecteur droit avec flèche 11"/>
              <p:cNvCxnSpPr/>
              <p:nvPr/>
            </p:nvCxnSpPr>
            <p:spPr>
              <a:xfrm flipV="1">
                <a:off x="2372410" y="3882828"/>
                <a:ext cx="0" cy="72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</p:grpSp>
        <p:sp>
          <p:nvSpPr>
            <p:cNvPr id="17" name="Forme libre 16"/>
            <p:cNvSpPr/>
            <p:nvPr/>
          </p:nvSpPr>
          <p:spPr>
            <a:xfrm>
              <a:off x="2266476" y="3501008"/>
              <a:ext cx="2951718" cy="2487031"/>
            </a:xfrm>
            <a:custGeom>
              <a:avLst/>
              <a:gdLst>
                <a:gd name="connsiteX0" fmla="*/ 33196 w 4278470"/>
                <a:gd name="connsiteY0" fmla="*/ 0 h 2554274"/>
                <a:gd name="connsiteX1" fmla="*/ 33196 w 4278470"/>
                <a:gd name="connsiteY1" fmla="*/ 0 h 2554274"/>
                <a:gd name="connsiteX2" fmla="*/ 25639 w 4278470"/>
                <a:gd name="connsiteY2" fmla="*/ 460978 h 2554274"/>
                <a:gd name="connsiteX3" fmla="*/ 10525 w 4278470"/>
                <a:gd name="connsiteY3" fmla="*/ 838830 h 2554274"/>
                <a:gd name="connsiteX4" fmla="*/ 2968 w 4278470"/>
                <a:gd name="connsiteY4" fmla="*/ 1042869 h 2554274"/>
                <a:gd name="connsiteX5" fmla="*/ 18082 w 4278470"/>
                <a:gd name="connsiteY5" fmla="*/ 1337593 h 2554274"/>
                <a:gd name="connsiteX6" fmla="*/ 25639 w 4278470"/>
                <a:gd name="connsiteY6" fmla="*/ 1496291 h 2554274"/>
                <a:gd name="connsiteX7" fmla="*/ 33196 w 4278470"/>
                <a:gd name="connsiteY7" fmla="*/ 1518962 h 2554274"/>
                <a:gd name="connsiteX8" fmla="*/ 40754 w 4278470"/>
                <a:gd name="connsiteY8" fmla="*/ 1556747 h 2554274"/>
                <a:gd name="connsiteX9" fmla="*/ 55868 w 4278470"/>
                <a:gd name="connsiteY9" fmla="*/ 1624760 h 2554274"/>
                <a:gd name="connsiteX10" fmla="*/ 78539 w 4278470"/>
                <a:gd name="connsiteY10" fmla="*/ 1677659 h 2554274"/>
                <a:gd name="connsiteX11" fmla="*/ 123881 w 4278470"/>
                <a:gd name="connsiteY11" fmla="*/ 1715444 h 2554274"/>
                <a:gd name="connsiteX12" fmla="*/ 184337 w 4278470"/>
                <a:gd name="connsiteY12" fmla="*/ 1730559 h 2554274"/>
                <a:gd name="connsiteX13" fmla="*/ 214565 w 4278470"/>
                <a:gd name="connsiteY13" fmla="*/ 1738116 h 2554274"/>
                <a:gd name="connsiteX14" fmla="*/ 267464 w 4278470"/>
                <a:gd name="connsiteY14" fmla="*/ 1753230 h 2554274"/>
                <a:gd name="connsiteX15" fmla="*/ 305249 w 4278470"/>
                <a:gd name="connsiteY15" fmla="*/ 1760787 h 2554274"/>
                <a:gd name="connsiteX16" fmla="*/ 509289 w 4278470"/>
                <a:gd name="connsiteY16" fmla="*/ 1768344 h 2554274"/>
                <a:gd name="connsiteX17" fmla="*/ 577302 w 4278470"/>
                <a:gd name="connsiteY17" fmla="*/ 1783458 h 2554274"/>
                <a:gd name="connsiteX18" fmla="*/ 607530 w 4278470"/>
                <a:gd name="connsiteY18" fmla="*/ 1798572 h 2554274"/>
                <a:gd name="connsiteX19" fmla="*/ 637758 w 4278470"/>
                <a:gd name="connsiteY19" fmla="*/ 1806129 h 2554274"/>
                <a:gd name="connsiteX20" fmla="*/ 660430 w 4278470"/>
                <a:gd name="connsiteY20" fmla="*/ 1813686 h 2554274"/>
                <a:gd name="connsiteX21" fmla="*/ 713329 w 4278470"/>
                <a:gd name="connsiteY21" fmla="*/ 1828800 h 2554274"/>
                <a:gd name="connsiteX22" fmla="*/ 743557 w 4278470"/>
                <a:gd name="connsiteY22" fmla="*/ 1843914 h 2554274"/>
                <a:gd name="connsiteX23" fmla="*/ 788899 w 4278470"/>
                <a:gd name="connsiteY23" fmla="*/ 1859028 h 2554274"/>
                <a:gd name="connsiteX24" fmla="*/ 811570 w 4278470"/>
                <a:gd name="connsiteY24" fmla="*/ 1866585 h 2554274"/>
                <a:gd name="connsiteX25" fmla="*/ 849355 w 4278470"/>
                <a:gd name="connsiteY25" fmla="*/ 1874142 h 2554274"/>
                <a:gd name="connsiteX26" fmla="*/ 879583 w 4278470"/>
                <a:gd name="connsiteY26" fmla="*/ 1889256 h 2554274"/>
                <a:gd name="connsiteX27" fmla="*/ 917368 w 4278470"/>
                <a:gd name="connsiteY27" fmla="*/ 1896813 h 2554274"/>
                <a:gd name="connsiteX28" fmla="*/ 1038281 w 4278470"/>
                <a:gd name="connsiteY28" fmla="*/ 1911927 h 2554274"/>
                <a:gd name="connsiteX29" fmla="*/ 1128965 w 4278470"/>
                <a:gd name="connsiteY29" fmla="*/ 1927041 h 2554274"/>
                <a:gd name="connsiteX30" fmla="*/ 1166750 w 4278470"/>
                <a:gd name="connsiteY30" fmla="*/ 1934598 h 2554274"/>
                <a:gd name="connsiteX31" fmla="*/ 1219649 w 4278470"/>
                <a:gd name="connsiteY31" fmla="*/ 1942155 h 2554274"/>
                <a:gd name="connsiteX32" fmla="*/ 1310334 w 4278470"/>
                <a:gd name="connsiteY32" fmla="*/ 1972383 h 2554274"/>
                <a:gd name="connsiteX33" fmla="*/ 1363233 w 4278470"/>
                <a:gd name="connsiteY33" fmla="*/ 1987497 h 2554274"/>
                <a:gd name="connsiteX34" fmla="*/ 1401018 w 4278470"/>
                <a:gd name="connsiteY34" fmla="*/ 1995054 h 2554274"/>
                <a:gd name="connsiteX35" fmla="*/ 1491702 w 4278470"/>
                <a:gd name="connsiteY35" fmla="*/ 2002611 h 2554274"/>
                <a:gd name="connsiteX36" fmla="*/ 1521930 w 4278470"/>
                <a:gd name="connsiteY36" fmla="*/ 2010168 h 2554274"/>
                <a:gd name="connsiteX37" fmla="*/ 1605058 w 4278470"/>
                <a:gd name="connsiteY37" fmla="*/ 2025282 h 2554274"/>
                <a:gd name="connsiteX38" fmla="*/ 1673071 w 4278470"/>
                <a:gd name="connsiteY38" fmla="*/ 2047954 h 2554274"/>
                <a:gd name="connsiteX39" fmla="*/ 1733527 w 4278470"/>
                <a:gd name="connsiteY39" fmla="*/ 2063068 h 2554274"/>
                <a:gd name="connsiteX40" fmla="*/ 1763755 w 4278470"/>
                <a:gd name="connsiteY40" fmla="*/ 2070625 h 2554274"/>
                <a:gd name="connsiteX41" fmla="*/ 1816654 w 4278470"/>
                <a:gd name="connsiteY41" fmla="*/ 2078182 h 2554274"/>
                <a:gd name="connsiteX42" fmla="*/ 1907339 w 4278470"/>
                <a:gd name="connsiteY42" fmla="*/ 2093296 h 2554274"/>
                <a:gd name="connsiteX43" fmla="*/ 1930010 w 4278470"/>
                <a:gd name="connsiteY43" fmla="*/ 2100853 h 2554274"/>
                <a:gd name="connsiteX44" fmla="*/ 1967795 w 4278470"/>
                <a:gd name="connsiteY44" fmla="*/ 2108410 h 2554274"/>
                <a:gd name="connsiteX45" fmla="*/ 2043365 w 4278470"/>
                <a:gd name="connsiteY45" fmla="*/ 2115967 h 2554274"/>
                <a:gd name="connsiteX46" fmla="*/ 2126492 w 4278470"/>
                <a:gd name="connsiteY46" fmla="*/ 2138638 h 2554274"/>
                <a:gd name="connsiteX47" fmla="*/ 2202063 w 4278470"/>
                <a:gd name="connsiteY47" fmla="*/ 2153752 h 2554274"/>
                <a:gd name="connsiteX48" fmla="*/ 2285190 w 4278470"/>
                <a:gd name="connsiteY48" fmla="*/ 2176423 h 2554274"/>
                <a:gd name="connsiteX49" fmla="*/ 2315418 w 4278470"/>
                <a:gd name="connsiteY49" fmla="*/ 2183980 h 2554274"/>
                <a:gd name="connsiteX50" fmla="*/ 2338089 w 4278470"/>
                <a:gd name="connsiteY50" fmla="*/ 2191537 h 2554274"/>
                <a:gd name="connsiteX51" fmla="*/ 2398545 w 4278470"/>
                <a:gd name="connsiteY51" fmla="*/ 2199094 h 2554274"/>
                <a:gd name="connsiteX52" fmla="*/ 2421216 w 4278470"/>
                <a:gd name="connsiteY52" fmla="*/ 2214208 h 2554274"/>
                <a:gd name="connsiteX53" fmla="*/ 2474115 w 4278470"/>
                <a:gd name="connsiteY53" fmla="*/ 2221765 h 2554274"/>
                <a:gd name="connsiteX54" fmla="*/ 2640370 w 4278470"/>
                <a:gd name="connsiteY54" fmla="*/ 2229322 h 2554274"/>
                <a:gd name="connsiteX55" fmla="*/ 2700826 w 4278470"/>
                <a:gd name="connsiteY55" fmla="*/ 2244436 h 2554274"/>
                <a:gd name="connsiteX56" fmla="*/ 2783954 w 4278470"/>
                <a:gd name="connsiteY56" fmla="*/ 2251993 h 2554274"/>
                <a:gd name="connsiteX57" fmla="*/ 2851967 w 4278470"/>
                <a:gd name="connsiteY57" fmla="*/ 2259550 h 2554274"/>
                <a:gd name="connsiteX58" fmla="*/ 2874638 w 4278470"/>
                <a:gd name="connsiteY58" fmla="*/ 2274664 h 2554274"/>
                <a:gd name="connsiteX59" fmla="*/ 2935094 w 4278470"/>
                <a:gd name="connsiteY59" fmla="*/ 2282221 h 2554274"/>
                <a:gd name="connsiteX60" fmla="*/ 2987993 w 4278470"/>
                <a:gd name="connsiteY60" fmla="*/ 2289778 h 2554274"/>
                <a:gd name="connsiteX61" fmla="*/ 3108906 w 4278470"/>
                <a:gd name="connsiteY61" fmla="*/ 2304892 h 2554274"/>
                <a:gd name="connsiteX62" fmla="*/ 3229818 w 4278470"/>
                <a:gd name="connsiteY62" fmla="*/ 2327563 h 2554274"/>
                <a:gd name="connsiteX63" fmla="*/ 3252489 w 4278470"/>
                <a:gd name="connsiteY63" fmla="*/ 2335121 h 2554274"/>
                <a:gd name="connsiteX64" fmla="*/ 3305388 w 4278470"/>
                <a:gd name="connsiteY64" fmla="*/ 2350235 h 2554274"/>
                <a:gd name="connsiteX65" fmla="*/ 3335616 w 4278470"/>
                <a:gd name="connsiteY65" fmla="*/ 2365349 h 2554274"/>
                <a:gd name="connsiteX66" fmla="*/ 3365844 w 4278470"/>
                <a:gd name="connsiteY66" fmla="*/ 2372906 h 2554274"/>
                <a:gd name="connsiteX67" fmla="*/ 3433858 w 4278470"/>
                <a:gd name="connsiteY67" fmla="*/ 2388020 h 2554274"/>
                <a:gd name="connsiteX68" fmla="*/ 3456529 w 4278470"/>
                <a:gd name="connsiteY68" fmla="*/ 2395577 h 2554274"/>
                <a:gd name="connsiteX69" fmla="*/ 3494314 w 4278470"/>
                <a:gd name="connsiteY69" fmla="*/ 2403134 h 2554274"/>
                <a:gd name="connsiteX70" fmla="*/ 3516985 w 4278470"/>
                <a:gd name="connsiteY70" fmla="*/ 2418248 h 2554274"/>
                <a:gd name="connsiteX71" fmla="*/ 3660568 w 4278470"/>
                <a:gd name="connsiteY71" fmla="*/ 2433362 h 2554274"/>
                <a:gd name="connsiteX72" fmla="*/ 3713468 w 4278470"/>
                <a:gd name="connsiteY72" fmla="*/ 2448476 h 2554274"/>
                <a:gd name="connsiteX73" fmla="*/ 3766367 w 4278470"/>
                <a:gd name="connsiteY73" fmla="*/ 2463590 h 2554274"/>
                <a:gd name="connsiteX74" fmla="*/ 3796595 w 4278470"/>
                <a:gd name="connsiteY74" fmla="*/ 2478704 h 2554274"/>
                <a:gd name="connsiteX75" fmla="*/ 3819266 w 4278470"/>
                <a:gd name="connsiteY75" fmla="*/ 2493818 h 2554274"/>
                <a:gd name="connsiteX76" fmla="*/ 3864608 w 4278470"/>
                <a:gd name="connsiteY76" fmla="*/ 2508932 h 2554274"/>
                <a:gd name="connsiteX77" fmla="*/ 4000634 w 4278470"/>
                <a:gd name="connsiteY77" fmla="*/ 2524046 h 2554274"/>
                <a:gd name="connsiteX78" fmla="*/ 4015749 w 4278470"/>
                <a:gd name="connsiteY78" fmla="*/ 2539160 h 2554274"/>
                <a:gd name="connsiteX79" fmla="*/ 4068648 w 4278470"/>
                <a:gd name="connsiteY79" fmla="*/ 2554274 h 2554274"/>
                <a:gd name="connsiteX80" fmla="*/ 4189560 w 4278470"/>
                <a:gd name="connsiteY80" fmla="*/ 2546717 h 2554274"/>
                <a:gd name="connsiteX81" fmla="*/ 4212231 w 4278470"/>
                <a:gd name="connsiteY81" fmla="*/ 2501375 h 2554274"/>
                <a:gd name="connsiteX82" fmla="*/ 4227345 w 4278470"/>
                <a:gd name="connsiteY82" fmla="*/ 2388020 h 2554274"/>
                <a:gd name="connsiteX83" fmla="*/ 4234902 w 4278470"/>
                <a:gd name="connsiteY83" fmla="*/ 2312449 h 2554274"/>
                <a:gd name="connsiteX84" fmla="*/ 4242459 w 4278470"/>
                <a:gd name="connsiteY84" fmla="*/ 2138638 h 2554274"/>
                <a:gd name="connsiteX85" fmla="*/ 4257573 w 4278470"/>
                <a:gd name="connsiteY85" fmla="*/ 2032840 h 2554274"/>
                <a:gd name="connsiteX86" fmla="*/ 4265130 w 4278470"/>
                <a:gd name="connsiteY86" fmla="*/ 1896813 h 2554274"/>
                <a:gd name="connsiteX87" fmla="*/ 4265130 w 4278470"/>
                <a:gd name="connsiteY87" fmla="*/ 1738116 h 2554274"/>
                <a:gd name="connsiteX88" fmla="*/ 4219788 w 4278470"/>
                <a:gd name="connsiteY88" fmla="*/ 1707887 h 2554274"/>
                <a:gd name="connsiteX89" fmla="*/ 4174446 w 4278470"/>
                <a:gd name="connsiteY89" fmla="*/ 1677659 h 2554274"/>
                <a:gd name="connsiteX90" fmla="*/ 4113990 w 4278470"/>
                <a:gd name="connsiteY90" fmla="*/ 1632317 h 2554274"/>
                <a:gd name="connsiteX91" fmla="*/ 4091319 w 4278470"/>
                <a:gd name="connsiteY91" fmla="*/ 1624760 h 2554274"/>
                <a:gd name="connsiteX92" fmla="*/ 4038420 w 4278470"/>
                <a:gd name="connsiteY92" fmla="*/ 1594532 h 2554274"/>
                <a:gd name="connsiteX93" fmla="*/ 3970406 w 4278470"/>
                <a:gd name="connsiteY93" fmla="*/ 1586975 h 2554274"/>
                <a:gd name="connsiteX94" fmla="*/ 3887279 w 4278470"/>
                <a:gd name="connsiteY94" fmla="*/ 1564304 h 2554274"/>
                <a:gd name="connsiteX95" fmla="*/ 3766367 w 4278470"/>
                <a:gd name="connsiteY95" fmla="*/ 1549190 h 2554274"/>
                <a:gd name="connsiteX96" fmla="*/ 3653011 w 4278470"/>
                <a:gd name="connsiteY96" fmla="*/ 1534076 h 2554274"/>
                <a:gd name="connsiteX97" fmla="*/ 3569884 w 4278470"/>
                <a:gd name="connsiteY97" fmla="*/ 1518962 h 2554274"/>
                <a:gd name="connsiteX98" fmla="*/ 3539656 w 4278470"/>
                <a:gd name="connsiteY98" fmla="*/ 1503848 h 2554274"/>
                <a:gd name="connsiteX99" fmla="*/ 3479200 w 4278470"/>
                <a:gd name="connsiteY99" fmla="*/ 1488734 h 2554274"/>
                <a:gd name="connsiteX100" fmla="*/ 3403630 w 4278470"/>
                <a:gd name="connsiteY100" fmla="*/ 1443392 h 2554274"/>
                <a:gd name="connsiteX101" fmla="*/ 3380958 w 4278470"/>
                <a:gd name="connsiteY101" fmla="*/ 1428278 h 2554274"/>
                <a:gd name="connsiteX102" fmla="*/ 3312945 w 4278470"/>
                <a:gd name="connsiteY102" fmla="*/ 1405606 h 2554274"/>
                <a:gd name="connsiteX103" fmla="*/ 3244932 w 4278470"/>
                <a:gd name="connsiteY103" fmla="*/ 1375378 h 2554274"/>
                <a:gd name="connsiteX104" fmla="*/ 3222261 w 4278470"/>
                <a:gd name="connsiteY104" fmla="*/ 1360264 h 2554274"/>
                <a:gd name="connsiteX105" fmla="*/ 3146691 w 4278470"/>
                <a:gd name="connsiteY105" fmla="*/ 1322479 h 2554274"/>
                <a:gd name="connsiteX106" fmla="*/ 3124020 w 4278470"/>
                <a:gd name="connsiteY106" fmla="*/ 1307365 h 2554274"/>
                <a:gd name="connsiteX107" fmla="*/ 3101349 w 4278470"/>
                <a:gd name="connsiteY107" fmla="*/ 1299808 h 2554274"/>
                <a:gd name="connsiteX108" fmla="*/ 3040892 w 4278470"/>
                <a:gd name="connsiteY108" fmla="*/ 1269580 h 2554274"/>
                <a:gd name="connsiteX109" fmla="*/ 3018221 w 4278470"/>
                <a:gd name="connsiteY109" fmla="*/ 1262023 h 2554274"/>
                <a:gd name="connsiteX110" fmla="*/ 2957765 w 4278470"/>
                <a:gd name="connsiteY110" fmla="*/ 1246909 h 2554274"/>
                <a:gd name="connsiteX111" fmla="*/ 2927537 w 4278470"/>
                <a:gd name="connsiteY111" fmla="*/ 1231795 h 2554274"/>
                <a:gd name="connsiteX112" fmla="*/ 2897309 w 4278470"/>
                <a:gd name="connsiteY112" fmla="*/ 1224238 h 2554274"/>
                <a:gd name="connsiteX113" fmla="*/ 2874638 w 4278470"/>
                <a:gd name="connsiteY113" fmla="*/ 1216681 h 2554274"/>
                <a:gd name="connsiteX114" fmla="*/ 2821739 w 4278470"/>
                <a:gd name="connsiteY114" fmla="*/ 1186453 h 2554274"/>
                <a:gd name="connsiteX115" fmla="*/ 2776396 w 4278470"/>
                <a:gd name="connsiteY115" fmla="*/ 1156225 h 2554274"/>
                <a:gd name="connsiteX116" fmla="*/ 2715940 w 4278470"/>
                <a:gd name="connsiteY116" fmla="*/ 1125997 h 2554274"/>
                <a:gd name="connsiteX117" fmla="*/ 2663041 w 4278470"/>
                <a:gd name="connsiteY117" fmla="*/ 1088211 h 2554274"/>
                <a:gd name="connsiteX118" fmla="*/ 2640370 w 4278470"/>
                <a:gd name="connsiteY118" fmla="*/ 1073097 h 2554274"/>
                <a:gd name="connsiteX119" fmla="*/ 2602585 w 4278470"/>
                <a:gd name="connsiteY119" fmla="*/ 1065540 h 2554274"/>
                <a:gd name="connsiteX120" fmla="*/ 2527015 w 4278470"/>
                <a:gd name="connsiteY120" fmla="*/ 1012641 h 2554274"/>
                <a:gd name="connsiteX121" fmla="*/ 2459001 w 4278470"/>
                <a:gd name="connsiteY121" fmla="*/ 967299 h 2554274"/>
                <a:gd name="connsiteX122" fmla="*/ 2383431 w 4278470"/>
                <a:gd name="connsiteY122" fmla="*/ 952185 h 2554274"/>
                <a:gd name="connsiteX123" fmla="*/ 2330532 w 4278470"/>
                <a:gd name="connsiteY123" fmla="*/ 937071 h 2554274"/>
                <a:gd name="connsiteX124" fmla="*/ 2307861 w 4278470"/>
                <a:gd name="connsiteY124" fmla="*/ 929514 h 2554274"/>
                <a:gd name="connsiteX125" fmla="*/ 2186949 w 4278470"/>
                <a:gd name="connsiteY125" fmla="*/ 914400 h 2554274"/>
                <a:gd name="connsiteX126" fmla="*/ 2141606 w 4278470"/>
                <a:gd name="connsiteY126" fmla="*/ 899286 h 2554274"/>
                <a:gd name="connsiteX127" fmla="*/ 2111378 w 4278470"/>
                <a:gd name="connsiteY127" fmla="*/ 891729 h 2554274"/>
                <a:gd name="connsiteX128" fmla="*/ 2066036 w 4278470"/>
                <a:gd name="connsiteY128" fmla="*/ 876615 h 2554274"/>
                <a:gd name="connsiteX129" fmla="*/ 2043365 w 4278470"/>
                <a:gd name="connsiteY129" fmla="*/ 869058 h 2554274"/>
                <a:gd name="connsiteX130" fmla="*/ 2020694 w 4278470"/>
                <a:gd name="connsiteY130" fmla="*/ 861501 h 2554274"/>
                <a:gd name="connsiteX131" fmla="*/ 2005580 w 4278470"/>
                <a:gd name="connsiteY131" fmla="*/ 838830 h 2554274"/>
                <a:gd name="connsiteX132" fmla="*/ 1982909 w 4278470"/>
                <a:gd name="connsiteY132" fmla="*/ 831273 h 2554274"/>
                <a:gd name="connsiteX133" fmla="*/ 1930010 w 4278470"/>
                <a:gd name="connsiteY133" fmla="*/ 808601 h 2554274"/>
                <a:gd name="connsiteX134" fmla="*/ 1809097 w 4278470"/>
                <a:gd name="connsiteY134" fmla="*/ 778373 h 2554274"/>
                <a:gd name="connsiteX135" fmla="*/ 1763755 w 4278470"/>
                <a:gd name="connsiteY135" fmla="*/ 763259 h 2554274"/>
                <a:gd name="connsiteX136" fmla="*/ 1725970 w 4278470"/>
                <a:gd name="connsiteY136" fmla="*/ 748145 h 2554274"/>
                <a:gd name="connsiteX137" fmla="*/ 1695742 w 4278470"/>
                <a:gd name="connsiteY137" fmla="*/ 740588 h 2554274"/>
                <a:gd name="connsiteX138" fmla="*/ 1620172 w 4278470"/>
                <a:gd name="connsiteY138" fmla="*/ 702803 h 2554274"/>
                <a:gd name="connsiteX139" fmla="*/ 1582387 w 4278470"/>
                <a:gd name="connsiteY139" fmla="*/ 695246 h 2554274"/>
                <a:gd name="connsiteX140" fmla="*/ 1552158 w 4278470"/>
                <a:gd name="connsiteY140" fmla="*/ 687689 h 2554274"/>
                <a:gd name="connsiteX141" fmla="*/ 1491702 w 4278470"/>
                <a:gd name="connsiteY141" fmla="*/ 665018 h 2554274"/>
                <a:gd name="connsiteX142" fmla="*/ 1446360 w 4278470"/>
                <a:gd name="connsiteY142" fmla="*/ 649904 h 2554274"/>
                <a:gd name="connsiteX143" fmla="*/ 1423689 w 4278470"/>
                <a:gd name="connsiteY143" fmla="*/ 642347 h 2554274"/>
                <a:gd name="connsiteX144" fmla="*/ 1401018 w 4278470"/>
                <a:gd name="connsiteY144" fmla="*/ 634790 h 2554274"/>
                <a:gd name="connsiteX145" fmla="*/ 1370790 w 4278470"/>
                <a:gd name="connsiteY145" fmla="*/ 627233 h 2554274"/>
                <a:gd name="connsiteX146" fmla="*/ 1325448 w 4278470"/>
                <a:gd name="connsiteY146" fmla="*/ 597005 h 2554274"/>
                <a:gd name="connsiteX147" fmla="*/ 1249877 w 4278470"/>
                <a:gd name="connsiteY147" fmla="*/ 581891 h 2554274"/>
                <a:gd name="connsiteX148" fmla="*/ 1219649 w 4278470"/>
                <a:gd name="connsiteY148" fmla="*/ 574334 h 2554274"/>
                <a:gd name="connsiteX149" fmla="*/ 1174307 w 4278470"/>
                <a:gd name="connsiteY149" fmla="*/ 566777 h 2554274"/>
                <a:gd name="connsiteX150" fmla="*/ 1151636 w 4278470"/>
                <a:gd name="connsiteY150" fmla="*/ 551663 h 2554274"/>
                <a:gd name="connsiteX151" fmla="*/ 1128965 w 4278470"/>
                <a:gd name="connsiteY151" fmla="*/ 544106 h 2554274"/>
                <a:gd name="connsiteX152" fmla="*/ 1076066 w 4278470"/>
                <a:gd name="connsiteY152" fmla="*/ 513878 h 2554274"/>
                <a:gd name="connsiteX153" fmla="*/ 1030724 w 4278470"/>
                <a:gd name="connsiteY153" fmla="*/ 491206 h 2554274"/>
                <a:gd name="connsiteX154" fmla="*/ 985382 w 4278470"/>
                <a:gd name="connsiteY154" fmla="*/ 468535 h 2554274"/>
                <a:gd name="connsiteX155" fmla="*/ 955154 w 4278470"/>
                <a:gd name="connsiteY155" fmla="*/ 445864 h 2554274"/>
                <a:gd name="connsiteX156" fmla="*/ 894697 w 4278470"/>
                <a:gd name="connsiteY156" fmla="*/ 430750 h 2554274"/>
                <a:gd name="connsiteX157" fmla="*/ 834241 w 4278470"/>
                <a:gd name="connsiteY157" fmla="*/ 400522 h 2554274"/>
                <a:gd name="connsiteX158" fmla="*/ 804013 w 4278470"/>
                <a:gd name="connsiteY158" fmla="*/ 385408 h 2554274"/>
                <a:gd name="connsiteX159" fmla="*/ 766228 w 4278470"/>
                <a:gd name="connsiteY159" fmla="*/ 362737 h 2554274"/>
                <a:gd name="connsiteX160" fmla="*/ 743557 w 4278470"/>
                <a:gd name="connsiteY160" fmla="*/ 355180 h 2554274"/>
                <a:gd name="connsiteX161" fmla="*/ 698215 w 4278470"/>
                <a:gd name="connsiteY161" fmla="*/ 324952 h 2554274"/>
                <a:gd name="connsiteX162" fmla="*/ 675544 w 4278470"/>
                <a:gd name="connsiteY162" fmla="*/ 317395 h 2554274"/>
                <a:gd name="connsiteX163" fmla="*/ 652873 w 4278470"/>
                <a:gd name="connsiteY163" fmla="*/ 302281 h 2554274"/>
                <a:gd name="connsiteX164" fmla="*/ 599973 w 4278470"/>
                <a:gd name="connsiteY164" fmla="*/ 287167 h 2554274"/>
                <a:gd name="connsiteX165" fmla="*/ 577302 w 4278470"/>
                <a:gd name="connsiteY165" fmla="*/ 272053 h 2554274"/>
                <a:gd name="connsiteX166" fmla="*/ 531960 w 4278470"/>
                <a:gd name="connsiteY166" fmla="*/ 256939 h 2554274"/>
                <a:gd name="connsiteX167" fmla="*/ 509289 w 4278470"/>
                <a:gd name="connsiteY167" fmla="*/ 249382 h 2554274"/>
                <a:gd name="connsiteX168" fmla="*/ 456390 w 4278470"/>
                <a:gd name="connsiteY168" fmla="*/ 219154 h 2554274"/>
                <a:gd name="connsiteX169" fmla="*/ 411048 w 4278470"/>
                <a:gd name="connsiteY169" fmla="*/ 204040 h 2554274"/>
                <a:gd name="connsiteX170" fmla="*/ 395934 w 4278470"/>
                <a:gd name="connsiteY170" fmla="*/ 188925 h 2554274"/>
                <a:gd name="connsiteX171" fmla="*/ 343034 w 4278470"/>
                <a:gd name="connsiteY171" fmla="*/ 173811 h 2554274"/>
                <a:gd name="connsiteX172" fmla="*/ 320363 w 4278470"/>
                <a:gd name="connsiteY172" fmla="*/ 158697 h 2554274"/>
                <a:gd name="connsiteX173" fmla="*/ 275021 w 4278470"/>
                <a:gd name="connsiteY173" fmla="*/ 136026 h 2554274"/>
                <a:gd name="connsiteX174" fmla="*/ 252350 w 4278470"/>
                <a:gd name="connsiteY174" fmla="*/ 113355 h 2554274"/>
                <a:gd name="connsiteX175" fmla="*/ 229679 w 4278470"/>
                <a:gd name="connsiteY175" fmla="*/ 98241 h 2554274"/>
                <a:gd name="connsiteX176" fmla="*/ 207008 w 4278470"/>
                <a:gd name="connsiteY176" fmla="*/ 75570 h 2554274"/>
                <a:gd name="connsiteX177" fmla="*/ 123881 w 4278470"/>
                <a:gd name="connsiteY177" fmla="*/ 52899 h 2554274"/>
                <a:gd name="connsiteX178" fmla="*/ 101210 w 4278470"/>
                <a:gd name="connsiteY178" fmla="*/ 37785 h 2554274"/>
                <a:gd name="connsiteX179" fmla="*/ 33196 w 4278470"/>
                <a:gd name="connsiteY179" fmla="*/ 0 h 255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278470" h="2554274">
                  <a:moveTo>
                    <a:pt x="33196" y="0"/>
                  </a:moveTo>
                  <a:lnTo>
                    <a:pt x="33196" y="0"/>
                  </a:lnTo>
                  <a:cubicBezTo>
                    <a:pt x="30677" y="153659"/>
                    <a:pt x="28652" y="307328"/>
                    <a:pt x="25639" y="460978"/>
                  </a:cubicBezTo>
                  <a:cubicBezTo>
                    <a:pt x="19458" y="776234"/>
                    <a:pt x="29064" y="671977"/>
                    <a:pt x="10525" y="838830"/>
                  </a:cubicBezTo>
                  <a:cubicBezTo>
                    <a:pt x="8006" y="906843"/>
                    <a:pt x="2968" y="974809"/>
                    <a:pt x="2968" y="1042869"/>
                  </a:cubicBezTo>
                  <a:cubicBezTo>
                    <a:pt x="2968" y="1286332"/>
                    <a:pt x="-9942" y="1225496"/>
                    <a:pt x="18082" y="1337593"/>
                  </a:cubicBezTo>
                  <a:cubicBezTo>
                    <a:pt x="20601" y="1390492"/>
                    <a:pt x="21241" y="1443515"/>
                    <a:pt x="25639" y="1496291"/>
                  </a:cubicBezTo>
                  <a:cubicBezTo>
                    <a:pt x="26301" y="1504229"/>
                    <a:pt x="31264" y="1511234"/>
                    <a:pt x="33196" y="1518962"/>
                  </a:cubicBezTo>
                  <a:cubicBezTo>
                    <a:pt x="36311" y="1531423"/>
                    <a:pt x="38456" y="1544110"/>
                    <a:pt x="40754" y="1556747"/>
                  </a:cubicBezTo>
                  <a:cubicBezTo>
                    <a:pt x="57804" y="1650518"/>
                    <a:pt x="39211" y="1566461"/>
                    <a:pt x="55868" y="1624760"/>
                  </a:cubicBezTo>
                  <a:cubicBezTo>
                    <a:pt x="64636" y="1655447"/>
                    <a:pt x="58531" y="1653650"/>
                    <a:pt x="78539" y="1677659"/>
                  </a:cubicBezTo>
                  <a:cubicBezTo>
                    <a:pt x="90477" y="1691984"/>
                    <a:pt x="106897" y="1706952"/>
                    <a:pt x="123881" y="1715444"/>
                  </a:cubicBezTo>
                  <a:cubicBezTo>
                    <a:pt x="140084" y="1723545"/>
                    <a:pt x="168819" y="1727110"/>
                    <a:pt x="184337" y="1730559"/>
                  </a:cubicBezTo>
                  <a:cubicBezTo>
                    <a:pt x="194476" y="1732812"/>
                    <a:pt x="204579" y="1735263"/>
                    <a:pt x="214565" y="1738116"/>
                  </a:cubicBezTo>
                  <a:cubicBezTo>
                    <a:pt x="258746" y="1750739"/>
                    <a:pt x="214309" y="1741418"/>
                    <a:pt x="267464" y="1753230"/>
                  </a:cubicBezTo>
                  <a:cubicBezTo>
                    <a:pt x="280003" y="1756016"/>
                    <a:pt x="292430" y="1759986"/>
                    <a:pt x="305249" y="1760787"/>
                  </a:cubicBezTo>
                  <a:cubicBezTo>
                    <a:pt x="373176" y="1765032"/>
                    <a:pt x="441276" y="1765825"/>
                    <a:pt x="509289" y="1768344"/>
                  </a:cubicBezTo>
                  <a:cubicBezTo>
                    <a:pt x="536463" y="1772873"/>
                    <a:pt x="553625" y="1773311"/>
                    <a:pt x="577302" y="1783458"/>
                  </a:cubicBezTo>
                  <a:cubicBezTo>
                    <a:pt x="587656" y="1787896"/>
                    <a:pt x="596982" y="1794616"/>
                    <a:pt x="607530" y="1798572"/>
                  </a:cubicBezTo>
                  <a:cubicBezTo>
                    <a:pt x="617255" y="1802219"/>
                    <a:pt x="627771" y="1803276"/>
                    <a:pt x="637758" y="1806129"/>
                  </a:cubicBezTo>
                  <a:cubicBezTo>
                    <a:pt x="645418" y="1808317"/>
                    <a:pt x="652770" y="1811498"/>
                    <a:pt x="660430" y="1813686"/>
                  </a:cubicBezTo>
                  <a:cubicBezTo>
                    <a:pt x="679603" y="1819164"/>
                    <a:pt x="695210" y="1821035"/>
                    <a:pt x="713329" y="1828800"/>
                  </a:cubicBezTo>
                  <a:cubicBezTo>
                    <a:pt x="723683" y="1833238"/>
                    <a:pt x="733097" y="1839730"/>
                    <a:pt x="743557" y="1843914"/>
                  </a:cubicBezTo>
                  <a:cubicBezTo>
                    <a:pt x="758349" y="1849831"/>
                    <a:pt x="773785" y="1853990"/>
                    <a:pt x="788899" y="1859028"/>
                  </a:cubicBezTo>
                  <a:cubicBezTo>
                    <a:pt x="796456" y="1861547"/>
                    <a:pt x="803759" y="1865023"/>
                    <a:pt x="811570" y="1866585"/>
                  </a:cubicBezTo>
                  <a:lnTo>
                    <a:pt x="849355" y="1874142"/>
                  </a:lnTo>
                  <a:cubicBezTo>
                    <a:pt x="859431" y="1879180"/>
                    <a:pt x="868896" y="1885694"/>
                    <a:pt x="879583" y="1889256"/>
                  </a:cubicBezTo>
                  <a:cubicBezTo>
                    <a:pt x="891768" y="1893318"/>
                    <a:pt x="904653" y="1894997"/>
                    <a:pt x="917368" y="1896813"/>
                  </a:cubicBezTo>
                  <a:cubicBezTo>
                    <a:pt x="957578" y="1902557"/>
                    <a:pt x="998876" y="1902076"/>
                    <a:pt x="1038281" y="1911927"/>
                  </a:cubicBezTo>
                  <a:cubicBezTo>
                    <a:pt x="1099068" y="1927124"/>
                    <a:pt x="1036975" y="1912889"/>
                    <a:pt x="1128965" y="1927041"/>
                  </a:cubicBezTo>
                  <a:cubicBezTo>
                    <a:pt x="1141660" y="1928994"/>
                    <a:pt x="1154080" y="1932486"/>
                    <a:pt x="1166750" y="1934598"/>
                  </a:cubicBezTo>
                  <a:cubicBezTo>
                    <a:pt x="1184320" y="1937526"/>
                    <a:pt x="1202016" y="1939636"/>
                    <a:pt x="1219649" y="1942155"/>
                  </a:cubicBezTo>
                  <a:lnTo>
                    <a:pt x="1310334" y="1972383"/>
                  </a:lnTo>
                  <a:cubicBezTo>
                    <a:pt x="1335580" y="1980798"/>
                    <a:pt x="1334766" y="1981171"/>
                    <a:pt x="1363233" y="1987497"/>
                  </a:cubicBezTo>
                  <a:cubicBezTo>
                    <a:pt x="1375772" y="1990283"/>
                    <a:pt x="1388262" y="1993553"/>
                    <a:pt x="1401018" y="1995054"/>
                  </a:cubicBezTo>
                  <a:cubicBezTo>
                    <a:pt x="1431143" y="1998598"/>
                    <a:pt x="1461474" y="2000092"/>
                    <a:pt x="1491702" y="2002611"/>
                  </a:cubicBezTo>
                  <a:cubicBezTo>
                    <a:pt x="1501778" y="2005130"/>
                    <a:pt x="1511746" y="2008131"/>
                    <a:pt x="1521930" y="2010168"/>
                  </a:cubicBezTo>
                  <a:cubicBezTo>
                    <a:pt x="1539502" y="2013682"/>
                    <a:pt x="1586147" y="2019879"/>
                    <a:pt x="1605058" y="2025282"/>
                  </a:cubicBezTo>
                  <a:cubicBezTo>
                    <a:pt x="1628036" y="2031847"/>
                    <a:pt x="1649887" y="2042158"/>
                    <a:pt x="1673071" y="2047954"/>
                  </a:cubicBezTo>
                  <a:lnTo>
                    <a:pt x="1733527" y="2063068"/>
                  </a:lnTo>
                  <a:cubicBezTo>
                    <a:pt x="1743603" y="2065587"/>
                    <a:pt x="1753473" y="2069156"/>
                    <a:pt x="1763755" y="2070625"/>
                  </a:cubicBezTo>
                  <a:lnTo>
                    <a:pt x="1816654" y="2078182"/>
                  </a:lnTo>
                  <a:cubicBezTo>
                    <a:pt x="1869804" y="2095899"/>
                    <a:pt x="1806098" y="2076423"/>
                    <a:pt x="1907339" y="2093296"/>
                  </a:cubicBezTo>
                  <a:cubicBezTo>
                    <a:pt x="1915196" y="2094606"/>
                    <a:pt x="1922282" y="2098921"/>
                    <a:pt x="1930010" y="2100853"/>
                  </a:cubicBezTo>
                  <a:cubicBezTo>
                    <a:pt x="1942471" y="2103968"/>
                    <a:pt x="1955063" y="2106712"/>
                    <a:pt x="1967795" y="2108410"/>
                  </a:cubicBezTo>
                  <a:cubicBezTo>
                    <a:pt x="1992889" y="2111756"/>
                    <a:pt x="2018175" y="2113448"/>
                    <a:pt x="2043365" y="2115967"/>
                  </a:cubicBezTo>
                  <a:cubicBezTo>
                    <a:pt x="2075937" y="2126824"/>
                    <a:pt x="2083878" y="2130115"/>
                    <a:pt x="2126492" y="2138638"/>
                  </a:cubicBezTo>
                  <a:cubicBezTo>
                    <a:pt x="2151682" y="2143676"/>
                    <a:pt x="2177692" y="2145628"/>
                    <a:pt x="2202063" y="2153752"/>
                  </a:cubicBezTo>
                  <a:cubicBezTo>
                    <a:pt x="2272839" y="2177344"/>
                    <a:pt x="2221101" y="2162181"/>
                    <a:pt x="2285190" y="2176423"/>
                  </a:cubicBezTo>
                  <a:cubicBezTo>
                    <a:pt x="2295329" y="2178676"/>
                    <a:pt x="2305432" y="2181127"/>
                    <a:pt x="2315418" y="2183980"/>
                  </a:cubicBezTo>
                  <a:cubicBezTo>
                    <a:pt x="2323077" y="2186168"/>
                    <a:pt x="2330252" y="2190112"/>
                    <a:pt x="2338089" y="2191537"/>
                  </a:cubicBezTo>
                  <a:cubicBezTo>
                    <a:pt x="2358070" y="2195170"/>
                    <a:pt x="2378393" y="2196575"/>
                    <a:pt x="2398545" y="2199094"/>
                  </a:cubicBezTo>
                  <a:cubicBezTo>
                    <a:pt x="2406102" y="2204132"/>
                    <a:pt x="2412517" y="2211598"/>
                    <a:pt x="2421216" y="2214208"/>
                  </a:cubicBezTo>
                  <a:cubicBezTo>
                    <a:pt x="2438277" y="2219326"/>
                    <a:pt x="2456345" y="2220540"/>
                    <a:pt x="2474115" y="2221765"/>
                  </a:cubicBezTo>
                  <a:cubicBezTo>
                    <a:pt x="2529459" y="2225582"/>
                    <a:pt x="2584952" y="2226803"/>
                    <a:pt x="2640370" y="2229322"/>
                  </a:cubicBezTo>
                  <a:cubicBezTo>
                    <a:pt x="2665046" y="2237547"/>
                    <a:pt x="2671645" y="2240788"/>
                    <a:pt x="2700826" y="2244436"/>
                  </a:cubicBezTo>
                  <a:cubicBezTo>
                    <a:pt x="2728435" y="2247887"/>
                    <a:pt x="2756268" y="2249224"/>
                    <a:pt x="2783954" y="2251993"/>
                  </a:cubicBezTo>
                  <a:cubicBezTo>
                    <a:pt x="2806651" y="2254263"/>
                    <a:pt x="2829296" y="2257031"/>
                    <a:pt x="2851967" y="2259550"/>
                  </a:cubicBezTo>
                  <a:cubicBezTo>
                    <a:pt x="2859524" y="2264588"/>
                    <a:pt x="2865876" y="2272274"/>
                    <a:pt x="2874638" y="2274664"/>
                  </a:cubicBezTo>
                  <a:cubicBezTo>
                    <a:pt x="2894231" y="2280008"/>
                    <a:pt x="2914963" y="2279537"/>
                    <a:pt x="2935094" y="2282221"/>
                  </a:cubicBezTo>
                  <a:lnTo>
                    <a:pt x="2987993" y="2289778"/>
                  </a:lnTo>
                  <a:cubicBezTo>
                    <a:pt x="3028270" y="2295031"/>
                    <a:pt x="3069077" y="2296926"/>
                    <a:pt x="3108906" y="2304892"/>
                  </a:cubicBezTo>
                  <a:cubicBezTo>
                    <a:pt x="3199501" y="2323011"/>
                    <a:pt x="3159137" y="2315783"/>
                    <a:pt x="3229818" y="2327563"/>
                  </a:cubicBezTo>
                  <a:cubicBezTo>
                    <a:pt x="3237375" y="2330082"/>
                    <a:pt x="3244830" y="2332932"/>
                    <a:pt x="3252489" y="2335121"/>
                  </a:cubicBezTo>
                  <a:cubicBezTo>
                    <a:pt x="3271666" y="2340600"/>
                    <a:pt x="3287267" y="2342469"/>
                    <a:pt x="3305388" y="2350235"/>
                  </a:cubicBezTo>
                  <a:cubicBezTo>
                    <a:pt x="3315742" y="2354673"/>
                    <a:pt x="3325068" y="2361393"/>
                    <a:pt x="3335616" y="2365349"/>
                  </a:cubicBezTo>
                  <a:cubicBezTo>
                    <a:pt x="3345341" y="2368996"/>
                    <a:pt x="3355858" y="2370053"/>
                    <a:pt x="3365844" y="2372906"/>
                  </a:cubicBezTo>
                  <a:cubicBezTo>
                    <a:pt x="3417934" y="2387789"/>
                    <a:pt x="3352030" y="2374382"/>
                    <a:pt x="3433858" y="2388020"/>
                  </a:cubicBezTo>
                  <a:cubicBezTo>
                    <a:pt x="3441415" y="2390539"/>
                    <a:pt x="3448801" y="2393645"/>
                    <a:pt x="3456529" y="2395577"/>
                  </a:cubicBezTo>
                  <a:cubicBezTo>
                    <a:pt x="3468990" y="2398692"/>
                    <a:pt x="3482287" y="2398624"/>
                    <a:pt x="3494314" y="2403134"/>
                  </a:cubicBezTo>
                  <a:cubicBezTo>
                    <a:pt x="3502818" y="2406323"/>
                    <a:pt x="3508286" y="2415638"/>
                    <a:pt x="3516985" y="2418248"/>
                  </a:cubicBezTo>
                  <a:cubicBezTo>
                    <a:pt x="3539767" y="2425083"/>
                    <a:pt x="3654556" y="2432861"/>
                    <a:pt x="3660568" y="2433362"/>
                  </a:cubicBezTo>
                  <a:cubicBezTo>
                    <a:pt x="3755063" y="2456986"/>
                    <a:pt x="3637578" y="2426794"/>
                    <a:pt x="3713468" y="2448476"/>
                  </a:cubicBezTo>
                  <a:cubicBezTo>
                    <a:pt x="3732641" y="2453954"/>
                    <a:pt x="3748248" y="2455825"/>
                    <a:pt x="3766367" y="2463590"/>
                  </a:cubicBezTo>
                  <a:cubicBezTo>
                    <a:pt x="3776721" y="2468028"/>
                    <a:pt x="3786814" y="2473115"/>
                    <a:pt x="3796595" y="2478704"/>
                  </a:cubicBezTo>
                  <a:cubicBezTo>
                    <a:pt x="3804481" y="2483210"/>
                    <a:pt x="3810966" y="2490129"/>
                    <a:pt x="3819266" y="2493818"/>
                  </a:cubicBezTo>
                  <a:cubicBezTo>
                    <a:pt x="3833824" y="2500288"/>
                    <a:pt x="3849152" y="2505068"/>
                    <a:pt x="3864608" y="2508932"/>
                  </a:cubicBezTo>
                  <a:cubicBezTo>
                    <a:pt x="3929136" y="2525064"/>
                    <a:pt x="3884476" y="2515749"/>
                    <a:pt x="4000634" y="2524046"/>
                  </a:cubicBezTo>
                  <a:cubicBezTo>
                    <a:pt x="4005672" y="2529084"/>
                    <a:pt x="4009639" y="2535494"/>
                    <a:pt x="4015749" y="2539160"/>
                  </a:cubicBezTo>
                  <a:cubicBezTo>
                    <a:pt x="4023493" y="2543806"/>
                    <a:pt x="4063001" y="2552862"/>
                    <a:pt x="4068648" y="2554274"/>
                  </a:cubicBezTo>
                  <a:cubicBezTo>
                    <a:pt x="4108952" y="2551755"/>
                    <a:pt x="4150139" y="2555477"/>
                    <a:pt x="4189560" y="2546717"/>
                  </a:cubicBezTo>
                  <a:cubicBezTo>
                    <a:pt x="4199089" y="2544600"/>
                    <a:pt x="4210576" y="2508823"/>
                    <a:pt x="4212231" y="2501375"/>
                  </a:cubicBezTo>
                  <a:cubicBezTo>
                    <a:pt x="4219525" y="2468554"/>
                    <a:pt x="4224071" y="2419126"/>
                    <a:pt x="4227345" y="2388020"/>
                  </a:cubicBezTo>
                  <a:cubicBezTo>
                    <a:pt x="4229995" y="2362843"/>
                    <a:pt x="4232383" y="2337639"/>
                    <a:pt x="4234902" y="2312449"/>
                  </a:cubicBezTo>
                  <a:cubicBezTo>
                    <a:pt x="4237421" y="2254512"/>
                    <a:pt x="4237772" y="2196440"/>
                    <a:pt x="4242459" y="2138638"/>
                  </a:cubicBezTo>
                  <a:cubicBezTo>
                    <a:pt x="4245338" y="2103130"/>
                    <a:pt x="4257573" y="2032840"/>
                    <a:pt x="4257573" y="2032840"/>
                  </a:cubicBezTo>
                  <a:cubicBezTo>
                    <a:pt x="4260092" y="1987498"/>
                    <a:pt x="4261359" y="1942068"/>
                    <a:pt x="4265130" y="1896813"/>
                  </a:cubicBezTo>
                  <a:cubicBezTo>
                    <a:pt x="4271692" y="1818063"/>
                    <a:pt x="4291550" y="1857009"/>
                    <a:pt x="4265130" y="1738116"/>
                  </a:cubicBezTo>
                  <a:cubicBezTo>
                    <a:pt x="4259461" y="1712603"/>
                    <a:pt x="4235728" y="1716742"/>
                    <a:pt x="4219788" y="1707887"/>
                  </a:cubicBezTo>
                  <a:cubicBezTo>
                    <a:pt x="4203909" y="1699065"/>
                    <a:pt x="4190693" y="1685783"/>
                    <a:pt x="4174446" y="1677659"/>
                  </a:cubicBezTo>
                  <a:cubicBezTo>
                    <a:pt x="4091213" y="1636042"/>
                    <a:pt x="4203109" y="1695973"/>
                    <a:pt x="4113990" y="1632317"/>
                  </a:cubicBezTo>
                  <a:cubicBezTo>
                    <a:pt x="4107508" y="1627687"/>
                    <a:pt x="4098444" y="1628322"/>
                    <a:pt x="4091319" y="1624760"/>
                  </a:cubicBezTo>
                  <a:cubicBezTo>
                    <a:pt x="4070358" y="1614279"/>
                    <a:pt x="4063024" y="1600210"/>
                    <a:pt x="4038420" y="1594532"/>
                  </a:cubicBezTo>
                  <a:cubicBezTo>
                    <a:pt x="4016193" y="1589403"/>
                    <a:pt x="3993077" y="1589494"/>
                    <a:pt x="3970406" y="1586975"/>
                  </a:cubicBezTo>
                  <a:cubicBezTo>
                    <a:pt x="3943717" y="1578079"/>
                    <a:pt x="3914553" y="1567713"/>
                    <a:pt x="3887279" y="1564304"/>
                  </a:cubicBezTo>
                  <a:cubicBezTo>
                    <a:pt x="3846975" y="1559266"/>
                    <a:pt x="3806196" y="1557156"/>
                    <a:pt x="3766367" y="1549190"/>
                  </a:cubicBezTo>
                  <a:cubicBezTo>
                    <a:pt x="3688816" y="1533680"/>
                    <a:pt x="3770813" y="1548801"/>
                    <a:pt x="3653011" y="1534076"/>
                  </a:cubicBezTo>
                  <a:cubicBezTo>
                    <a:pt x="3627228" y="1530853"/>
                    <a:pt x="3595677" y="1524121"/>
                    <a:pt x="3569884" y="1518962"/>
                  </a:cubicBezTo>
                  <a:cubicBezTo>
                    <a:pt x="3559808" y="1513924"/>
                    <a:pt x="3550010" y="1508286"/>
                    <a:pt x="3539656" y="1503848"/>
                  </a:cubicBezTo>
                  <a:cubicBezTo>
                    <a:pt x="3519323" y="1495134"/>
                    <a:pt x="3501378" y="1493170"/>
                    <a:pt x="3479200" y="1488734"/>
                  </a:cubicBezTo>
                  <a:cubicBezTo>
                    <a:pt x="3368295" y="1414798"/>
                    <a:pt x="3484952" y="1489861"/>
                    <a:pt x="3403630" y="1443392"/>
                  </a:cubicBezTo>
                  <a:cubicBezTo>
                    <a:pt x="3395744" y="1438886"/>
                    <a:pt x="3389306" y="1431856"/>
                    <a:pt x="3380958" y="1428278"/>
                  </a:cubicBezTo>
                  <a:cubicBezTo>
                    <a:pt x="3279952" y="1384991"/>
                    <a:pt x="3435628" y="1466949"/>
                    <a:pt x="3312945" y="1405606"/>
                  </a:cubicBezTo>
                  <a:cubicBezTo>
                    <a:pt x="3247581" y="1372923"/>
                    <a:pt x="3302613" y="1389798"/>
                    <a:pt x="3244932" y="1375378"/>
                  </a:cubicBezTo>
                  <a:cubicBezTo>
                    <a:pt x="3237375" y="1370340"/>
                    <a:pt x="3230258" y="1364570"/>
                    <a:pt x="3222261" y="1360264"/>
                  </a:cubicBezTo>
                  <a:cubicBezTo>
                    <a:pt x="3197464" y="1346912"/>
                    <a:pt x="3170124" y="1338101"/>
                    <a:pt x="3146691" y="1322479"/>
                  </a:cubicBezTo>
                  <a:cubicBezTo>
                    <a:pt x="3139134" y="1317441"/>
                    <a:pt x="3132144" y="1311427"/>
                    <a:pt x="3124020" y="1307365"/>
                  </a:cubicBezTo>
                  <a:cubicBezTo>
                    <a:pt x="3116895" y="1303803"/>
                    <a:pt x="3108601" y="1303104"/>
                    <a:pt x="3101349" y="1299808"/>
                  </a:cubicBezTo>
                  <a:cubicBezTo>
                    <a:pt x="3080838" y="1290485"/>
                    <a:pt x="3062267" y="1276705"/>
                    <a:pt x="3040892" y="1269580"/>
                  </a:cubicBezTo>
                  <a:cubicBezTo>
                    <a:pt x="3033335" y="1267061"/>
                    <a:pt x="3025906" y="1264119"/>
                    <a:pt x="3018221" y="1262023"/>
                  </a:cubicBezTo>
                  <a:cubicBezTo>
                    <a:pt x="2998181" y="1256557"/>
                    <a:pt x="2977471" y="1253478"/>
                    <a:pt x="2957765" y="1246909"/>
                  </a:cubicBezTo>
                  <a:cubicBezTo>
                    <a:pt x="2947078" y="1243347"/>
                    <a:pt x="2938085" y="1235751"/>
                    <a:pt x="2927537" y="1231795"/>
                  </a:cubicBezTo>
                  <a:cubicBezTo>
                    <a:pt x="2917812" y="1228148"/>
                    <a:pt x="2907295" y="1227091"/>
                    <a:pt x="2897309" y="1224238"/>
                  </a:cubicBezTo>
                  <a:cubicBezTo>
                    <a:pt x="2889650" y="1222050"/>
                    <a:pt x="2882195" y="1219200"/>
                    <a:pt x="2874638" y="1216681"/>
                  </a:cubicBezTo>
                  <a:cubicBezTo>
                    <a:pt x="2775484" y="1142316"/>
                    <a:pt x="2895921" y="1227665"/>
                    <a:pt x="2821739" y="1186453"/>
                  </a:cubicBezTo>
                  <a:cubicBezTo>
                    <a:pt x="2805860" y="1177631"/>
                    <a:pt x="2793629" y="1161969"/>
                    <a:pt x="2776396" y="1156225"/>
                  </a:cubicBezTo>
                  <a:cubicBezTo>
                    <a:pt x="2741866" y="1144715"/>
                    <a:pt x="2756729" y="1151491"/>
                    <a:pt x="2715940" y="1125997"/>
                  </a:cubicBezTo>
                  <a:cubicBezTo>
                    <a:pt x="2687456" y="1108194"/>
                    <a:pt x="2694064" y="1110371"/>
                    <a:pt x="2663041" y="1088211"/>
                  </a:cubicBezTo>
                  <a:cubicBezTo>
                    <a:pt x="2655650" y="1082932"/>
                    <a:pt x="2648874" y="1076286"/>
                    <a:pt x="2640370" y="1073097"/>
                  </a:cubicBezTo>
                  <a:cubicBezTo>
                    <a:pt x="2628343" y="1068587"/>
                    <a:pt x="2615180" y="1068059"/>
                    <a:pt x="2602585" y="1065540"/>
                  </a:cubicBezTo>
                  <a:cubicBezTo>
                    <a:pt x="2548162" y="1011117"/>
                    <a:pt x="2599624" y="1056206"/>
                    <a:pt x="2527015" y="1012641"/>
                  </a:cubicBezTo>
                  <a:cubicBezTo>
                    <a:pt x="2463728" y="974669"/>
                    <a:pt x="2532437" y="1004016"/>
                    <a:pt x="2459001" y="967299"/>
                  </a:cubicBezTo>
                  <a:cubicBezTo>
                    <a:pt x="2437897" y="956747"/>
                    <a:pt x="2402927" y="954970"/>
                    <a:pt x="2383431" y="952185"/>
                  </a:cubicBezTo>
                  <a:cubicBezTo>
                    <a:pt x="2329074" y="934066"/>
                    <a:pt x="2396955" y="956049"/>
                    <a:pt x="2330532" y="937071"/>
                  </a:cubicBezTo>
                  <a:cubicBezTo>
                    <a:pt x="2322873" y="934883"/>
                    <a:pt x="2315672" y="931076"/>
                    <a:pt x="2307861" y="929514"/>
                  </a:cubicBezTo>
                  <a:cubicBezTo>
                    <a:pt x="2280904" y="924123"/>
                    <a:pt x="2210525" y="917020"/>
                    <a:pt x="2186949" y="914400"/>
                  </a:cubicBezTo>
                  <a:cubicBezTo>
                    <a:pt x="2171835" y="909362"/>
                    <a:pt x="2157062" y="903150"/>
                    <a:pt x="2141606" y="899286"/>
                  </a:cubicBezTo>
                  <a:cubicBezTo>
                    <a:pt x="2131530" y="896767"/>
                    <a:pt x="2121326" y="894713"/>
                    <a:pt x="2111378" y="891729"/>
                  </a:cubicBezTo>
                  <a:cubicBezTo>
                    <a:pt x="2096118" y="887151"/>
                    <a:pt x="2081150" y="881653"/>
                    <a:pt x="2066036" y="876615"/>
                  </a:cubicBezTo>
                  <a:lnTo>
                    <a:pt x="2043365" y="869058"/>
                  </a:lnTo>
                  <a:lnTo>
                    <a:pt x="2020694" y="861501"/>
                  </a:lnTo>
                  <a:cubicBezTo>
                    <a:pt x="2015656" y="853944"/>
                    <a:pt x="2012672" y="844504"/>
                    <a:pt x="2005580" y="838830"/>
                  </a:cubicBezTo>
                  <a:cubicBezTo>
                    <a:pt x="1999360" y="833854"/>
                    <a:pt x="1990305" y="834231"/>
                    <a:pt x="1982909" y="831273"/>
                  </a:cubicBezTo>
                  <a:cubicBezTo>
                    <a:pt x="1965097" y="824148"/>
                    <a:pt x="1947973" y="815337"/>
                    <a:pt x="1930010" y="808601"/>
                  </a:cubicBezTo>
                  <a:cubicBezTo>
                    <a:pt x="1860342" y="782475"/>
                    <a:pt x="1874291" y="787686"/>
                    <a:pt x="1809097" y="778373"/>
                  </a:cubicBezTo>
                  <a:cubicBezTo>
                    <a:pt x="1793983" y="773335"/>
                    <a:pt x="1778547" y="769176"/>
                    <a:pt x="1763755" y="763259"/>
                  </a:cubicBezTo>
                  <a:cubicBezTo>
                    <a:pt x="1751160" y="758221"/>
                    <a:pt x="1738839" y="752435"/>
                    <a:pt x="1725970" y="748145"/>
                  </a:cubicBezTo>
                  <a:cubicBezTo>
                    <a:pt x="1716117" y="744861"/>
                    <a:pt x="1705818" y="743107"/>
                    <a:pt x="1695742" y="740588"/>
                  </a:cubicBezTo>
                  <a:cubicBezTo>
                    <a:pt x="1664885" y="722074"/>
                    <a:pt x="1654454" y="713088"/>
                    <a:pt x="1620172" y="702803"/>
                  </a:cubicBezTo>
                  <a:cubicBezTo>
                    <a:pt x="1607869" y="699112"/>
                    <a:pt x="1594926" y="698032"/>
                    <a:pt x="1582387" y="695246"/>
                  </a:cubicBezTo>
                  <a:cubicBezTo>
                    <a:pt x="1572248" y="692993"/>
                    <a:pt x="1562145" y="690542"/>
                    <a:pt x="1552158" y="687689"/>
                  </a:cubicBezTo>
                  <a:cubicBezTo>
                    <a:pt x="1525957" y="680203"/>
                    <a:pt x="1520978" y="675664"/>
                    <a:pt x="1491702" y="665018"/>
                  </a:cubicBezTo>
                  <a:cubicBezTo>
                    <a:pt x="1476730" y="659574"/>
                    <a:pt x="1461474" y="654942"/>
                    <a:pt x="1446360" y="649904"/>
                  </a:cubicBezTo>
                  <a:lnTo>
                    <a:pt x="1423689" y="642347"/>
                  </a:lnTo>
                  <a:cubicBezTo>
                    <a:pt x="1416132" y="639828"/>
                    <a:pt x="1408746" y="636722"/>
                    <a:pt x="1401018" y="634790"/>
                  </a:cubicBezTo>
                  <a:lnTo>
                    <a:pt x="1370790" y="627233"/>
                  </a:lnTo>
                  <a:cubicBezTo>
                    <a:pt x="1355676" y="617157"/>
                    <a:pt x="1343070" y="601411"/>
                    <a:pt x="1325448" y="597005"/>
                  </a:cubicBezTo>
                  <a:cubicBezTo>
                    <a:pt x="1255236" y="579452"/>
                    <a:pt x="1342523" y="600420"/>
                    <a:pt x="1249877" y="581891"/>
                  </a:cubicBezTo>
                  <a:cubicBezTo>
                    <a:pt x="1239693" y="579854"/>
                    <a:pt x="1229833" y="576371"/>
                    <a:pt x="1219649" y="574334"/>
                  </a:cubicBezTo>
                  <a:cubicBezTo>
                    <a:pt x="1204624" y="571329"/>
                    <a:pt x="1189421" y="569296"/>
                    <a:pt x="1174307" y="566777"/>
                  </a:cubicBezTo>
                  <a:cubicBezTo>
                    <a:pt x="1166750" y="561739"/>
                    <a:pt x="1159760" y="555725"/>
                    <a:pt x="1151636" y="551663"/>
                  </a:cubicBezTo>
                  <a:cubicBezTo>
                    <a:pt x="1144511" y="548101"/>
                    <a:pt x="1135881" y="548058"/>
                    <a:pt x="1128965" y="544106"/>
                  </a:cubicBezTo>
                  <a:cubicBezTo>
                    <a:pt x="1064914" y="507505"/>
                    <a:pt x="1128047" y="531205"/>
                    <a:pt x="1076066" y="513878"/>
                  </a:cubicBezTo>
                  <a:cubicBezTo>
                    <a:pt x="1011103" y="470566"/>
                    <a:pt x="1093291" y="522489"/>
                    <a:pt x="1030724" y="491206"/>
                  </a:cubicBezTo>
                  <a:cubicBezTo>
                    <a:pt x="972126" y="461907"/>
                    <a:pt x="1042366" y="487530"/>
                    <a:pt x="985382" y="468535"/>
                  </a:cubicBezTo>
                  <a:cubicBezTo>
                    <a:pt x="975306" y="460978"/>
                    <a:pt x="966090" y="452113"/>
                    <a:pt x="955154" y="445864"/>
                  </a:cubicBezTo>
                  <a:cubicBezTo>
                    <a:pt x="942642" y="438714"/>
                    <a:pt x="904264" y="432663"/>
                    <a:pt x="894697" y="430750"/>
                  </a:cubicBezTo>
                  <a:lnTo>
                    <a:pt x="834241" y="400522"/>
                  </a:lnTo>
                  <a:cubicBezTo>
                    <a:pt x="824165" y="395484"/>
                    <a:pt x="813673" y="391204"/>
                    <a:pt x="804013" y="385408"/>
                  </a:cubicBezTo>
                  <a:cubicBezTo>
                    <a:pt x="791418" y="377851"/>
                    <a:pt x="779365" y="369306"/>
                    <a:pt x="766228" y="362737"/>
                  </a:cubicBezTo>
                  <a:cubicBezTo>
                    <a:pt x="759103" y="359175"/>
                    <a:pt x="750520" y="359049"/>
                    <a:pt x="743557" y="355180"/>
                  </a:cubicBezTo>
                  <a:cubicBezTo>
                    <a:pt x="727678" y="346358"/>
                    <a:pt x="715448" y="330696"/>
                    <a:pt x="698215" y="324952"/>
                  </a:cubicBezTo>
                  <a:cubicBezTo>
                    <a:pt x="690658" y="322433"/>
                    <a:pt x="682669" y="320957"/>
                    <a:pt x="675544" y="317395"/>
                  </a:cubicBezTo>
                  <a:cubicBezTo>
                    <a:pt x="667420" y="313333"/>
                    <a:pt x="661221" y="305859"/>
                    <a:pt x="652873" y="302281"/>
                  </a:cubicBezTo>
                  <a:cubicBezTo>
                    <a:pt x="618975" y="287754"/>
                    <a:pt x="629384" y="301873"/>
                    <a:pt x="599973" y="287167"/>
                  </a:cubicBezTo>
                  <a:cubicBezTo>
                    <a:pt x="591849" y="283105"/>
                    <a:pt x="585602" y="275742"/>
                    <a:pt x="577302" y="272053"/>
                  </a:cubicBezTo>
                  <a:cubicBezTo>
                    <a:pt x="562744" y="265583"/>
                    <a:pt x="547074" y="261977"/>
                    <a:pt x="531960" y="256939"/>
                  </a:cubicBezTo>
                  <a:lnTo>
                    <a:pt x="509289" y="249382"/>
                  </a:lnTo>
                  <a:cubicBezTo>
                    <a:pt x="476290" y="216383"/>
                    <a:pt x="499886" y="232203"/>
                    <a:pt x="456390" y="219154"/>
                  </a:cubicBezTo>
                  <a:cubicBezTo>
                    <a:pt x="441130" y="214576"/>
                    <a:pt x="411048" y="204040"/>
                    <a:pt x="411048" y="204040"/>
                  </a:cubicBezTo>
                  <a:cubicBezTo>
                    <a:pt x="406010" y="199002"/>
                    <a:pt x="402044" y="192591"/>
                    <a:pt x="395934" y="188925"/>
                  </a:cubicBezTo>
                  <a:cubicBezTo>
                    <a:pt x="388190" y="184278"/>
                    <a:pt x="348680" y="175222"/>
                    <a:pt x="343034" y="173811"/>
                  </a:cubicBezTo>
                  <a:cubicBezTo>
                    <a:pt x="335477" y="168773"/>
                    <a:pt x="328487" y="162759"/>
                    <a:pt x="320363" y="158697"/>
                  </a:cubicBezTo>
                  <a:cubicBezTo>
                    <a:pt x="286280" y="141656"/>
                    <a:pt x="307507" y="163098"/>
                    <a:pt x="275021" y="136026"/>
                  </a:cubicBezTo>
                  <a:cubicBezTo>
                    <a:pt x="266811" y="129184"/>
                    <a:pt x="260560" y="120197"/>
                    <a:pt x="252350" y="113355"/>
                  </a:cubicBezTo>
                  <a:cubicBezTo>
                    <a:pt x="245373" y="107541"/>
                    <a:pt x="236656" y="104055"/>
                    <a:pt x="229679" y="98241"/>
                  </a:cubicBezTo>
                  <a:cubicBezTo>
                    <a:pt x="221469" y="91399"/>
                    <a:pt x="216567" y="80349"/>
                    <a:pt x="207008" y="75570"/>
                  </a:cubicBezTo>
                  <a:cubicBezTo>
                    <a:pt x="150228" y="47180"/>
                    <a:pt x="185592" y="94040"/>
                    <a:pt x="123881" y="52899"/>
                  </a:cubicBezTo>
                  <a:cubicBezTo>
                    <a:pt x="116324" y="47861"/>
                    <a:pt x="109558" y="41363"/>
                    <a:pt x="101210" y="37785"/>
                  </a:cubicBezTo>
                  <a:cubicBezTo>
                    <a:pt x="79300" y="28395"/>
                    <a:pt x="44532" y="6297"/>
                    <a:pt x="33196" y="0"/>
                  </a:cubicBezTo>
                  <a:close/>
                </a:path>
              </a:pathLst>
            </a:custGeom>
            <a:solidFill>
              <a:srgbClr val="B3D5FF">
                <a:alpha val="50196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b="1" dirty="0" smtClean="0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8" name="Forme libre 17"/>
            <p:cNvSpPr/>
            <p:nvPr/>
          </p:nvSpPr>
          <p:spPr>
            <a:xfrm rot="21161433">
              <a:off x="5157508" y="5032640"/>
              <a:ext cx="1143641" cy="1353443"/>
            </a:xfrm>
            <a:custGeom>
              <a:avLst/>
              <a:gdLst>
                <a:gd name="connsiteX0" fmla="*/ 0 w 2599616"/>
                <a:gd name="connsiteY0" fmla="*/ 0 h 1609646"/>
                <a:gd name="connsiteX1" fmla="*/ 0 w 2599616"/>
                <a:gd name="connsiteY1" fmla="*/ 0 h 1609646"/>
                <a:gd name="connsiteX2" fmla="*/ 7557 w 2599616"/>
                <a:gd name="connsiteY2" fmla="*/ 219154 h 1609646"/>
                <a:gd name="connsiteX3" fmla="*/ 22671 w 2599616"/>
                <a:gd name="connsiteY3" fmla="*/ 324952 h 1609646"/>
                <a:gd name="connsiteX4" fmla="*/ 30228 w 2599616"/>
                <a:gd name="connsiteY4" fmla="*/ 574334 h 1609646"/>
                <a:gd name="connsiteX5" fmla="*/ 37785 w 2599616"/>
                <a:gd name="connsiteY5" fmla="*/ 997527 h 1609646"/>
                <a:gd name="connsiteX6" fmla="*/ 68013 w 2599616"/>
                <a:gd name="connsiteY6" fmla="*/ 1042869 h 1609646"/>
                <a:gd name="connsiteX7" fmla="*/ 105798 w 2599616"/>
                <a:gd name="connsiteY7" fmla="*/ 1080655 h 1609646"/>
                <a:gd name="connsiteX8" fmla="*/ 128469 w 2599616"/>
                <a:gd name="connsiteY8" fmla="*/ 1103326 h 1609646"/>
                <a:gd name="connsiteX9" fmla="*/ 173811 w 2599616"/>
                <a:gd name="connsiteY9" fmla="*/ 1118440 h 1609646"/>
                <a:gd name="connsiteX10" fmla="*/ 219153 w 2599616"/>
                <a:gd name="connsiteY10" fmla="*/ 1133554 h 1609646"/>
                <a:gd name="connsiteX11" fmla="*/ 241825 w 2599616"/>
                <a:gd name="connsiteY11" fmla="*/ 1141111 h 1609646"/>
                <a:gd name="connsiteX12" fmla="*/ 340066 w 2599616"/>
                <a:gd name="connsiteY12" fmla="*/ 1156225 h 1609646"/>
                <a:gd name="connsiteX13" fmla="*/ 468535 w 2599616"/>
                <a:gd name="connsiteY13" fmla="*/ 1163782 h 1609646"/>
                <a:gd name="connsiteX14" fmla="*/ 491206 w 2599616"/>
                <a:gd name="connsiteY14" fmla="*/ 1171339 h 1609646"/>
                <a:gd name="connsiteX15" fmla="*/ 559220 w 2599616"/>
                <a:gd name="connsiteY15" fmla="*/ 1186453 h 1609646"/>
                <a:gd name="connsiteX16" fmla="*/ 604562 w 2599616"/>
                <a:gd name="connsiteY16" fmla="*/ 1201567 h 1609646"/>
                <a:gd name="connsiteX17" fmla="*/ 634790 w 2599616"/>
                <a:gd name="connsiteY17" fmla="*/ 1209124 h 1609646"/>
                <a:gd name="connsiteX18" fmla="*/ 680132 w 2599616"/>
                <a:gd name="connsiteY18" fmla="*/ 1224238 h 1609646"/>
                <a:gd name="connsiteX19" fmla="*/ 778373 w 2599616"/>
                <a:gd name="connsiteY19" fmla="*/ 1239352 h 1609646"/>
                <a:gd name="connsiteX20" fmla="*/ 861501 w 2599616"/>
                <a:gd name="connsiteY20" fmla="*/ 1262023 h 1609646"/>
                <a:gd name="connsiteX21" fmla="*/ 891729 w 2599616"/>
                <a:gd name="connsiteY21" fmla="*/ 1269580 h 1609646"/>
                <a:gd name="connsiteX22" fmla="*/ 929514 w 2599616"/>
                <a:gd name="connsiteY22" fmla="*/ 1277137 h 1609646"/>
                <a:gd name="connsiteX23" fmla="*/ 952185 w 2599616"/>
                <a:gd name="connsiteY23" fmla="*/ 1284694 h 1609646"/>
                <a:gd name="connsiteX24" fmla="*/ 1042869 w 2599616"/>
                <a:gd name="connsiteY24" fmla="*/ 1292251 h 1609646"/>
                <a:gd name="connsiteX25" fmla="*/ 1088211 w 2599616"/>
                <a:gd name="connsiteY25" fmla="*/ 1307365 h 1609646"/>
                <a:gd name="connsiteX26" fmla="*/ 1110882 w 2599616"/>
                <a:gd name="connsiteY26" fmla="*/ 1314922 h 1609646"/>
                <a:gd name="connsiteX27" fmla="*/ 1141111 w 2599616"/>
                <a:gd name="connsiteY27" fmla="*/ 1322479 h 1609646"/>
                <a:gd name="connsiteX28" fmla="*/ 1194010 w 2599616"/>
                <a:gd name="connsiteY28" fmla="*/ 1337593 h 1609646"/>
                <a:gd name="connsiteX29" fmla="*/ 1277137 w 2599616"/>
                <a:gd name="connsiteY29" fmla="*/ 1360265 h 1609646"/>
                <a:gd name="connsiteX30" fmla="*/ 1330036 w 2599616"/>
                <a:gd name="connsiteY30" fmla="*/ 1398050 h 1609646"/>
                <a:gd name="connsiteX31" fmla="*/ 1352707 w 2599616"/>
                <a:gd name="connsiteY31" fmla="*/ 1420721 h 1609646"/>
                <a:gd name="connsiteX32" fmla="*/ 1398049 w 2599616"/>
                <a:gd name="connsiteY32" fmla="*/ 1443392 h 1609646"/>
                <a:gd name="connsiteX33" fmla="*/ 1420720 w 2599616"/>
                <a:gd name="connsiteY33" fmla="*/ 1458506 h 1609646"/>
                <a:gd name="connsiteX34" fmla="*/ 1466063 w 2599616"/>
                <a:gd name="connsiteY34" fmla="*/ 1473620 h 1609646"/>
                <a:gd name="connsiteX35" fmla="*/ 1488734 w 2599616"/>
                <a:gd name="connsiteY35" fmla="*/ 1481177 h 1609646"/>
                <a:gd name="connsiteX36" fmla="*/ 1813686 w 2599616"/>
                <a:gd name="connsiteY36" fmla="*/ 1496291 h 1609646"/>
                <a:gd name="connsiteX37" fmla="*/ 1851471 w 2599616"/>
                <a:gd name="connsiteY37" fmla="*/ 1503848 h 1609646"/>
                <a:gd name="connsiteX38" fmla="*/ 1919484 w 2599616"/>
                <a:gd name="connsiteY38" fmla="*/ 1511405 h 1609646"/>
                <a:gd name="connsiteX39" fmla="*/ 1942155 w 2599616"/>
                <a:gd name="connsiteY39" fmla="*/ 1518962 h 1609646"/>
                <a:gd name="connsiteX40" fmla="*/ 1972383 w 2599616"/>
                <a:gd name="connsiteY40" fmla="*/ 1526519 h 1609646"/>
                <a:gd name="connsiteX41" fmla="*/ 2010168 w 2599616"/>
                <a:gd name="connsiteY41" fmla="*/ 1534076 h 1609646"/>
                <a:gd name="connsiteX42" fmla="*/ 2070625 w 2599616"/>
                <a:gd name="connsiteY42" fmla="*/ 1549190 h 1609646"/>
                <a:gd name="connsiteX43" fmla="*/ 2131081 w 2599616"/>
                <a:gd name="connsiteY43" fmla="*/ 1556747 h 1609646"/>
                <a:gd name="connsiteX44" fmla="*/ 2176423 w 2599616"/>
                <a:gd name="connsiteY44" fmla="*/ 1571861 h 1609646"/>
                <a:gd name="connsiteX45" fmla="*/ 2199094 w 2599616"/>
                <a:gd name="connsiteY45" fmla="*/ 1579418 h 1609646"/>
                <a:gd name="connsiteX46" fmla="*/ 2251993 w 2599616"/>
                <a:gd name="connsiteY46" fmla="*/ 1586975 h 1609646"/>
                <a:gd name="connsiteX47" fmla="*/ 2380463 w 2599616"/>
                <a:gd name="connsiteY47" fmla="*/ 1602089 h 1609646"/>
                <a:gd name="connsiteX48" fmla="*/ 2418248 w 2599616"/>
                <a:gd name="connsiteY48" fmla="*/ 1609646 h 1609646"/>
                <a:gd name="connsiteX49" fmla="*/ 2493818 w 2599616"/>
                <a:gd name="connsiteY49" fmla="*/ 1602089 h 1609646"/>
                <a:gd name="connsiteX50" fmla="*/ 2524046 w 2599616"/>
                <a:gd name="connsiteY50" fmla="*/ 1556747 h 1609646"/>
                <a:gd name="connsiteX51" fmla="*/ 2539160 w 2599616"/>
                <a:gd name="connsiteY51" fmla="*/ 1534076 h 1609646"/>
                <a:gd name="connsiteX52" fmla="*/ 2546717 w 2599616"/>
                <a:gd name="connsiteY52" fmla="*/ 1511405 h 1609646"/>
                <a:gd name="connsiteX53" fmla="*/ 2569388 w 2599616"/>
                <a:gd name="connsiteY53" fmla="*/ 1466063 h 1609646"/>
                <a:gd name="connsiteX54" fmla="*/ 2576945 w 2599616"/>
                <a:gd name="connsiteY54" fmla="*/ 1330036 h 1609646"/>
                <a:gd name="connsiteX55" fmla="*/ 2592059 w 2599616"/>
                <a:gd name="connsiteY55" fmla="*/ 1284694 h 1609646"/>
                <a:gd name="connsiteX56" fmla="*/ 2599616 w 2599616"/>
                <a:gd name="connsiteY56" fmla="*/ 1246909 h 1609646"/>
                <a:gd name="connsiteX57" fmla="*/ 2584502 w 2599616"/>
                <a:gd name="connsiteY57" fmla="*/ 1118440 h 1609646"/>
                <a:gd name="connsiteX58" fmla="*/ 2561831 w 2599616"/>
                <a:gd name="connsiteY58" fmla="*/ 1065541 h 1609646"/>
                <a:gd name="connsiteX59" fmla="*/ 2539160 w 2599616"/>
                <a:gd name="connsiteY59" fmla="*/ 1050427 h 1609646"/>
                <a:gd name="connsiteX60" fmla="*/ 2524046 w 2599616"/>
                <a:gd name="connsiteY60" fmla="*/ 1035312 h 1609646"/>
                <a:gd name="connsiteX61" fmla="*/ 2478704 w 2599616"/>
                <a:gd name="connsiteY61" fmla="*/ 1020198 h 1609646"/>
                <a:gd name="connsiteX62" fmla="*/ 2433362 w 2599616"/>
                <a:gd name="connsiteY62" fmla="*/ 997527 h 1609646"/>
                <a:gd name="connsiteX63" fmla="*/ 2410691 w 2599616"/>
                <a:gd name="connsiteY63" fmla="*/ 982413 h 1609646"/>
                <a:gd name="connsiteX64" fmla="*/ 2365349 w 2599616"/>
                <a:gd name="connsiteY64" fmla="*/ 967299 h 1609646"/>
                <a:gd name="connsiteX65" fmla="*/ 2350234 w 2599616"/>
                <a:gd name="connsiteY65" fmla="*/ 952185 h 1609646"/>
                <a:gd name="connsiteX66" fmla="*/ 2267107 w 2599616"/>
                <a:gd name="connsiteY66" fmla="*/ 929514 h 1609646"/>
                <a:gd name="connsiteX67" fmla="*/ 2191537 w 2599616"/>
                <a:gd name="connsiteY67" fmla="*/ 906843 h 1609646"/>
                <a:gd name="connsiteX68" fmla="*/ 2168866 w 2599616"/>
                <a:gd name="connsiteY68" fmla="*/ 899286 h 1609646"/>
                <a:gd name="connsiteX69" fmla="*/ 2115967 w 2599616"/>
                <a:gd name="connsiteY69" fmla="*/ 891729 h 1609646"/>
                <a:gd name="connsiteX70" fmla="*/ 2093296 w 2599616"/>
                <a:gd name="connsiteY70" fmla="*/ 884172 h 1609646"/>
                <a:gd name="connsiteX71" fmla="*/ 1995054 w 2599616"/>
                <a:gd name="connsiteY71" fmla="*/ 869058 h 1609646"/>
                <a:gd name="connsiteX72" fmla="*/ 1972383 w 2599616"/>
                <a:gd name="connsiteY72" fmla="*/ 853944 h 1609646"/>
                <a:gd name="connsiteX73" fmla="*/ 1927041 w 2599616"/>
                <a:gd name="connsiteY73" fmla="*/ 808602 h 1609646"/>
                <a:gd name="connsiteX74" fmla="*/ 1874142 w 2599616"/>
                <a:gd name="connsiteY74" fmla="*/ 785931 h 1609646"/>
                <a:gd name="connsiteX75" fmla="*/ 1821243 w 2599616"/>
                <a:gd name="connsiteY75" fmla="*/ 748146 h 1609646"/>
                <a:gd name="connsiteX76" fmla="*/ 1768344 w 2599616"/>
                <a:gd name="connsiteY76" fmla="*/ 733031 h 1609646"/>
                <a:gd name="connsiteX77" fmla="*/ 1723001 w 2599616"/>
                <a:gd name="connsiteY77" fmla="*/ 702803 h 1609646"/>
                <a:gd name="connsiteX78" fmla="*/ 1700330 w 2599616"/>
                <a:gd name="connsiteY78" fmla="*/ 695246 h 1609646"/>
                <a:gd name="connsiteX79" fmla="*/ 1677659 w 2599616"/>
                <a:gd name="connsiteY79" fmla="*/ 680132 h 1609646"/>
                <a:gd name="connsiteX80" fmla="*/ 1647431 w 2599616"/>
                <a:gd name="connsiteY80" fmla="*/ 672575 h 1609646"/>
                <a:gd name="connsiteX81" fmla="*/ 1624760 w 2599616"/>
                <a:gd name="connsiteY81" fmla="*/ 665018 h 1609646"/>
                <a:gd name="connsiteX82" fmla="*/ 1594532 w 2599616"/>
                <a:gd name="connsiteY82" fmla="*/ 649904 h 1609646"/>
                <a:gd name="connsiteX83" fmla="*/ 1549190 w 2599616"/>
                <a:gd name="connsiteY83" fmla="*/ 634790 h 1609646"/>
                <a:gd name="connsiteX84" fmla="*/ 1526519 w 2599616"/>
                <a:gd name="connsiteY84" fmla="*/ 627233 h 1609646"/>
                <a:gd name="connsiteX85" fmla="*/ 1503848 w 2599616"/>
                <a:gd name="connsiteY85" fmla="*/ 619676 h 1609646"/>
                <a:gd name="connsiteX86" fmla="*/ 1466063 w 2599616"/>
                <a:gd name="connsiteY86" fmla="*/ 612119 h 1609646"/>
                <a:gd name="connsiteX87" fmla="*/ 1435834 w 2599616"/>
                <a:gd name="connsiteY87" fmla="*/ 597005 h 1609646"/>
                <a:gd name="connsiteX88" fmla="*/ 1382935 w 2599616"/>
                <a:gd name="connsiteY88" fmla="*/ 581891 h 1609646"/>
                <a:gd name="connsiteX89" fmla="*/ 1345150 w 2599616"/>
                <a:gd name="connsiteY89" fmla="*/ 574334 h 1609646"/>
                <a:gd name="connsiteX90" fmla="*/ 1292251 w 2599616"/>
                <a:gd name="connsiteY90" fmla="*/ 551663 h 1609646"/>
                <a:gd name="connsiteX91" fmla="*/ 1201567 w 2599616"/>
                <a:gd name="connsiteY91" fmla="*/ 528992 h 1609646"/>
                <a:gd name="connsiteX92" fmla="*/ 1171339 w 2599616"/>
                <a:gd name="connsiteY92" fmla="*/ 513878 h 1609646"/>
                <a:gd name="connsiteX93" fmla="*/ 1148668 w 2599616"/>
                <a:gd name="connsiteY93" fmla="*/ 498764 h 1609646"/>
                <a:gd name="connsiteX94" fmla="*/ 1050426 w 2599616"/>
                <a:gd name="connsiteY94" fmla="*/ 468536 h 1609646"/>
                <a:gd name="connsiteX95" fmla="*/ 1012641 w 2599616"/>
                <a:gd name="connsiteY95" fmla="*/ 445865 h 1609646"/>
                <a:gd name="connsiteX96" fmla="*/ 967299 w 2599616"/>
                <a:gd name="connsiteY96" fmla="*/ 438307 h 1609646"/>
                <a:gd name="connsiteX97" fmla="*/ 921957 w 2599616"/>
                <a:gd name="connsiteY97" fmla="*/ 423193 h 1609646"/>
                <a:gd name="connsiteX98" fmla="*/ 891729 w 2599616"/>
                <a:gd name="connsiteY98" fmla="*/ 415636 h 1609646"/>
                <a:gd name="connsiteX99" fmla="*/ 861501 w 2599616"/>
                <a:gd name="connsiteY99" fmla="*/ 400522 h 1609646"/>
                <a:gd name="connsiteX100" fmla="*/ 816158 w 2599616"/>
                <a:gd name="connsiteY100" fmla="*/ 385408 h 1609646"/>
                <a:gd name="connsiteX101" fmla="*/ 793487 w 2599616"/>
                <a:gd name="connsiteY101" fmla="*/ 377851 h 1609646"/>
                <a:gd name="connsiteX102" fmla="*/ 770816 w 2599616"/>
                <a:gd name="connsiteY102" fmla="*/ 370294 h 1609646"/>
                <a:gd name="connsiteX103" fmla="*/ 748145 w 2599616"/>
                <a:gd name="connsiteY103" fmla="*/ 355180 h 1609646"/>
                <a:gd name="connsiteX104" fmla="*/ 680132 w 2599616"/>
                <a:gd name="connsiteY104" fmla="*/ 340066 h 1609646"/>
                <a:gd name="connsiteX105" fmla="*/ 634790 w 2599616"/>
                <a:gd name="connsiteY105" fmla="*/ 324952 h 1609646"/>
                <a:gd name="connsiteX106" fmla="*/ 589448 w 2599616"/>
                <a:gd name="connsiteY106" fmla="*/ 309838 h 1609646"/>
                <a:gd name="connsiteX107" fmla="*/ 566777 w 2599616"/>
                <a:gd name="connsiteY107" fmla="*/ 302281 h 1609646"/>
                <a:gd name="connsiteX108" fmla="*/ 528992 w 2599616"/>
                <a:gd name="connsiteY108" fmla="*/ 294724 h 1609646"/>
                <a:gd name="connsiteX109" fmla="*/ 468535 w 2599616"/>
                <a:gd name="connsiteY109" fmla="*/ 272053 h 1609646"/>
                <a:gd name="connsiteX110" fmla="*/ 408079 w 2599616"/>
                <a:gd name="connsiteY110" fmla="*/ 256939 h 1609646"/>
                <a:gd name="connsiteX111" fmla="*/ 355180 w 2599616"/>
                <a:gd name="connsiteY111" fmla="*/ 234268 h 1609646"/>
                <a:gd name="connsiteX112" fmla="*/ 324952 w 2599616"/>
                <a:gd name="connsiteY112" fmla="*/ 196483 h 1609646"/>
                <a:gd name="connsiteX113" fmla="*/ 302281 w 2599616"/>
                <a:gd name="connsiteY113" fmla="*/ 181369 h 1609646"/>
                <a:gd name="connsiteX114" fmla="*/ 256939 w 2599616"/>
                <a:gd name="connsiteY114" fmla="*/ 136027 h 1609646"/>
                <a:gd name="connsiteX115" fmla="*/ 219153 w 2599616"/>
                <a:gd name="connsiteY115" fmla="*/ 105798 h 1609646"/>
                <a:gd name="connsiteX116" fmla="*/ 173811 w 2599616"/>
                <a:gd name="connsiteY116" fmla="*/ 90684 h 1609646"/>
                <a:gd name="connsiteX117" fmla="*/ 151140 w 2599616"/>
                <a:gd name="connsiteY117" fmla="*/ 83127 h 1609646"/>
                <a:gd name="connsiteX118" fmla="*/ 105798 w 2599616"/>
                <a:gd name="connsiteY118" fmla="*/ 68013 h 1609646"/>
                <a:gd name="connsiteX119" fmla="*/ 75570 w 2599616"/>
                <a:gd name="connsiteY119" fmla="*/ 60456 h 1609646"/>
                <a:gd name="connsiteX120" fmla="*/ 0 w 2599616"/>
                <a:gd name="connsiteY120" fmla="*/ 0 h 1609646"/>
                <a:gd name="connsiteX0" fmla="*/ 45661 w 2645277"/>
                <a:gd name="connsiteY0" fmla="*/ 0 h 1609646"/>
                <a:gd name="connsiteX1" fmla="*/ 45661 w 2645277"/>
                <a:gd name="connsiteY1" fmla="*/ 0 h 1609646"/>
                <a:gd name="connsiteX2" fmla="*/ 53218 w 2645277"/>
                <a:gd name="connsiteY2" fmla="*/ 219154 h 1609646"/>
                <a:gd name="connsiteX3" fmla="*/ 68332 w 2645277"/>
                <a:gd name="connsiteY3" fmla="*/ 324952 h 1609646"/>
                <a:gd name="connsiteX4" fmla="*/ 34 w 2645277"/>
                <a:gd name="connsiteY4" fmla="*/ 567655 h 1609646"/>
                <a:gd name="connsiteX5" fmla="*/ 83446 w 2645277"/>
                <a:gd name="connsiteY5" fmla="*/ 997527 h 1609646"/>
                <a:gd name="connsiteX6" fmla="*/ 113674 w 2645277"/>
                <a:gd name="connsiteY6" fmla="*/ 1042869 h 1609646"/>
                <a:gd name="connsiteX7" fmla="*/ 151459 w 2645277"/>
                <a:gd name="connsiteY7" fmla="*/ 1080655 h 1609646"/>
                <a:gd name="connsiteX8" fmla="*/ 174130 w 2645277"/>
                <a:gd name="connsiteY8" fmla="*/ 1103326 h 1609646"/>
                <a:gd name="connsiteX9" fmla="*/ 219472 w 2645277"/>
                <a:gd name="connsiteY9" fmla="*/ 1118440 h 1609646"/>
                <a:gd name="connsiteX10" fmla="*/ 264814 w 2645277"/>
                <a:gd name="connsiteY10" fmla="*/ 1133554 h 1609646"/>
                <a:gd name="connsiteX11" fmla="*/ 287486 w 2645277"/>
                <a:gd name="connsiteY11" fmla="*/ 1141111 h 1609646"/>
                <a:gd name="connsiteX12" fmla="*/ 385727 w 2645277"/>
                <a:gd name="connsiteY12" fmla="*/ 1156225 h 1609646"/>
                <a:gd name="connsiteX13" fmla="*/ 514196 w 2645277"/>
                <a:gd name="connsiteY13" fmla="*/ 1163782 h 1609646"/>
                <a:gd name="connsiteX14" fmla="*/ 536867 w 2645277"/>
                <a:gd name="connsiteY14" fmla="*/ 1171339 h 1609646"/>
                <a:gd name="connsiteX15" fmla="*/ 604881 w 2645277"/>
                <a:gd name="connsiteY15" fmla="*/ 1186453 h 1609646"/>
                <a:gd name="connsiteX16" fmla="*/ 650223 w 2645277"/>
                <a:gd name="connsiteY16" fmla="*/ 1201567 h 1609646"/>
                <a:gd name="connsiteX17" fmla="*/ 680451 w 2645277"/>
                <a:gd name="connsiteY17" fmla="*/ 1209124 h 1609646"/>
                <a:gd name="connsiteX18" fmla="*/ 725793 w 2645277"/>
                <a:gd name="connsiteY18" fmla="*/ 1224238 h 1609646"/>
                <a:gd name="connsiteX19" fmla="*/ 824034 w 2645277"/>
                <a:gd name="connsiteY19" fmla="*/ 1239352 h 1609646"/>
                <a:gd name="connsiteX20" fmla="*/ 907162 w 2645277"/>
                <a:gd name="connsiteY20" fmla="*/ 1262023 h 1609646"/>
                <a:gd name="connsiteX21" fmla="*/ 937390 w 2645277"/>
                <a:gd name="connsiteY21" fmla="*/ 1269580 h 1609646"/>
                <a:gd name="connsiteX22" fmla="*/ 975175 w 2645277"/>
                <a:gd name="connsiteY22" fmla="*/ 1277137 h 1609646"/>
                <a:gd name="connsiteX23" fmla="*/ 997846 w 2645277"/>
                <a:gd name="connsiteY23" fmla="*/ 1284694 h 1609646"/>
                <a:gd name="connsiteX24" fmla="*/ 1088530 w 2645277"/>
                <a:gd name="connsiteY24" fmla="*/ 1292251 h 1609646"/>
                <a:gd name="connsiteX25" fmla="*/ 1133872 w 2645277"/>
                <a:gd name="connsiteY25" fmla="*/ 1307365 h 1609646"/>
                <a:gd name="connsiteX26" fmla="*/ 1156543 w 2645277"/>
                <a:gd name="connsiteY26" fmla="*/ 1314922 h 1609646"/>
                <a:gd name="connsiteX27" fmla="*/ 1186772 w 2645277"/>
                <a:gd name="connsiteY27" fmla="*/ 1322479 h 1609646"/>
                <a:gd name="connsiteX28" fmla="*/ 1239671 w 2645277"/>
                <a:gd name="connsiteY28" fmla="*/ 1337593 h 1609646"/>
                <a:gd name="connsiteX29" fmla="*/ 1322798 w 2645277"/>
                <a:gd name="connsiteY29" fmla="*/ 1360265 h 1609646"/>
                <a:gd name="connsiteX30" fmla="*/ 1375697 w 2645277"/>
                <a:gd name="connsiteY30" fmla="*/ 1398050 h 1609646"/>
                <a:gd name="connsiteX31" fmla="*/ 1398368 w 2645277"/>
                <a:gd name="connsiteY31" fmla="*/ 1420721 h 1609646"/>
                <a:gd name="connsiteX32" fmla="*/ 1443710 w 2645277"/>
                <a:gd name="connsiteY32" fmla="*/ 1443392 h 1609646"/>
                <a:gd name="connsiteX33" fmla="*/ 1466381 w 2645277"/>
                <a:gd name="connsiteY33" fmla="*/ 1458506 h 1609646"/>
                <a:gd name="connsiteX34" fmla="*/ 1511724 w 2645277"/>
                <a:gd name="connsiteY34" fmla="*/ 1473620 h 1609646"/>
                <a:gd name="connsiteX35" fmla="*/ 1534395 w 2645277"/>
                <a:gd name="connsiteY35" fmla="*/ 1481177 h 1609646"/>
                <a:gd name="connsiteX36" fmla="*/ 1859347 w 2645277"/>
                <a:gd name="connsiteY36" fmla="*/ 1496291 h 1609646"/>
                <a:gd name="connsiteX37" fmla="*/ 1897132 w 2645277"/>
                <a:gd name="connsiteY37" fmla="*/ 1503848 h 1609646"/>
                <a:gd name="connsiteX38" fmla="*/ 1965145 w 2645277"/>
                <a:gd name="connsiteY38" fmla="*/ 1511405 h 1609646"/>
                <a:gd name="connsiteX39" fmla="*/ 1987816 w 2645277"/>
                <a:gd name="connsiteY39" fmla="*/ 1518962 h 1609646"/>
                <a:gd name="connsiteX40" fmla="*/ 2018044 w 2645277"/>
                <a:gd name="connsiteY40" fmla="*/ 1526519 h 1609646"/>
                <a:gd name="connsiteX41" fmla="*/ 2055829 w 2645277"/>
                <a:gd name="connsiteY41" fmla="*/ 1534076 h 1609646"/>
                <a:gd name="connsiteX42" fmla="*/ 2116286 w 2645277"/>
                <a:gd name="connsiteY42" fmla="*/ 1549190 h 1609646"/>
                <a:gd name="connsiteX43" fmla="*/ 2176742 w 2645277"/>
                <a:gd name="connsiteY43" fmla="*/ 1556747 h 1609646"/>
                <a:gd name="connsiteX44" fmla="*/ 2222084 w 2645277"/>
                <a:gd name="connsiteY44" fmla="*/ 1571861 h 1609646"/>
                <a:gd name="connsiteX45" fmla="*/ 2244755 w 2645277"/>
                <a:gd name="connsiteY45" fmla="*/ 1579418 h 1609646"/>
                <a:gd name="connsiteX46" fmla="*/ 2297654 w 2645277"/>
                <a:gd name="connsiteY46" fmla="*/ 1586975 h 1609646"/>
                <a:gd name="connsiteX47" fmla="*/ 2426124 w 2645277"/>
                <a:gd name="connsiteY47" fmla="*/ 1602089 h 1609646"/>
                <a:gd name="connsiteX48" fmla="*/ 2463909 w 2645277"/>
                <a:gd name="connsiteY48" fmla="*/ 1609646 h 1609646"/>
                <a:gd name="connsiteX49" fmla="*/ 2539479 w 2645277"/>
                <a:gd name="connsiteY49" fmla="*/ 1602089 h 1609646"/>
                <a:gd name="connsiteX50" fmla="*/ 2569707 w 2645277"/>
                <a:gd name="connsiteY50" fmla="*/ 1556747 h 1609646"/>
                <a:gd name="connsiteX51" fmla="*/ 2584821 w 2645277"/>
                <a:gd name="connsiteY51" fmla="*/ 1534076 h 1609646"/>
                <a:gd name="connsiteX52" fmla="*/ 2592378 w 2645277"/>
                <a:gd name="connsiteY52" fmla="*/ 1511405 h 1609646"/>
                <a:gd name="connsiteX53" fmla="*/ 2615049 w 2645277"/>
                <a:gd name="connsiteY53" fmla="*/ 1466063 h 1609646"/>
                <a:gd name="connsiteX54" fmla="*/ 2622606 w 2645277"/>
                <a:gd name="connsiteY54" fmla="*/ 1330036 h 1609646"/>
                <a:gd name="connsiteX55" fmla="*/ 2637720 w 2645277"/>
                <a:gd name="connsiteY55" fmla="*/ 1284694 h 1609646"/>
                <a:gd name="connsiteX56" fmla="*/ 2645277 w 2645277"/>
                <a:gd name="connsiteY56" fmla="*/ 1246909 h 1609646"/>
                <a:gd name="connsiteX57" fmla="*/ 2630163 w 2645277"/>
                <a:gd name="connsiteY57" fmla="*/ 1118440 h 1609646"/>
                <a:gd name="connsiteX58" fmla="*/ 2607492 w 2645277"/>
                <a:gd name="connsiteY58" fmla="*/ 1065541 h 1609646"/>
                <a:gd name="connsiteX59" fmla="*/ 2584821 w 2645277"/>
                <a:gd name="connsiteY59" fmla="*/ 1050427 h 1609646"/>
                <a:gd name="connsiteX60" fmla="*/ 2569707 w 2645277"/>
                <a:gd name="connsiteY60" fmla="*/ 1035312 h 1609646"/>
                <a:gd name="connsiteX61" fmla="*/ 2524365 w 2645277"/>
                <a:gd name="connsiteY61" fmla="*/ 1020198 h 1609646"/>
                <a:gd name="connsiteX62" fmla="*/ 2479023 w 2645277"/>
                <a:gd name="connsiteY62" fmla="*/ 997527 h 1609646"/>
                <a:gd name="connsiteX63" fmla="*/ 2456352 w 2645277"/>
                <a:gd name="connsiteY63" fmla="*/ 982413 h 1609646"/>
                <a:gd name="connsiteX64" fmla="*/ 2411010 w 2645277"/>
                <a:gd name="connsiteY64" fmla="*/ 967299 h 1609646"/>
                <a:gd name="connsiteX65" fmla="*/ 2395895 w 2645277"/>
                <a:gd name="connsiteY65" fmla="*/ 952185 h 1609646"/>
                <a:gd name="connsiteX66" fmla="*/ 2312768 w 2645277"/>
                <a:gd name="connsiteY66" fmla="*/ 929514 h 1609646"/>
                <a:gd name="connsiteX67" fmla="*/ 2237198 w 2645277"/>
                <a:gd name="connsiteY67" fmla="*/ 906843 h 1609646"/>
                <a:gd name="connsiteX68" fmla="*/ 2214527 w 2645277"/>
                <a:gd name="connsiteY68" fmla="*/ 899286 h 1609646"/>
                <a:gd name="connsiteX69" fmla="*/ 2161628 w 2645277"/>
                <a:gd name="connsiteY69" fmla="*/ 891729 h 1609646"/>
                <a:gd name="connsiteX70" fmla="*/ 2138957 w 2645277"/>
                <a:gd name="connsiteY70" fmla="*/ 884172 h 1609646"/>
                <a:gd name="connsiteX71" fmla="*/ 2040715 w 2645277"/>
                <a:gd name="connsiteY71" fmla="*/ 869058 h 1609646"/>
                <a:gd name="connsiteX72" fmla="*/ 2018044 w 2645277"/>
                <a:gd name="connsiteY72" fmla="*/ 853944 h 1609646"/>
                <a:gd name="connsiteX73" fmla="*/ 1972702 w 2645277"/>
                <a:gd name="connsiteY73" fmla="*/ 808602 h 1609646"/>
                <a:gd name="connsiteX74" fmla="*/ 1919803 w 2645277"/>
                <a:gd name="connsiteY74" fmla="*/ 785931 h 1609646"/>
                <a:gd name="connsiteX75" fmla="*/ 1866904 w 2645277"/>
                <a:gd name="connsiteY75" fmla="*/ 748146 h 1609646"/>
                <a:gd name="connsiteX76" fmla="*/ 1814005 w 2645277"/>
                <a:gd name="connsiteY76" fmla="*/ 733031 h 1609646"/>
                <a:gd name="connsiteX77" fmla="*/ 1768662 w 2645277"/>
                <a:gd name="connsiteY77" fmla="*/ 702803 h 1609646"/>
                <a:gd name="connsiteX78" fmla="*/ 1745991 w 2645277"/>
                <a:gd name="connsiteY78" fmla="*/ 695246 h 1609646"/>
                <a:gd name="connsiteX79" fmla="*/ 1723320 w 2645277"/>
                <a:gd name="connsiteY79" fmla="*/ 680132 h 1609646"/>
                <a:gd name="connsiteX80" fmla="*/ 1693092 w 2645277"/>
                <a:gd name="connsiteY80" fmla="*/ 672575 h 1609646"/>
                <a:gd name="connsiteX81" fmla="*/ 1670421 w 2645277"/>
                <a:gd name="connsiteY81" fmla="*/ 665018 h 1609646"/>
                <a:gd name="connsiteX82" fmla="*/ 1640193 w 2645277"/>
                <a:gd name="connsiteY82" fmla="*/ 649904 h 1609646"/>
                <a:gd name="connsiteX83" fmla="*/ 1594851 w 2645277"/>
                <a:gd name="connsiteY83" fmla="*/ 634790 h 1609646"/>
                <a:gd name="connsiteX84" fmla="*/ 1572180 w 2645277"/>
                <a:gd name="connsiteY84" fmla="*/ 627233 h 1609646"/>
                <a:gd name="connsiteX85" fmla="*/ 1549509 w 2645277"/>
                <a:gd name="connsiteY85" fmla="*/ 619676 h 1609646"/>
                <a:gd name="connsiteX86" fmla="*/ 1511724 w 2645277"/>
                <a:gd name="connsiteY86" fmla="*/ 612119 h 1609646"/>
                <a:gd name="connsiteX87" fmla="*/ 1481495 w 2645277"/>
                <a:gd name="connsiteY87" fmla="*/ 597005 h 1609646"/>
                <a:gd name="connsiteX88" fmla="*/ 1428596 w 2645277"/>
                <a:gd name="connsiteY88" fmla="*/ 581891 h 1609646"/>
                <a:gd name="connsiteX89" fmla="*/ 1390811 w 2645277"/>
                <a:gd name="connsiteY89" fmla="*/ 574334 h 1609646"/>
                <a:gd name="connsiteX90" fmla="*/ 1337912 w 2645277"/>
                <a:gd name="connsiteY90" fmla="*/ 551663 h 1609646"/>
                <a:gd name="connsiteX91" fmla="*/ 1247228 w 2645277"/>
                <a:gd name="connsiteY91" fmla="*/ 528992 h 1609646"/>
                <a:gd name="connsiteX92" fmla="*/ 1217000 w 2645277"/>
                <a:gd name="connsiteY92" fmla="*/ 513878 h 1609646"/>
                <a:gd name="connsiteX93" fmla="*/ 1194329 w 2645277"/>
                <a:gd name="connsiteY93" fmla="*/ 498764 h 1609646"/>
                <a:gd name="connsiteX94" fmla="*/ 1096087 w 2645277"/>
                <a:gd name="connsiteY94" fmla="*/ 468536 h 1609646"/>
                <a:gd name="connsiteX95" fmla="*/ 1058302 w 2645277"/>
                <a:gd name="connsiteY95" fmla="*/ 445865 h 1609646"/>
                <a:gd name="connsiteX96" fmla="*/ 1012960 w 2645277"/>
                <a:gd name="connsiteY96" fmla="*/ 438307 h 1609646"/>
                <a:gd name="connsiteX97" fmla="*/ 967618 w 2645277"/>
                <a:gd name="connsiteY97" fmla="*/ 423193 h 1609646"/>
                <a:gd name="connsiteX98" fmla="*/ 937390 w 2645277"/>
                <a:gd name="connsiteY98" fmla="*/ 415636 h 1609646"/>
                <a:gd name="connsiteX99" fmla="*/ 907162 w 2645277"/>
                <a:gd name="connsiteY99" fmla="*/ 400522 h 1609646"/>
                <a:gd name="connsiteX100" fmla="*/ 861819 w 2645277"/>
                <a:gd name="connsiteY100" fmla="*/ 385408 h 1609646"/>
                <a:gd name="connsiteX101" fmla="*/ 839148 w 2645277"/>
                <a:gd name="connsiteY101" fmla="*/ 377851 h 1609646"/>
                <a:gd name="connsiteX102" fmla="*/ 816477 w 2645277"/>
                <a:gd name="connsiteY102" fmla="*/ 370294 h 1609646"/>
                <a:gd name="connsiteX103" fmla="*/ 793806 w 2645277"/>
                <a:gd name="connsiteY103" fmla="*/ 355180 h 1609646"/>
                <a:gd name="connsiteX104" fmla="*/ 725793 w 2645277"/>
                <a:gd name="connsiteY104" fmla="*/ 340066 h 1609646"/>
                <a:gd name="connsiteX105" fmla="*/ 680451 w 2645277"/>
                <a:gd name="connsiteY105" fmla="*/ 324952 h 1609646"/>
                <a:gd name="connsiteX106" fmla="*/ 635109 w 2645277"/>
                <a:gd name="connsiteY106" fmla="*/ 309838 h 1609646"/>
                <a:gd name="connsiteX107" fmla="*/ 612438 w 2645277"/>
                <a:gd name="connsiteY107" fmla="*/ 302281 h 1609646"/>
                <a:gd name="connsiteX108" fmla="*/ 574653 w 2645277"/>
                <a:gd name="connsiteY108" fmla="*/ 294724 h 1609646"/>
                <a:gd name="connsiteX109" fmla="*/ 514196 w 2645277"/>
                <a:gd name="connsiteY109" fmla="*/ 272053 h 1609646"/>
                <a:gd name="connsiteX110" fmla="*/ 453740 w 2645277"/>
                <a:gd name="connsiteY110" fmla="*/ 256939 h 1609646"/>
                <a:gd name="connsiteX111" fmla="*/ 400841 w 2645277"/>
                <a:gd name="connsiteY111" fmla="*/ 234268 h 1609646"/>
                <a:gd name="connsiteX112" fmla="*/ 370613 w 2645277"/>
                <a:gd name="connsiteY112" fmla="*/ 196483 h 1609646"/>
                <a:gd name="connsiteX113" fmla="*/ 347942 w 2645277"/>
                <a:gd name="connsiteY113" fmla="*/ 181369 h 1609646"/>
                <a:gd name="connsiteX114" fmla="*/ 302600 w 2645277"/>
                <a:gd name="connsiteY114" fmla="*/ 136027 h 1609646"/>
                <a:gd name="connsiteX115" fmla="*/ 264814 w 2645277"/>
                <a:gd name="connsiteY115" fmla="*/ 105798 h 1609646"/>
                <a:gd name="connsiteX116" fmla="*/ 219472 w 2645277"/>
                <a:gd name="connsiteY116" fmla="*/ 90684 h 1609646"/>
                <a:gd name="connsiteX117" fmla="*/ 196801 w 2645277"/>
                <a:gd name="connsiteY117" fmla="*/ 83127 h 1609646"/>
                <a:gd name="connsiteX118" fmla="*/ 151459 w 2645277"/>
                <a:gd name="connsiteY118" fmla="*/ 68013 h 1609646"/>
                <a:gd name="connsiteX119" fmla="*/ 121231 w 2645277"/>
                <a:gd name="connsiteY119" fmla="*/ 60456 h 1609646"/>
                <a:gd name="connsiteX120" fmla="*/ 45661 w 2645277"/>
                <a:gd name="connsiteY120" fmla="*/ 0 h 1609646"/>
                <a:gd name="connsiteX0" fmla="*/ 181951 w 2781567"/>
                <a:gd name="connsiteY0" fmla="*/ 0 h 1609646"/>
                <a:gd name="connsiteX1" fmla="*/ 181951 w 2781567"/>
                <a:gd name="connsiteY1" fmla="*/ 0 h 1609646"/>
                <a:gd name="connsiteX2" fmla="*/ 189508 w 2781567"/>
                <a:gd name="connsiteY2" fmla="*/ 219154 h 1609646"/>
                <a:gd name="connsiteX3" fmla="*/ 204622 w 2781567"/>
                <a:gd name="connsiteY3" fmla="*/ 324952 h 1609646"/>
                <a:gd name="connsiteX4" fmla="*/ 136324 w 2781567"/>
                <a:gd name="connsiteY4" fmla="*/ 567655 h 1609646"/>
                <a:gd name="connsiteX5" fmla="*/ 219736 w 2781567"/>
                <a:gd name="connsiteY5" fmla="*/ 997527 h 1609646"/>
                <a:gd name="connsiteX6" fmla="*/ 356 w 2781567"/>
                <a:gd name="connsiteY6" fmla="*/ 1003242 h 1609646"/>
                <a:gd name="connsiteX7" fmla="*/ 287749 w 2781567"/>
                <a:gd name="connsiteY7" fmla="*/ 1080655 h 1609646"/>
                <a:gd name="connsiteX8" fmla="*/ 310420 w 2781567"/>
                <a:gd name="connsiteY8" fmla="*/ 1103326 h 1609646"/>
                <a:gd name="connsiteX9" fmla="*/ 355762 w 2781567"/>
                <a:gd name="connsiteY9" fmla="*/ 1118440 h 1609646"/>
                <a:gd name="connsiteX10" fmla="*/ 401104 w 2781567"/>
                <a:gd name="connsiteY10" fmla="*/ 1133554 h 1609646"/>
                <a:gd name="connsiteX11" fmla="*/ 423776 w 2781567"/>
                <a:gd name="connsiteY11" fmla="*/ 1141111 h 1609646"/>
                <a:gd name="connsiteX12" fmla="*/ 522017 w 2781567"/>
                <a:gd name="connsiteY12" fmla="*/ 1156225 h 1609646"/>
                <a:gd name="connsiteX13" fmla="*/ 650486 w 2781567"/>
                <a:gd name="connsiteY13" fmla="*/ 1163782 h 1609646"/>
                <a:gd name="connsiteX14" fmla="*/ 673157 w 2781567"/>
                <a:gd name="connsiteY14" fmla="*/ 1171339 h 1609646"/>
                <a:gd name="connsiteX15" fmla="*/ 741171 w 2781567"/>
                <a:gd name="connsiteY15" fmla="*/ 1186453 h 1609646"/>
                <a:gd name="connsiteX16" fmla="*/ 786513 w 2781567"/>
                <a:gd name="connsiteY16" fmla="*/ 1201567 h 1609646"/>
                <a:gd name="connsiteX17" fmla="*/ 816741 w 2781567"/>
                <a:gd name="connsiteY17" fmla="*/ 1209124 h 1609646"/>
                <a:gd name="connsiteX18" fmla="*/ 862083 w 2781567"/>
                <a:gd name="connsiteY18" fmla="*/ 1224238 h 1609646"/>
                <a:gd name="connsiteX19" fmla="*/ 960324 w 2781567"/>
                <a:gd name="connsiteY19" fmla="*/ 1239352 h 1609646"/>
                <a:gd name="connsiteX20" fmla="*/ 1043452 w 2781567"/>
                <a:gd name="connsiteY20" fmla="*/ 1262023 h 1609646"/>
                <a:gd name="connsiteX21" fmla="*/ 1073680 w 2781567"/>
                <a:gd name="connsiteY21" fmla="*/ 1269580 h 1609646"/>
                <a:gd name="connsiteX22" fmla="*/ 1111465 w 2781567"/>
                <a:gd name="connsiteY22" fmla="*/ 1277137 h 1609646"/>
                <a:gd name="connsiteX23" fmla="*/ 1134136 w 2781567"/>
                <a:gd name="connsiteY23" fmla="*/ 1284694 h 1609646"/>
                <a:gd name="connsiteX24" fmla="*/ 1224820 w 2781567"/>
                <a:gd name="connsiteY24" fmla="*/ 1292251 h 1609646"/>
                <a:gd name="connsiteX25" fmla="*/ 1270162 w 2781567"/>
                <a:gd name="connsiteY25" fmla="*/ 1307365 h 1609646"/>
                <a:gd name="connsiteX26" fmla="*/ 1292833 w 2781567"/>
                <a:gd name="connsiteY26" fmla="*/ 1314922 h 1609646"/>
                <a:gd name="connsiteX27" fmla="*/ 1323062 w 2781567"/>
                <a:gd name="connsiteY27" fmla="*/ 1322479 h 1609646"/>
                <a:gd name="connsiteX28" fmla="*/ 1375961 w 2781567"/>
                <a:gd name="connsiteY28" fmla="*/ 1337593 h 1609646"/>
                <a:gd name="connsiteX29" fmla="*/ 1459088 w 2781567"/>
                <a:gd name="connsiteY29" fmla="*/ 1360265 h 1609646"/>
                <a:gd name="connsiteX30" fmla="*/ 1511987 w 2781567"/>
                <a:gd name="connsiteY30" fmla="*/ 1398050 h 1609646"/>
                <a:gd name="connsiteX31" fmla="*/ 1534658 w 2781567"/>
                <a:gd name="connsiteY31" fmla="*/ 1420721 h 1609646"/>
                <a:gd name="connsiteX32" fmla="*/ 1580000 w 2781567"/>
                <a:gd name="connsiteY32" fmla="*/ 1443392 h 1609646"/>
                <a:gd name="connsiteX33" fmla="*/ 1602671 w 2781567"/>
                <a:gd name="connsiteY33" fmla="*/ 1458506 h 1609646"/>
                <a:gd name="connsiteX34" fmla="*/ 1648014 w 2781567"/>
                <a:gd name="connsiteY34" fmla="*/ 1473620 h 1609646"/>
                <a:gd name="connsiteX35" fmla="*/ 1670685 w 2781567"/>
                <a:gd name="connsiteY35" fmla="*/ 1481177 h 1609646"/>
                <a:gd name="connsiteX36" fmla="*/ 1995637 w 2781567"/>
                <a:gd name="connsiteY36" fmla="*/ 1496291 h 1609646"/>
                <a:gd name="connsiteX37" fmla="*/ 2033422 w 2781567"/>
                <a:gd name="connsiteY37" fmla="*/ 1503848 h 1609646"/>
                <a:gd name="connsiteX38" fmla="*/ 2101435 w 2781567"/>
                <a:gd name="connsiteY38" fmla="*/ 1511405 h 1609646"/>
                <a:gd name="connsiteX39" fmla="*/ 2124106 w 2781567"/>
                <a:gd name="connsiteY39" fmla="*/ 1518962 h 1609646"/>
                <a:gd name="connsiteX40" fmla="*/ 2154334 w 2781567"/>
                <a:gd name="connsiteY40" fmla="*/ 1526519 h 1609646"/>
                <a:gd name="connsiteX41" fmla="*/ 2192119 w 2781567"/>
                <a:gd name="connsiteY41" fmla="*/ 1534076 h 1609646"/>
                <a:gd name="connsiteX42" fmla="*/ 2252576 w 2781567"/>
                <a:gd name="connsiteY42" fmla="*/ 1549190 h 1609646"/>
                <a:gd name="connsiteX43" fmla="*/ 2313032 w 2781567"/>
                <a:gd name="connsiteY43" fmla="*/ 1556747 h 1609646"/>
                <a:gd name="connsiteX44" fmla="*/ 2358374 w 2781567"/>
                <a:gd name="connsiteY44" fmla="*/ 1571861 h 1609646"/>
                <a:gd name="connsiteX45" fmla="*/ 2381045 w 2781567"/>
                <a:gd name="connsiteY45" fmla="*/ 1579418 h 1609646"/>
                <a:gd name="connsiteX46" fmla="*/ 2433944 w 2781567"/>
                <a:gd name="connsiteY46" fmla="*/ 1586975 h 1609646"/>
                <a:gd name="connsiteX47" fmla="*/ 2562414 w 2781567"/>
                <a:gd name="connsiteY47" fmla="*/ 1602089 h 1609646"/>
                <a:gd name="connsiteX48" fmla="*/ 2600199 w 2781567"/>
                <a:gd name="connsiteY48" fmla="*/ 1609646 h 1609646"/>
                <a:gd name="connsiteX49" fmla="*/ 2675769 w 2781567"/>
                <a:gd name="connsiteY49" fmla="*/ 1602089 h 1609646"/>
                <a:gd name="connsiteX50" fmla="*/ 2705997 w 2781567"/>
                <a:gd name="connsiteY50" fmla="*/ 1556747 h 1609646"/>
                <a:gd name="connsiteX51" fmla="*/ 2721111 w 2781567"/>
                <a:gd name="connsiteY51" fmla="*/ 1534076 h 1609646"/>
                <a:gd name="connsiteX52" fmla="*/ 2728668 w 2781567"/>
                <a:gd name="connsiteY52" fmla="*/ 1511405 h 1609646"/>
                <a:gd name="connsiteX53" fmla="*/ 2751339 w 2781567"/>
                <a:gd name="connsiteY53" fmla="*/ 1466063 h 1609646"/>
                <a:gd name="connsiteX54" fmla="*/ 2758896 w 2781567"/>
                <a:gd name="connsiteY54" fmla="*/ 1330036 h 1609646"/>
                <a:gd name="connsiteX55" fmla="*/ 2774010 w 2781567"/>
                <a:gd name="connsiteY55" fmla="*/ 1284694 h 1609646"/>
                <a:gd name="connsiteX56" fmla="*/ 2781567 w 2781567"/>
                <a:gd name="connsiteY56" fmla="*/ 1246909 h 1609646"/>
                <a:gd name="connsiteX57" fmla="*/ 2766453 w 2781567"/>
                <a:gd name="connsiteY57" fmla="*/ 1118440 h 1609646"/>
                <a:gd name="connsiteX58" fmla="*/ 2743782 w 2781567"/>
                <a:gd name="connsiteY58" fmla="*/ 1065541 h 1609646"/>
                <a:gd name="connsiteX59" fmla="*/ 2721111 w 2781567"/>
                <a:gd name="connsiteY59" fmla="*/ 1050427 h 1609646"/>
                <a:gd name="connsiteX60" fmla="*/ 2705997 w 2781567"/>
                <a:gd name="connsiteY60" fmla="*/ 1035312 h 1609646"/>
                <a:gd name="connsiteX61" fmla="*/ 2660655 w 2781567"/>
                <a:gd name="connsiteY61" fmla="*/ 1020198 h 1609646"/>
                <a:gd name="connsiteX62" fmla="*/ 2615313 w 2781567"/>
                <a:gd name="connsiteY62" fmla="*/ 997527 h 1609646"/>
                <a:gd name="connsiteX63" fmla="*/ 2592642 w 2781567"/>
                <a:gd name="connsiteY63" fmla="*/ 982413 h 1609646"/>
                <a:gd name="connsiteX64" fmla="*/ 2547300 w 2781567"/>
                <a:gd name="connsiteY64" fmla="*/ 967299 h 1609646"/>
                <a:gd name="connsiteX65" fmla="*/ 2532185 w 2781567"/>
                <a:gd name="connsiteY65" fmla="*/ 952185 h 1609646"/>
                <a:gd name="connsiteX66" fmla="*/ 2449058 w 2781567"/>
                <a:gd name="connsiteY66" fmla="*/ 929514 h 1609646"/>
                <a:gd name="connsiteX67" fmla="*/ 2373488 w 2781567"/>
                <a:gd name="connsiteY67" fmla="*/ 906843 h 1609646"/>
                <a:gd name="connsiteX68" fmla="*/ 2350817 w 2781567"/>
                <a:gd name="connsiteY68" fmla="*/ 899286 h 1609646"/>
                <a:gd name="connsiteX69" fmla="*/ 2297918 w 2781567"/>
                <a:gd name="connsiteY69" fmla="*/ 891729 h 1609646"/>
                <a:gd name="connsiteX70" fmla="*/ 2275247 w 2781567"/>
                <a:gd name="connsiteY70" fmla="*/ 884172 h 1609646"/>
                <a:gd name="connsiteX71" fmla="*/ 2177005 w 2781567"/>
                <a:gd name="connsiteY71" fmla="*/ 869058 h 1609646"/>
                <a:gd name="connsiteX72" fmla="*/ 2154334 w 2781567"/>
                <a:gd name="connsiteY72" fmla="*/ 853944 h 1609646"/>
                <a:gd name="connsiteX73" fmla="*/ 2108992 w 2781567"/>
                <a:gd name="connsiteY73" fmla="*/ 808602 h 1609646"/>
                <a:gd name="connsiteX74" fmla="*/ 2056093 w 2781567"/>
                <a:gd name="connsiteY74" fmla="*/ 785931 h 1609646"/>
                <a:gd name="connsiteX75" fmla="*/ 2003194 w 2781567"/>
                <a:gd name="connsiteY75" fmla="*/ 748146 h 1609646"/>
                <a:gd name="connsiteX76" fmla="*/ 1950295 w 2781567"/>
                <a:gd name="connsiteY76" fmla="*/ 733031 h 1609646"/>
                <a:gd name="connsiteX77" fmla="*/ 1904952 w 2781567"/>
                <a:gd name="connsiteY77" fmla="*/ 702803 h 1609646"/>
                <a:gd name="connsiteX78" fmla="*/ 1882281 w 2781567"/>
                <a:gd name="connsiteY78" fmla="*/ 695246 h 1609646"/>
                <a:gd name="connsiteX79" fmla="*/ 1859610 w 2781567"/>
                <a:gd name="connsiteY79" fmla="*/ 680132 h 1609646"/>
                <a:gd name="connsiteX80" fmla="*/ 1829382 w 2781567"/>
                <a:gd name="connsiteY80" fmla="*/ 672575 h 1609646"/>
                <a:gd name="connsiteX81" fmla="*/ 1806711 w 2781567"/>
                <a:gd name="connsiteY81" fmla="*/ 665018 h 1609646"/>
                <a:gd name="connsiteX82" fmla="*/ 1776483 w 2781567"/>
                <a:gd name="connsiteY82" fmla="*/ 649904 h 1609646"/>
                <a:gd name="connsiteX83" fmla="*/ 1731141 w 2781567"/>
                <a:gd name="connsiteY83" fmla="*/ 634790 h 1609646"/>
                <a:gd name="connsiteX84" fmla="*/ 1708470 w 2781567"/>
                <a:gd name="connsiteY84" fmla="*/ 627233 h 1609646"/>
                <a:gd name="connsiteX85" fmla="*/ 1685799 w 2781567"/>
                <a:gd name="connsiteY85" fmla="*/ 619676 h 1609646"/>
                <a:gd name="connsiteX86" fmla="*/ 1648014 w 2781567"/>
                <a:gd name="connsiteY86" fmla="*/ 612119 h 1609646"/>
                <a:gd name="connsiteX87" fmla="*/ 1617785 w 2781567"/>
                <a:gd name="connsiteY87" fmla="*/ 597005 h 1609646"/>
                <a:gd name="connsiteX88" fmla="*/ 1564886 w 2781567"/>
                <a:gd name="connsiteY88" fmla="*/ 581891 h 1609646"/>
                <a:gd name="connsiteX89" fmla="*/ 1527101 w 2781567"/>
                <a:gd name="connsiteY89" fmla="*/ 574334 h 1609646"/>
                <a:gd name="connsiteX90" fmla="*/ 1474202 w 2781567"/>
                <a:gd name="connsiteY90" fmla="*/ 551663 h 1609646"/>
                <a:gd name="connsiteX91" fmla="*/ 1383518 w 2781567"/>
                <a:gd name="connsiteY91" fmla="*/ 528992 h 1609646"/>
                <a:gd name="connsiteX92" fmla="*/ 1353290 w 2781567"/>
                <a:gd name="connsiteY92" fmla="*/ 513878 h 1609646"/>
                <a:gd name="connsiteX93" fmla="*/ 1330619 w 2781567"/>
                <a:gd name="connsiteY93" fmla="*/ 498764 h 1609646"/>
                <a:gd name="connsiteX94" fmla="*/ 1232377 w 2781567"/>
                <a:gd name="connsiteY94" fmla="*/ 468536 h 1609646"/>
                <a:gd name="connsiteX95" fmla="*/ 1194592 w 2781567"/>
                <a:gd name="connsiteY95" fmla="*/ 445865 h 1609646"/>
                <a:gd name="connsiteX96" fmla="*/ 1149250 w 2781567"/>
                <a:gd name="connsiteY96" fmla="*/ 438307 h 1609646"/>
                <a:gd name="connsiteX97" fmla="*/ 1103908 w 2781567"/>
                <a:gd name="connsiteY97" fmla="*/ 423193 h 1609646"/>
                <a:gd name="connsiteX98" fmla="*/ 1073680 w 2781567"/>
                <a:gd name="connsiteY98" fmla="*/ 415636 h 1609646"/>
                <a:gd name="connsiteX99" fmla="*/ 1043452 w 2781567"/>
                <a:gd name="connsiteY99" fmla="*/ 400522 h 1609646"/>
                <a:gd name="connsiteX100" fmla="*/ 998109 w 2781567"/>
                <a:gd name="connsiteY100" fmla="*/ 385408 h 1609646"/>
                <a:gd name="connsiteX101" fmla="*/ 975438 w 2781567"/>
                <a:gd name="connsiteY101" fmla="*/ 377851 h 1609646"/>
                <a:gd name="connsiteX102" fmla="*/ 952767 w 2781567"/>
                <a:gd name="connsiteY102" fmla="*/ 370294 h 1609646"/>
                <a:gd name="connsiteX103" fmla="*/ 930096 w 2781567"/>
                <a:gd name="connsiteY103" fmla="*/ 355180 h 1609646"/>
                <a:gd name="connsiteX104" fmla="*/ 862083 w 2781567"/>
                <a:gd name="connsiteY104" fmla="*/ 340066 h 1609646"/>
                <a:gd name="connsiteX105" fmla="*/ 816741 w 2781567"/>
                <a:gd name="connsiteY105" fmla="*/ 324952 h 1609646"/>
                <a:gd name="connsiteX106" fmla="*/ 771399 w 2781567"/>
                <a:gd name="connsiteY106" fmla="*/ 309838 h 1609646"/>
                <a:gd name="connsiteX107" fmla="*/ 748728 w 2781567"/>
                <a:gd name="connsiteY107" fmla="*/ 302281 h 1609646"/>
                <a:gd name="connsiteX108" fmla="*/ 710943 w 2781567"/>
                <a:gd name="connsiteY108" fmla="*/ 294724 h 1609646"/>
                <a:gd name="connsiteX109" fmla="*/ 650486 w 2781567"/>
                <a:gd name="connsiteY109" fmla="*/ 272053 h 1609646"/>
                <a:gd name="connsiteX110" fmla="*/ 590030 w 2781567"/>
                <a:gd name="connsiteY110" fmla="*/ 256939 h 1609646"/>
                <a:gd name="connsiteX111" fmla="*/ 537131 w 2781567"/>
                <a:gd name="connsiteY111" fmla="*/ 234268 h 1609646"/>
                <a:gd name="connsiteX112" fmla="*/ 506903 w 2781567"/>
                <a:gd name="connsiteY112" fmla="*/ 196483 h 1609646"/>
                <a:gd name="connsiteX113" fmla="*/ 484232 w 2781567"/>
                <a:gd name="connsiteY113" fmla="*/ 181369 h 1609646"/>
                <a:gd name="connsiteX114" fmla="*/ 438890 w 2781567"/>
                <a:gd name="connsiteY114" fmla="*/ 136027 h 1609646"/>
                <a:gd name="connsiteX115" fmla="*/ 401104 w 2781567"/>
                <a:gd name="connsiteY115" fmla="*/ 105798 h 1609646"/>
                <a:gd name="connsiteX116" fmla="*/ 355762 w 2781567"/>
                <a:gd name="connsiteY116" fmla="*/ 90684 h 1609646"/>
                <a:gd name="connsiteX117" fmla="*/ 333091 w 2781567"/>
                <a:gd name="connsiteY117" fmla="*/ 83127 h 1609646"/>
                <a:gd name="connsiteX118" fmla="*/ 287749 w 2781567"/>
                <a:gd name="connsiteY118" fmla="*/ 68013 h 1609646"/>
                <a:gd name="connsiteX119" fmla="*/ 257521 w 2781567"/>
                <a:gd name="connsiteY119" fmla="*/ 60456 h 1609646"/>
                <a:gd name="connsiteX120" fmla="*/ 181951 w 2781567"/>
                <a:gd name="connsiteY120" fmla="*/ 0 h 1609646"/>
                <a:gd name="connsiteX0" fmla="*/ 196342 w 2795958"/>
                <a:gd name="connsiteY0" fmla="*/ 0 h 1609646"/>
                <a:gd name="connsiteX1" fmla="*/ 196342 w 2795958"/>
                <a:gd name="connsiteY1" fmla="*/ 0 h 1609646"/>
                <a:gd name="connsiteX2" fmla="*/ 203899 w 2795958"/>
                <a:gd name="connsiteY2" fmla="*/ 219154 h 1609646"/>
                <a:gd name="connsiteX3" fmla="*/ 219013 w 2795958"/>
                <a:gd name="connsiteY3" fmla="*/ 324952 h 1609646"/>
                <a:gd name="connsiteX4" fmla="*/ 150715 w 2795958"/>
                <a:gd name="connsiteY4" fmla="*/ 567655 h 1609646"/>
                <a:gd name="connsiteX5" fmla="*/ 52928 w 2795958"/>
                <a:gd name="connsiteY5" fmla="*/ 866875 h 1609646"/>
                <a:gd name="connsiteX6" fmla="*/ 14747 w 2795958"/>
                <a:gd name="connsiteY6" fmla="*/ 1003242 h 1609646"/>
                <a:gd name="connsiteX7" fmla="*/ 302140 w 2795958"/>
                <a:gd name="connsiteY7" fmla="*/ 1080655 h 1609646"/>
                <a:gd name="connsiteX8" fmla="*/ 324811 w 2795958"/>
                <a:gd name="connsiteY8" fmla="*/ 1103326 h 1609646"/>
                <a:gd name="connsiteX9" fmla="*/ 370153 w 2795958"/>
                <a:gd name="connsiteY9" fmla="*/ 1118440 h 1609646"/>
                <a:gd name="connsiteX10" fmla="*/ 415495 w 2795958"/>
                <a:gd name="connsiteY10" fmla="*/ 1133554 h 1609646"/>
                <a:gd name="connsiteX11" fmla="*/ 438167 w 2795958"/>
                <a:gd name="connsiteY11" fmla="*/ 1141111 h 1609646"/>
                <a:gd name="connsiteX12" fmla="*/ 536408 w 2795958"/>
                <a:gd name="connsiteY12" fmla="*/ 1156225 h 1609646"/>
                <a:gd name="connsiteX13" fmla="*/ 664877 w 2795958"/>
                <a:gd name="connsiteY13" fmla="*/ 1163782 h 1609646"/>
                <a:gd name="connsiteX14" fmla="*/ 687548 w 2795958"/>
                <a:gd name="connsiteY14" fmla="*/ 1171339 h 1609646"/>
                <a:gd name="connsiteX15" fmla="*/ 755562 w 2795958"/>
                <a:gd name="connsiteY15" fmla="*/ 1186453 h 1609646"/>
                <a:gd name="connsiteX16" fmla="*/ 800904 w 2795958"/>
                <a:gd name="connsiteY16" fmla="*/ 1201567 h 1609646"/>
                <a:gd name="connsiteX17" fmla="*/ 831132 w 2795958"/>
                <a:gd name="connsiteY17" fmla="*/ 1209124 h 1609646"/>
                <a:gd name="connsiteX18" fmla="*/ 876474 w 2795958"/>
                <a:gd name="connsiteY18" fmla="*/ 1224238 h 1609646"/>
                <a:gd name="connsiteX19" fmla="*/ 974715 w 2795958"/>
                <a:gd name="connsiteY19" fmla="*/ 1239352 h 1609646"/>
                <a:gd name="connsiteX20" fmla="*/ 1057843 w 2795958"/>
                <a:gd name="connsiteY20" fmla="*/ 1262023 h 1609646"/>
                <a:gd name="connsiteX21" fmla="*/ 1088071 w 2795958"/>
                <a:gd name="connsiteY21" fmla="*/ 1269580 h 1609646"/>
                <a:gd name="connsiteX22" fmla="*/ 1125856 w 2795958"/>
                <a:gd name="connsiteY22" fmla="*/ 1277137 h 1609646"/>
                <a:gd name="connsiteX23" fmla="*/ 1148527 w 2795958"/>
                <a:gd name="connsiteY23" fmla="*/ 1284694 h 1609646"/>
                <a:gd name="connsiteX24" fmla="*/ 1239211 w 2795958"/>
                <a:gd name="connsiteY24" fmla="*/ 1292251 h 1609646"/>
                <a:gd name="connsiteX25" fmla="*/ 1284553 w 2795958"/>
                <a:gd name="connsiteY25" fmla="*/ 1307365 h 1609646"/>
                <a:gd name="connsiteX26" fmla="*/ 1307224 w 2795958"/>
                <a:gd name="connsiteY26" fmla="*/ 1314922 h 1609646"/>
                <a:gd name="connsiteX27" fmla="*/ 1337453 w 2795958"/>
                <a:gd name="connsiteY27" fmla="*/ 1322479 h 1609646"/>
                <a:gd name="connsiteX28" fmla="*/ 1390352 w 2795958"/>
                <a:gd name="connsiteY28" fmla="*/ 1337593 h 1609646"/>
                <a:gd name="connsiteX29" fmla="*/ 1473479 w 2795958"/>
                <a:gd name="connsiteY29" fmla="*/ 1360265 h 1609646"/>
                <a:gd name="connsiteX30" fmla="*/ 1526378 w 2795958"/>
                <a:gd name="connsiteY30" fmla="*/ 1398050 h 1609646"/>
                <a:gd name="connsiteX31" fmla="*/ 1549049 w 2795958"/>
                <a:gd name="connsiteY31" fmla="*/ 1420721 h 1609646"/>
                <a:gd name="connsiteX32" fmla="*/ 1594391 w 2795958"/>
                <a:gd name="connsiteY32" fmla="*/ 1443392 h 1609646"/>
                <a:gd name="connsiteX33" fmla="*/ 1617062 w 2795958"/>
                <a:gd name="connsiteY33" fmla="*/ 1458506 h 1609646"/>
                <a:gd name="connsiteX34" fmla="*/ 1662405 w 2795958"/>
                <a:gd name="connsiteY34" fmla="*/ 1473620 h 1609646"/>
                <a:gd name="connsiteX35" fmla="*/ 1685076 w 2795958"/>
                <a:gd name="connsiteY35" fmla="*/ 1481177 h 1609646"/>
                <a:gd name="connsiteX36" fmla="*/ 2010028 w 2795958"/>
                <a:gd name="connsiteY36" fmla="*/ 1496291 h 1609646"/>
                <a:gd name="connsiteX37" fmla="*/ 2047813 w 2795958"/>
                <a:gd name="connsiteY37" fmla="*/ 1503848 h 1609646"/>
                <a:gd name="connsiteX38" fmla="*/ 2115826 w 2795958"/>
                <a:gd name="connsiteY38" fmla="*/ 1511405 h 1609646"/>
                <a:gd name="connsiteX39" fmla="*/ 2138497 w 2795958"/>
                <a:gd name="connsiteY39" fmla="*/ 1518962 h 1609646"/>
                <a:gd name="connsiteX40" fmla="*/ 2168725 w 2795958"/>
                <a:gd name="connsiteY40" fmla="*/ 1526519 h 1609646"/>
                <a:gd name="connsiteX41" fmla="*/ 2206510 w 2795958"/>
                <a:gd name="connsiteY41" fmla="*/ 1534076 h 1609646"/>
                <a:gd name="connsiteX42" fmla="*/ 2266967 w 2795958"/>
                <a:gd name="connsiteY42" fmla="*/ 1549190 h 1609646"/>
                <a:gd name="connsiteX43" fmla="*/ 2327423 w 2795958"/>
                <a:gd name="connsiteY43" fmla="*/ 1556747 h 1609646"/>
                <a:gd name="connsiteX44" fmla="*/ 2372765 w 2795958"/>
                <a:gd name="connsiteY44" fmla="*/ 1571861 h 1609646"/>
                <a:gd name="connsiteX45" fmla="*/ 2395436 w 2795958"/>
                <a:gd name="connsiteY45" fmla="*/ 1579418 h 1609646"/>
                <a:gd name="connsiteX46" fmla="*/ 2448335 w 2795958"/>
                <a:gd name="connsiteY46" fmla="*/ 1586975 h 1609646"/>
                <a:gd name="connsiteX47" fmla="*/ 2576805 w 2795958"/>
                <a:gd name="connsiteY47" fmla="*/ 1602089 h 1609646"/>
                <a:gd name="connsiteX48" fmla="*/ 2614590 w 2795958"/>
                <a:gd name="connsiteY48" fmla="*/ 1609646 h 1609646"/>
                <a:gd name="connsiteX49" fmla="*/ 2690160 w 2795958"/>
                <a:gd name="connsiteY49" fmla="*/ 1602089 h 1609646"/>
                <a:gd name="connsiteX50" fmla="*/ 2720388 w 2795958"/>
                <a:gd name="connsiteY50" fmla="*/ 1556747 h 1609646"/>
                <a:gd name="connsiteX51" fmla="*/ 2735502 w 2795958"/>
                <a:gd name="connsiteY51" fmla="*/ 1534076 h 1609646"/>
                <a:gd name="connsiteX52" fmla="*/ 2743059 w 2795958"/>
                <a:gd name="connsiteY52" fmla="*/ 1511405 h 1609646"/>
                <a:gd name="connsiteX53" fmla="*/ 2765730 w 2795958"/>
                <a:gd name="connsiteY53" fmla="*/ 1466063 h 1609646"/>
                <a:gd name="connsiteX54" fmla="*/ 2773287 w 2795958"/>
                <a:gd name="connsiteY54" fmla="*/ 1330036 h 1609646"/>
                <a:gd name="connsiteX55" fmla="*/ 2788401 w 2795958"/>
                <a:gd name="connsiteY55" fmla="*/ 1284694 h 1609646"/>
                <a:gd name="connsiteX56" fmla="*/ 2795958 w 2795958"/>
                <a:gd name="connsiteY56" fmla="*/ 1246909 h 1609646"/>
                <a:gd name="connsiteX57" fmla="*/ 2780844 w 2795958"/>
                <a:gd name="connsiteY57" fmla="*/ 1118440 h 1609646"/>
                <a:gd name="connsiteX58" fmla="*/ 2758173 w 2795958"/>
                <a:gd name="connsiteY58" fmla="*/ 1065541 h 1609646"/>
                <a:gd name="connsiteX59" fmla="*/ 2735502 w 2795958"/>
                <a:gd name="connsiteY59" fmla="*/ 1050427 h 1609646"/>
                <a:gd name="connsiteX60" fmla="*/ 2720388 w 2795958"/>
                <a:gd name="connsiteY60" fmla="*/ 1035312 h 1609646"/>
                <a:gd name="connsiteX61" fmla="*/ 2675046 w 2795958"/>
                <a:gd name="connsiteY61" fmla="*/ 1020198 h 1609646"/>
                <a:gd name="connsiteX62" fmla="*/ 2629704 w 2795958"/>
                <a:gd name="connsiteY62" fmla="*/ 997527 h 1609646"/>
                <a:gd name="connsiteX63" fmla="*/ 2607033 w 2795958"/>
                <a:gd name="connsiteY63" fmla="*/ 982413 h 1609646"/>
                <a:gd name="connsiteX64" fmla="*/ 2561691 w 2795958"/>
                <a:gd name="connsiteY64" fmla="*/ 967299 h 1609646"/>
                <a:gd name="connsiteX65" fmla="*/ 2546576 w 2795958"/>
                <a:gd name="connsiteY65" fmla="*/ 952185 h 1609646"/>
                <a:gd name="connsiteX66" fmla="*/ 2463449 w 2795958"/>
                <a:gd name="connsiteY66" fmla="*/ 929514 h 1609646"/>
                <a:gd name="connsiteX67" fmla="*/ 2387879 w 2795958"/>
                <a:gd name="connsiteY67" fmla="*/ 906843 h 1609646"/>
                <a:gd name="connsiteX68" fmla="*/ 2365208 w 2795958"/>
                <a:gd name="connsiteY68" fmla="*/ 899286 h 1609646"/>
                <a:gd name="connsiteX69" fmla="*/ 2312309 w 2795958"/>
                <a:gd name="connsiteY69" fmla="*/ 891729 h 1609646"/>
                <a:gd name="connsiteX70" fmla="*/ 2289638 w 2795958"/>
                <a:gd name="connsiteY70" fmla="*/ 884172 h 1609646"/>
                <a:gd name="connsiteX71" fmla="*/ 2191396 w 2795958"/>
                <a:gd name="connsiteY71" fmla="*/ 869058 h 1609646"/>
                <a:gd name="connsiteX72" fmla="*/ 2168725 w 2795958"/>
                <a:gd name="connsiteY72" fmla="*/ 853944 h 1609646"/>
                <a:gd name="connsiteX73" fmla="*/ 2123383 w 2795958"/>
                <a:gd name="connsiteY73" fmla="*/ 808602 h 1609646"/>
                <a:gd name="connsiteX74" fmla="*/ 2070484 w 2795958"/>
                <a:gd name="connsiteY74" fmla="*/ 785931 h 1609646"/>
                <a:gd name="connsiteX75" fmla="*/ 2017585 w 2795958"/>
                <a:gd name="connsiteY75" fmla="*/ 748146 h 1609646"/>
                <a:gd name="connsiteX76" fmla="*/ 1964686 w 2795958"/>
                <a:gd name="connsiteY76" fmla="*/ 733031 h 1609646"/>
                <a:gd name="connsiteX77" fmla="*/ 1919343 w 2795958"/>
                <a:gd name="connsiteY77" fmla="*/ 702803 h 1609646"/>
                <a:gd name="connsiteX78" fmla="*/ 1896672 w 2795958"/>
                <a:gd name="connsiteY78" fmla="*/ 695246 h 1609646"/>
                <a:gd name="connsiteX79" fmla="*/ 1874001 w 2795958"/>
                <a:gd name="connsiteY79" fmla="*/ 680132 h 1609646"/>
                <a:gd name="connsiteX80" fmla="*/ 1843773 w 2795958"/>
                <a:gd name="connsiteY80" fmla="*/ 672575 h 1609646"/>
                <a:gd name="connsiteX81" fmla="*/ 1821102 w 2795958"/>
                <a:gd name="connsiteY81" fmla="*/ 665018 h 1609646"/>
                <a:gd name="connsiteX82" fmla="*/ 1790874 w 2795958"/>
                <a:gd name="connsiteY82" fmla="*/ 649904 h 1609646"/>
                <a:gd name="connsiteX83" fmla="*/ 1745532 w 2795958"/>
                <a:gd name="connsiteY83" fmla="*/ 634790 h 1609646"/>
                <a:gd name="connsiteX84" fmla="*/ 1722861 w 2795958"/>
                <a:gd name="connsiteY84" fmla="*/ 627233 h 1609646"/>
                <a:gd name="connsiteX85" fmla="*/ 1700190 w 2795958"/>
                <a:gd name="connsiteY85" fmla="*/ 619676 h 1609646"/>
                <a:gd name="connsiteX86" fmla="*/ 1662405 w 2795958"/>
                <a:gd name="connsiteY86" fmla="*/ 612119 h 1609646"/>
                <a:gd name="connsiteX87" fmla="*/ 1632176 w 2795958"/>
                <a:gd name="connsiteY87" fmla="*/ 597005 h 1609646"/>
                <a:gd name="connsiteX88" fmla="*/ 1579277 w 2795958"/>
                <a:gd name="connsiteY88" fmla="*/ 581891 h 1609646"/>
                <a:gd name="connsiteX89" fmla="*/ 1541492 w 2795958"/>
                <a:gd name="connsiteY89" fmla="*/ 574334 h 1609646"/>
                <a:gd name="connsiteX90" fmla="*/ 1488593 w 2795958"/>
                <a:gd name="connsiteY90" fmla="*/ 551663 h 1609646"/>
                <a:gd name="connsiteX91" fmla="*/ 1397909 w 2795958"/>
                <a:gd name="connsiteY91" fmla="*/ 528992 h 1609646"/>
                <a:gd name="connsiteX92" fmla="*/ 1367681 w 2795958"/>
                <a:gd name="connsiteY92" fmla="*/ 513878 h 1609646"/>
                <a:gd name="connsiteX93" fmla="*/ 1345010 w 2795958"/>
                <a:gd name="connsiteY93" fmla="*/ 498764 h 1609646"/>
                <a:gd name="connsiteX94" fmla="*/ 1246768 w 2795958"/>
                <a:gd name="connsiteY94" fmla="*/ 468536 h 1609646"/>
                <a:gd name="connsiteX95" fmla="*/ 1208983 w 2795958"/>
                <a:gd name="connsiteY95" fmla="*/ 445865 h 1609646"/>
                <a:gd name="connsiteX96" fmla="*/ 1163641 w 2795958"/>
                <a:gd name="connsiteY96" fmla="*/ 438307 h 1609646"/>
                <a:gd name="connsiteX97" fmla="*/ 1118299 w 2795958"/>
                <a:gd name="connsiteY97" fmla="*/ 423193 h 1609646"/>
                <a:gd name="connsiteX98" fmla="*/ 1088071 w 2795958"/>
                <a:gd name="connsiteY98" fmla="*/ 415636 h 1609646"/>
                <a:gd name="connsiteX99" fmla="*/ 1057843 w 2795958"/>
                <a:gd name="connsiteY99" fmla="*/ 400522 h 1609646"/>
                <a:gd name="connsiteX100" fmla="*/ 1012500 w 2795958"/>
                <a:gd name="connsiteY100" fmla="*/ 385408 h 1609646"/>
                <a:gd name="connsiteX101" fmla="*/ 989829 w 2795958"/>
                <a:gd name="connsiteY101" fmla="*/ 377851 h 1609646"/>
                <a:gd name="connsiteX102" fmla="*/ 967158 w 2795958"/>
                <a:gd name="connsiteY102" fmla="*/ 370294 h 1609646"/>
                <a:gd name="connsiteX103" fmla="*/ 944487 w 2795958"/>
                <a:gd name="connsiteY103" fmla="*/ 355180 h 1609646"/>
                <a:gd name="connsiteX104" fmla="*/ 876474 w 2795958"/>
                <a:gd name="connsiteY104" fmla="*/ 340066 h 1609646"/>
                <a:gd name="connsiteX105" fmla="*/ 831132 w 2795958"/>
                <a:gd name="connsiteY105" fmla="*/ 324952 h 1609646"/>
                <a:gd name="connsiteX106" fmla="*/ 785790 w 2795958"/>
                <a:gd name="connsiteY106" fmla="*/ 309838 h 1609646"/>
                <a:gd name="connsiteX107" fmla="*/ 763119 w 2795958"/>
                <a:gd name="connsiteY107" fmla="*/ 302281 h 1609646"/>
                <a:gd name="connsiteX108" fmla="*/ 725334 w 2795958"/>
                <a:gd name="connsiteY108" fmla="*/ 294724 h 1609646"/>
                <a:gd name="connsiteX109" fmla="*/ 664877 w 2795958"/>
                <a:gd name="connsiteY109" fmla="*/ 272053 h 1609646"/>
                <a:gd name="connsiteX110" fmla="*/ 604421 w 2795958"/>
                <a:gd name="connsiteY110" fmla="*/ 256939 h 1609646"/>
                <a:gd name="connsiteX111" fmla="*/ 551522 w 2795958"/>
                <a:gd name="connsiteY111" fmla="*/ 234268 h 1609646"/>
                <a:gd name="connsiteX112" fmla="*/ 521294 w 2795958"/>
                <a:gd name="connsiteY112" fmla="*/ 196483 h 1609646"/>
                <a:gd name="connsiteX113" fmla="*/ 498623 w 2795958"/>
                <a:gd name="connsiteY113" fmla="*/ 181369 h 1609646"/>
                <a:gd name="connsiteX114" fmla="*/ 453281 w 2795958"/>
                <a:gd name="connsiteY114" fmla="*/ 136027 h 1609646"/>
                <a:gd name="connsiteX115" fmla="*/ 415495 w 2795958"/>
                <a:gd name="connsiteY115" fmla="*/ 105798 h 1609646"/>
                <a:gd name="connsiteX116" fmla="*/ 370153 w 2795958"/>
                <a:gd name="connsiteY116" fmla="*/ 90684 h 1609646"/>
                <a:gd name="connsiteX117" fmla="*/ 347482 w 2795958"/>
                <a:gd name="connsiteY117" fmla="*/ 83127 h 1609646"/>
                <a:gd name="connsiteX118" fmla="*/ 302140 w 2795958"/>
                <a:gd name="connsiteY118" fmla="*/ 68013 h 1609646"/>
                <a:gd name="connsiteX119" fmla="*/ 271912 w 2795958"/>
                <a:gd name="connsiteY119" fmla="*/ 60456 h 1609646"/>
                <a:gd name="connsiteX120" fmla="*/ 196342 w 2795958"/>
                <a:gd name="connsiteY120" fmla="*/ 0 h 1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95958" h="1609646">
                  <a:moveTo>
                    <a:pt x="196342" y="0"/>
                  </a:moveTo>
                  <a:lnTo>
                    <a:pt x="196342" y="0"/>
                  </a:lnTo>
                  <a:cubicBezTo>
                    <a:pt x="198861" y="73051"/>
                    <a:pt x="200155" y="146155"/>
                    <a:pt x="203899" y="219154"/>
                  </a:cubicBezTo>
                  <a:cubicBezTo>
                    <a:pt x="207224" y="283998"/>
                    <a:pt x="207476" y="278805"/>
                    <a:pt x="219013" y="324952"/>
                  </a:cubicBezTo>
                  <a:cubicBezTo>
                    <a:pt x="221532" y="408079"/>
                    <a:pt x="178396" y="477335"/>
                    <a:pt x="150715" y="567655"/>
                  </a:cubicBezTo>
                  <a:cubicBezTo>
                    <a:pt x="123034" y="657976"/>
                    <a:pt x="75589" y="794277"/>
                    <a:pt x="52928" y="866875"/>
                  </a:cubicBezTo>
                  <a:cubicBezTo>
                    <a:pt x="30267" y="939473"/>
                    <a:pt x="-26788" y="967612"/>
                    <a:pt x="14747" y="1003242"/>
                  </a:cubicBezTo>
                  <a:cubicBezTo>
                    <a:pt x="56282" y="1038872"/>
                    <a:pt x="250463" y="1063974"/>
                    <a:pt x="302140" y="1080655"/>
                  </a:cubicBezTo>
                  <a:cubicBezTo>
                    <a:pt x="353817" y="1097336"/>
                    <a:pt x="315469" y="1098136"/>
                    <a:pt x="324811" y="1103326"/>
                  </a:cubicBezTo>
                  <a:cubicBezTo>
                    <a:pt x="338738" y="1111063"/>
                    <a:pt x="355039" y="1113402"/>
                    <a:pt x="370153" y="1118440"/>
                  </a:cubicBezTo>
                  <a:lnTo>
                    <a:pt x="415495" y="1133554"/>
                  </a:lnTo>
                  <a:cubicBezTo>
                    <a:pt x="423052" y="1136073"/>
                    <a:pt x="430356" y="1139549"/>
                    <a:pt x="438167" y="1141111"/>
                  </a:cubicBezTo>
                  <a:cubicBezTo>
                    <a:pt x="478505" y="1149179"/>
                    <a:pt x="490657" y="1152565"/>
                    <a:pt x="536408" y="1156225"/>
                  </a:cubicBezTo>
                  <a:cubicBezTo>
                    <a:pt x="579168" y="1159646"/>
                    <a:pt x="622054" y="1161263"/>
                    <a:pt x="664877" y="1163782"/>
                  </a:cubicBezTo>
                  <a:cubicBezTo>
                    <a:pt x="672434" y="1166301"/>
                    <a:pt x="679820" y="1169407"/>
                    <a:pt x="687548" y="1171339"/>
                  </a:cubicBezTo>
                  <a:cubicBezTo>
                    <a:pt x="730695" y="1182126"/>
                    <a:pt x="716773" y="1174816"/>
                    <a:pt x="755562" y="1186453"/>
                  </a:cubicBezTo>
                  <a:cubicBezTo>
                    <a:pt x="770822" y="1191031"/>
                    <a:pt x="785448" y="1197703"/>
                    <a:pt x="800904" y="1201567"/>
                  </a:cubicBezTo>
                  <a:cubicBezTo>
                    <a:pt x="810980" y="1204086"/>
                    <a:pt x="821184" y="1206140"/>
                    <a:pt x="831132" y="1209124"/>
                  </a:cubicBezTo>
                  <a:cubicBezTo>
                    <a:pt x="846392" y="1213702"/>
                    <a:pt x="860703" y="1221985"/>
                    <a:pt x="876474" y="1224238"/>
                  </a:cubicBezTo>
                  <a:cubicBezTo>
                    <a:pt x="944541" y="1233962"/>
                    <a:pt x="911803" y="1228867"/>
                    <a:pt x="974715" y="1239352"/>
                  </a:cubicBezTo>
                  <a:cubicBezTo>
                    <a:pt x="1016873" y="1267457"/>
                    <a:pt x="982585" y="1249480"/>
                    <a:pt x="1057843" y="1262023"/>
                  </a:cubicBezTo>
                  <a:cubicBezTo>
                    <a:pt x="1068088" y="1263730"/>
                    <a:pt x="1077932" y="1267327"/>
                    <a:pt x="1088071" y="1269580"/>
                  </a:cubicBezTo>
                  <a:cubicBezTo>
                    <a:pt x="1100610" y="1272366"/>
                    <a:pt x="1113395" y="1274022"/>
                    <a:pt x="1125856" y="1277137"/>
                  </a:cubicBezTo>
                  <a:cubicBezTo>
                    <a:pt x="1133584" y="1279069"/>
                    <a:pt x="1140631" y="1283641"/>
                    <a:pt x="1148527" y="1284694"/>
                  </a:cubicBezTo>
                  <a:cubicBezTo>
                    <a:pt x="1178594" y="1288703"/>
                    <a:pt x="1208983" y="1289732"/>
                    <a:pt x="1239211" y="1292251"/>
                  </a:cubicBezTo>
                  <a:lnTo>
                    <a:pt x="1284553" y="1307365"/>
                  </a:lnTo>
                  <a:cubicBezTo>
                    <a:pt x="1292110" y="1309884"/>
                    <a:pt x="1299496" y="1312990"/>
                    <a:pt x="1307224" y="1314922"/>
                  </a:cubicBezTo>
                  <a:cubicBezTo>
                    <a:pt x="1317300" y="1317441"/>
                    <a:pt x="1327466" y="1319626"/>
                    <a:pt x="1337453" y="1322479"/>
                  </a:cubicBezTo>
                  <a:cubicBezTo>
                    <a:pt x="1381638" y="1335103"/>
                    <a:pt x="1337192" y="1325780"/>
                    <a:pt x="1390352" y="1337593"/>
                  </a:cubicBezTo>
                  <a:cubicBezTo>
                    <a:pt x="1411647" y="1342325"/>
                    <a:pt x="1455782" y="1348467"/>
                    <a:pt x="1473479" y="1360265"/>
                  </a:cubicBezTo>
                  <a:cubicBezTo>
                    <a:pt x="1491421" y="1372226"/>
                    <a:pt x="1509974" y="1383990"/>
                    <a:pt x="1526378" y="1398050"/>
                  </a:cubicBezTo>
                  <a:cubicBezTo>
                    <a:pt x="1534492" y="1405005"/>
                    <a:pt x="1540839" y="1413879"/>
                    <a:pt x="1549049" y="1420721"/>
                  </a:cubicBezTo>
                  <a:cubicBezTo>
                    <a:pt x="1581535" y="1447793"/>
                    <a:pt x="1560308" y="1426351"/>
                    <a:pt x="1594391" y="1443392"/>
                  </a:cubicBezTo>
                  <a:cubicBezTo>
                    <a:pt x="1602515" y="1447454"/>
                    <a:pt x="1608762" y="1454817"/>
                    <a:pt x="1617062" y="1458506"/>
                  </a:cubicBezTo>
                  <a:cubicBezTo>
                    <a:pt x="1631621" y="1464976"/>
                    <a:pt x="1647291" y="1468582"/>
                    <a:pt x="1662405" y="1473620"/>
                  </a:cubicBezTo>
                  <a:cubicBezTo>
                    <a:pt x="1669962" y="1476139"/>
                    <a:pt x="1677190" y="1480050"/>
                    <a:pt x="1685076" y="1481177"/>
                  </a:cubicBezTo>
                  <a:cubicBezTo>
                    <a:pt x="1827783" y="1501564"/>
                    <a:pt x="1720170" y="1488239"/>
                    <a:pt x="2010028" y="1496291"/>
                  </a:cubicBezTo>
                  <a:cubicBezTo>
                    <a:pt x="2022623" y="1498810"/>
                    <a:pt x="2035098" y="1502032"/>
                    <a:pt x="2047813" y="1503848"/>
                  </a:cubicBezTo>
                  <a:cubicBezTo>
                    <a:pt x="2070394" y="1507074"/>
                    <a:pt x="2093326" y="1507655"/>
                    <a:pt x="2115826" y="1511405"/>
                  </a:cubicBezTo>
                  <a:cubicBezTo>
                    <a:pt x="2123683" y="1512715"/>
                    <a:pt x="2130838" y="1516774"/>
                    <a:pt x="2138497" y="1518962"/>
                  </a:cubicBezTo>
                  <a:cubicBezTo>
                    <a:pt x="2148483" y="1521815"/>
                    <a:pt x="2158586" y="1524266"/>
                    <a:pt x="2168725" y="1526519"/>
                  </a:cubicBezTo>
                  <a:cubicBezTo>
                    <a:pt x="2181264" y="1529305"/>
                    <a:pt x="2193994" y="1531188"/>
                    <a:pt x="2206510" y="1534076"/>
                  </a:cubicBezTo>
                  <a:cubicBezTo>
                    <a:pt x="2226751" y="1538747"/>
                    <a:pt x="2246355" y="1546613"/>
                    <a:pt x="2266967" y="1549190"/>
                  </a:cubicBezTo>
                  <a:lnTo>
                    <a:pt x="2327423" y="1556747"/>
                  </a:lnTo>
                  <a:lnTo>
                    <a:pt x="2372765" y="1571861"/>
                  </a:lnTo>
                  <a:cubicBezTo>
                    <a:pt x="2380322" y="1574380"/>
                    <a:pt x="2387550" y="1578291"/>
                    <a:pt x="2395436" y="1579418"/>
                  </a:cubicBezTo>
                  <a:lnTo>
                    <a:pt x="2448335" y="1586975"/>
                  </a:lnTo>
                  <a:cubicBezTo>
                    <a:pt x="2508350" y="1606980"/>
                    <a:pt x="2446186" y="1588340"/>
                    <a:pt x="2576805" y="1602089"/>
                  </a:cubicBezTo>
                  <a:cubicBezTo>
                    <a:pt x="2589579" y="1603434"/>
                    <a:pt x="2601995" y="1607127"/>
                    <a:pt x="2614590" y="1609646"/>
                  </a:cubicBezTo>
                  <a:cubicBezTo>
                    <a:pt x="2639780" y="1607127"/>
                    <a:pt x="2665964" y="1609534"/>
                    <a:pt x="2690160" y="1602089"/>
                  </a:cubicBezTo>
                  <a:cubicBezTo>
                    <a:pt x="2715555" y="1594275"/>
                    <a:pt x="2711619" y="1574285"/>
                    <a:pt x="2720388" y="1556747"/>
                  </a:cubicBezTo>
                  <a:cubicBezTo>
                    <a:pt x="2724450" y="1548623"/>
                    <a:pt x="2731440" y="1542200"/>
                    <a:pt x="2735502" y="1534076"/>
                  </a:cubicBezTo>
                  <a:cubicBezTo>
                    <a:pt x="2739064" y="1526951"/>
                    <a:pt x="2739497" y="1518530"/>
                    <a:pt x="2743059" y="1511405"/>
                  </a:cubicBezTo>
                  <a:cubicBezTo>
                    <a:pt x="2772358" y="1452807"/>
                    <a:pt x="2746735" y="1523047"/>
                    <a:pt x="2765730" y="1466063"/>
                  </a:cubicBezTo>
                  <a:cubicBezTo>
                    <a:pt x="2768249" y="1420721"/>
                    <a:pt x="2767654" y="1375098"/>
                    <a:pt x="2773287" y="1330036"/>
                  </a:cubicBezTo>
                  <a:cubicBezTo>
                    <a:pt x="2775263" y="1314227"/>
                    <a:pt x="2785277" y="1300316"/>
                    <a:pt x="2788401" y="1284694"/>
                  </a:cubicBezTo>
                  <a:lnTo>
                    <a:pt x="2795958" y="1246909"/>
                  </a:lnTo>
                  <a:cubicBezTo>
                    <a:pt x="2790685" y="1188908"/>
                    <a:pt x="2790953" y="1168986"/>
                    <a:pt x="2780844" y="1118440"/>
                  </a:cubicBezTo>
                  <a:cubicBezTo>
                    <a:pt x="2776508" y="1096761"/>
                    <a:pt x="2774305" y="1081673"/>
                    <a:pt x="2758173" y="1065541"/>
                  </a:cubicBezTo>
                  <a:cubicBezTo>
                    <a:pt x="2751751" y="1059119"/>
                    <a:pt x="2742594" y="1056101"/>
                    <a:pt x="2735502" y="1050427"/>
                  </a:cubicBezTo>
                  <a:cubicBezTo>
                    <a:pt x="2729938" y="1045976"/>
                    <a:pt x="2726761" y="1038499"/>
                    <a:pt x="2720388" y="1035312"/>
                  </a:cubicBezTo>
                  <a:cubicBezTo>
                    <a:pt x="2706138" y="1028187"/>
                    <a:pt x="2688302" y="1029035"/>
                    <a:pt x="2675046" y="1020198"/>
                  </a:cubicBezTo>
                  <a:cubicBezTo>
                    <a:pt x="2610074" y="976883"/>
                    <a:pt x="2692279" y="1028814"/>
                    <a:pt x="2629704" y="997527"/>
                  </a:cubicBezTo>
                  <a:cubicBezTo>
                    <a:pt x="2621580" y="993465"/>
                    <a:pt x="2615333" y="986102"/>
                    <a:pt x="2607033" y="982413"/>
                  </a:cubicBezTo>
                  <a:cubicBezTo>
                    <a:pt x="2592475" y="975943"/>
                    <a:pt x="2561691" y="967299"/>
                    <a:pt x="2561691" y="967299"/>
                  </a:cubicBezTo>
                  <a:cubicBezTo>
                    <a:pt x="2556653" y="962261"/>
                    <a:pt x="2552949" y="955371"/>
                    <a:pt x="2546576" y="952185"/>
                  </a:cubicBezTo>
                  <a:cubicBezTo>
                    <a:pt x="2518265" y="938030"/>
                    <a:pt x="2493301" y="936148"/>
                    <a:pt x="2463449" y="929514"/>
                  </a:cubicBezTo>
                  <a:cubicBezTo>
                    <a:pt x="2429186" y="921900"/>
                    <a:pt x="2425555" y="919402"/>
                    <a:pt x="2387879" y="906843"/>
                  </a:cubicBezTo>
                  <a:cubicBezTo>
                    <a:pt x="2380322" y="904324"/>
                    <a:pt x="2373094" y="900413"/>
                    <a:pt x="2365208" y="899286"/>
                  </a:cubicBezTo>
                  <a:lnTo>
                    <a:pt x="2312309" y="891729"/>
                  </a:lnTo>
                  <a:cubicBezTo>
                    <a:pt x="2304752" y="889210"/>
                    <a:pt x="2297511" y="885383"/>
                    <a:pt x="2289638" y="884172"/>
                  </a:cubicBezTo>
                  <a:cubicBezTo>
                    <a:pt x="2264593" y="880319"/>
                    <a:pt x="2219691" y="883206"/>
                    <a:pt x="2191396" y="869058"/>
                  </a:cubicBezTo>
                  <a:cubicBezTo>
                    <a:pt x="2183272" y="864996"/>
                    <a:pt x="2175513" y="859978"/>
                    <a:pt x="2168725" y="853944"/>
                  </a:cubicBezTo>
                  <a:cubicBezTo>
                    <a:pt x="2152750" y="839744"/>
                    <a:pt x="2143661" y="815361"/>
                    <a:pt x="2123383" y="808602"/>
                  </a:cubicBezTo>
                  <a:cubicBezTo>
                    <a:pt x="2101344" y="801256"/>
                    <a:pt x="2091828" y="799271"/>
                    <a:pt x="2070484" y="785931"/>
                  </a:cubicBezTo>
                  <a:cubicBezTo>
                    <a:pt x="2064852" y="782411"/>
                    <a:pt x="2027760" y="752507"/>
                    <a:pt x="2017585" y="748146"/>
                  </a:cubicBezTo>
                  <a:cubicBezTo>
                    <a:pt x="2000471" y="740811"/>
                    <a:pt x="1981225" y="742219"/>
                    <a:pt x="1964686" y="733031"/>
                  </a:cubicBezTo>
                  <a:cubicBezTo>
                    <a:pt x="1948807" y="724209"/>
                    <a:pt x="1936576" y="708547"/>
                    <a:pt x="1919343" y="702803"/>
                  </a:cubicBezTo>
                  <a:cubicBezTo>
                    <a:pt x="1911786" y="700284"/>
                    <a:pt x="1903797" y="698808"/>
                    <a:pt x="1896672" y="695246"/>
                  </a:cubicBezTo>
                  <a:cubicBezTo>
                    <a:pt x="1888548" y="691184"/>
                    <a:pt x="1882349" y="683710"/>
                    <a:pt x="1874001" y="680132"/>
                  </a:cubicBezTo>
                  <a:cubicBezTo>
                    <a:pt x="1864455" y="676041"/>
                    <a:pt x="1853759" y="675428"/>
                    <a:pt x="1843773" y="672575"/>
                  </a:cubicBezTo>
                  <a:cubicBezTo>
                    <a:pt x="1836114" y="670387"/>
                    <a:pt x="1828424" y="668156"/>
                    <a:pt x="1821102" y="665018"/>
                  </a:cubicBezTo>
                  <a:cubicBezTo>
                    <a:pt x="1810748" y="660580"/>
                    <a:pt x="1801334" y="654088"/>
                    <a:pt x="1790874" y="649904"/>
                  </a:cubicBezTo>
                  <a:cubicBezTo>
                    <a:pt x="1776082" y="643987"/>
                    <a:pt x="1760646" y="639828"/>
                    <a:pt x="1745532" y="634790"/>
                  </a:cubicBezTo>
                  <a:lnTo>
                    <a:pt x="1722861" y="627233"/>
                  </a:lnTo>
                  <a:cubicBezTo>
                    <a:pt x="1715304" y="624714"/>
                    <a:pt x="1708001" y="621238"/>
                    <a:pt x="1700190" y="619676"/>
                  </a:cubicBezTo>
                  <a:lnTo>
                    <a:pt x="1662405" y="612119"/>
                  </a:lnTo>
                  <a:cubicBezTo>
                    <a:pt x="1652329" y="607081"/>
                    <a:pt x="1642531" y="601443"/>
                    <a:pt x="1632176" y="597005"/>
                  </a:cubicBezTo>
                  <a:cubicBezTo>
                    <a:pt x="1618581" y="591179"/>
                    <a:pt x="1592552" y="584841"/>
                    <a:pt x="1579277" y="581891"/>
                  </a:cubicBezTo>
                  <a:cubicBezTo>
                    <a:pt x="1566738" y="579105"/>
                    <a:pt x="1553953" y="577449"/>
                    <a:pt x="1541492" y="574334"/>
                  </a:cubicBezTo>
                  <a:cubicBezTo>
                    <a:pt x="1509058" y="566225"/>
                    <a:pt x="1524639" y="566081"/>
                    <a:pt x="1488593" y="551663"/>
                  </a:cubicBezTo>
                  <a:cubicBezTo>
                    <a:pt x="1445823" y="534555"/>
                    <a:pt x="1442512" y="536426"/>
                    <a:pt x="1397909" y="528992"/>
                  </a:cubicBezTo>
                  <a:cubicBezTo>
                    <a:pt x="1387833" y="523954"/>
                    <a:pt x="1377462" y="519467"/>
                    <a:pt x="1367681" y="513878"/>
                  </a:cubicBezTo>
                  <a:cubicBezTo>
                    <a:pt x="1359795" y="509372"/>
                    <a:pt x="1353358" y="502342"/>
                    <a:pt x="1345010" y="498764"/>
                  </a:cubicBezTo>
                  <a:cubicBezTo>
                    <a:pt x="1288603" y="474590"/>
                    <a:pt x="1331523" y="519389"/>
                    <a:pt x="1246768" y="468536"/>
                  </a:cubicBezTo>
                  <a:cubicBezTo>
                    <a:pt x="1234173" y="460979"/>
                    <a:pt x="1222787" y="450885"/>
                    <a:pt x="1208983" y="445865"/>
                  </a:cubicBezTo>
                  <a:cubicBezTo>
                    <a:pt x="1194583" y="440628"/>
                    <a:pt x="1178506" y="442023"/>
                    <a:pt x="1163641" y="438307"/>
                  </a:cubicBezTo>
                  <a:cubicBezTo>
                    <a:pt x="1148185" y="434443"/>
                    <a:pt x="1133559" y="427771"/>
                    <a:pt x="1118299" y="423193"/>
                  </a:cubicBezTo>
                  <a:cubicBezTo>
                    <a:pt x="1108351" y="420209"/>
                    <a:pt x="1097796" y="419283"/>
                    <a:pt x="1088071" y="415636"/>
                  </a:cubicBezTo>
                  <a:cubicBezTo>
                    <a:pt x="1077523" y="411680"/>
                    <a:pt x="1068303" y="404706"/>
                    <a:pt x="1057843" y="400522"/>
                  </a:cubicBezTo>
                  <a:cubicBezTo>
                    <a:pt x="1043051" y="394605"/>
                    <a:pt x="1027614" y="390446"/>
                    <a:pt x="1012500" y="385408"/>
                  </a:cubicBezTo>
                  <a:lnTo>
                    <a:pt x="989829" y="377851"/>
                  </a:lnTo>
                  <a:cubicBezTo>
                    <a:pt x="982272" y="375332"/>
                    <a:pt x="973786" y="374713"/>
                    <a:pt x="967158" y="370294"/>
                  </a:cubicBezTo>
                  <a:cubicBezTo>
                    <a:pt x="959601" y="365256"/>
                    <a:pt x="952835" y="358758"/>
                    <a:pt x="944487" y="355180"/>
                  </a:cubicBezTo>
                  <a:cubicBezTo>
                    <a:pt x="932611" y="350090"/>
                    <a:pt x="886337" y="342756"/>
                    <a:pt x="876474" y="340066"/>
                  </a:cubicBezTo>
                  <a:cubicBezTo>
                    <a:pt x="861104" y="335874"/>
                    <a:pt x="846246" y="329990"/>
                    <a:pt x="831132" y="324952"/>
                  </a:cubicBezTo>
                  <a:lnTo>
                    <a:pt x="785790" y="309838"/>
                  </a:lnTo>
                  <a:cubicBezTo>
                    <a:pt x="778233" y="307319"/>
                    <a:pt x="770930" y="303843"/>
                    <a:pt x="763119" y="302281"/>
                  </a:cubicBezTo>
                  <a:cubicBezTo>
                    <a:pt x="750524" y="299762"/>
                    <a:pt x="737795" y="297839"/>
                    <a:pt x="725334" y="294724"/>
                  </a:cubicBezTo>
                  <a:cubicBezTo>
                    <a:pt x="695955" y="287379"/>
                    <a:pt x="699565" y="282459"/>
                    <a:pt x="664877" y="272053"/>
                  </a:cubicBezTo>
                  <a:cubicBezTo>
                    <a:pt x="643320" y="265586"/>
                    <a:pt x="624369" y="266913"/>
                    <a:pt x="604421" y="256939"/>
                  </a:cubicBezTo>
                  <a:cubicBezTo>
                    <a:pt x="552233" y="230845"/>
                    <a:pt x="614433" y="249996"/>
                    <a:pt x="551522" y="234268"/>
                  </a:cubicBezTo>
                  <a:cubicBezTo>
                    <a:pt x="486550" y="190953"/>
                    <a:pt x="563010" y="248629"/>
                    <a:pt x="521294" y="196483"/>
                  </a:cubicBezTo>
                  <a:cubicBezTo>
                    <a:pt x="515620" y="189391"/>
                    <a:pt x="505411" y="187403"/>
                    <a:pt x="498623" y="181369"/>
                  </a:cubicBezTo>
                  <a:cubicBezTo>
                    <a:pt x="482648" y="167169"/>
                    <a:pt x="468395" y="151141"/>
                    <a:pt x="453281" y="136027"/>
                  </a:cubicBezTo>
                  <a:cubicBezTo>
                    <a:pt x="440716" y="123462"/>
                    <a:pt x="432659" y="113427"/>
                    <a:pt x="415495" y="105798"/>
                  </a:cubicBezTo>
                  <a:cubicBezTo>
                    <a:pt x="400937" y="99328"/>
                    <a:pt x="385267" y="95722"/>
                    <a:pt x="370153" y="90684"/>
                  </a:cubicBezTo>
                  <a:lnTo>
                    <a:pt x="347482" y="83127"/>
                  </a:lnTo>
                  <a:lnTo>
                    <a:pt x="302140" y="68013"/>
                  </a:lnTo>
                  <a:cubicBezTo>
                    <a:pt x="277079" y="59659"/>
                    <a:pt x="287435" y="60456"/>
                    <a:pt x="271912" y="60456"/>
                  </a:cubicBezTo>
                  <a:lnTo>
                    <a:pt x="196342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19" name="Group 5"/>
            <p:cNvGrpSpPr>
              <a:grpSpLocks/>
            </p:cNvGrpSpPr>
            <p:nvPr/>
          </p:nvGrpSpPr>
          <p:grpSpPr bwMode="auto">
            <a:xfrm>
              <a:off x="812215" y="2496411"/>
              <a:ext cx="6927241" cy="4182686"/>
              <a:chOff x="-946" y="1119"/>
              <a:chExt cx="6325" cy="2706"/>
            </a:xfrm>
          </p:grpSpPr>
          <p:sp>
            <p:nvSpPr>
              <p:cNvPr id="20" name="Text Box 6"/>
              <p:cNvSpPr txBox="1">
                <a:spLocks noChangeArrowheads="1"/>
              </p:cNvSpPr>
              <p:nvPr/>
            </p:nvSpPr>
            <p:spPr bwMode="auto">
              <a:xfrm>
                <a:off x="3701" y="1119"/>
                <a:ext cx="1521" cy="17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</a:pPr>
                <a:r>
                  <a:rPr kumimoji="1" lang="fr-FR" sz="1200" dirty="0" err="1" smtClean="0">
                    <a:solidFill>
                      <a:srgbClr val="003399"/>
                    </a:solidFill>
                    <a:latin typeface="Calibri Light" panose="020F0302020204030204" pitchFamily="34" charset="0"/>
                    <a:ea typeface="+mn-ea"/>
                  </a:rPr>
                  <a:t>From</a:t>
                </a:r>
                <a:r>
                  <a:rPr kumimoji="1" lang="fr-FR" sz="1200" dirty="0" smtClean="0">
                    <a:solidFill>
                      <a:srgbClr val="003399"/>
                    </a:solidFill>
                    <a:latin typeface="Calibri Light" panose="020F0302020204030204" pitchFamily="34" charset="0"/>
                    <a:ea typeface="+mn-ea"/>
                  </a:rPr>
                  <a:t> </a:t>
                </a:r>
                <a:r>
                  <a:rPr kumimoji="1" lang="fr-FR" sz="1200" dirty="0" err="1">
                    <a:solidFill>
                      <a:srgbClr val="003399"/>
                    </a:solidFill>
                    <a:latin typeface="Calibri Light" panose="020F0302020204030204" pitchFamily="34" charset="0"/>
                    <a:ea typeface="+mn-ea"/>
                  </a:rPr>
                  <a:t>Romaña</a:t>
                </a:r>
                <a:r>
                  <a:rPr kumimoji="1" lang="fr-FR" sz="1200" dirty="0">
                    <a:solidFill>
                      <a:srgbClr val="003399"/>
                    </a:solidFill>
                    <a:latin typeface="Calibri Light" panose="020F0302020204030204" pitchFamily="34" charset="0"/>
                    <a:ea typeface="+mn-ea"/>
                  </a:rPr>
                  <a:t> 1994</a:t>
                </a:r>
              </a:p>
            </p:txBody>
          </p:sp>
          <p:grpSp>
            <p:nvGrpSpPr>
              <p:cNvPr id="21" name="Group 7"/>
              <p:cNvGrpSpPr>
                <a:grpSpLocks/>
              </p:cNvGrpSpPr>
              <p:nvPr/>
            </p:nvGrpSpPr>
            <p:grpSpPr bwMode="auto">
              <a:xfrm>
                <a:off x="-946" y="3586"/>
                <a:ext cx="6325" cy="239"/>
                <a:chOff x="-946" y="3586"/>
                <a:chExt cx="6325" cy="239"/>
              </a:xfrm>
            </p:grpSpPr>
            <p:sp>
              <p:nvSpPr>
                <p:cNvPr id="22" name="Line 8"/>
                <p:cNvSpPr>
                  <a:spLocks noChangeShapeType="1"/>
                </p:cNvSpPr>
                <p:nvPr/>
              </p:nvSpPr>
              <p:spPr bwMode="auto">
                <a:xfrm>
                  <a:off x="493" y="3725"/>
                  <a:ext cx="3599" cy="1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fr-FR">
                    <a:solidFill>
                      <a:srgbClr val="003A80"/>
                    </a:solidFill>
                    <a:latin typeface="Calibri Light" panose="020F0302020204030204" pitchFamily="34" charset="0"/>
                    <a:ea typeface="+mn-ea"/>
                  </a:endParaRPr>
                </a:p>
              </p:txBody>
            </p:sp>
            <p:sp>
              <p:nvSpPr>
                <p:cNvPr id="2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-946" y="3586"/>
                  <a:ext cx="1459" cy="2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dirty="0" smtClean="0">
                      <a:solidFill>
                        <a:srgbClr val="003A80"/>
                      </a:solidFill>
                      <a:latin typeface="Calibri Light" panose="020F0302020204030204" pitchFamily="34" charset="0"/>
                      <a:ea typeface="+mn-ea"/>
                    </a:rPr>
                    <a:t>DOWNSTREAM</a:t>
                  </a:r>
                  <a:endParaRPr lang="fr-FR" dirty="0">
                    <a:solidFill>
                      <a:srgbClr val="003A80"/>
                    </a:solidFill>
                    <a:latin typeface="Calibri Light" panose="020F0302020204030204" pitchFamily="34" charset="0"/>
                    <a:ea typeface="+mn-ea"/>
                  </a:endParaRPr>
                </a:p>
              </p:txBody>
            </p:sp>
            <p:sp>
              <p:nvSpPr>
                <p:cNvPr id="2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262" y="3586"/>
                  <a:ext cx="1117" cy="2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dirty="0" smtClean="0">
                      <a:solidFill>
                        <a:srgbClr val="003A80"/>
                      </a:solidFill>
                      <a:latin typeface="Calibri Light" panose="020F0302020204030204" pitchFamily="34" charset="0"/>
                      <a:ea typeface="+mn-ea"/>
                    </a:rPr>
                    <a:t>UPSTREAM</a:t>
                  </a:r>
                  <a:endParaRPr lang="fr-FR" dirty="0">
                    <a:solidFill>
                      <a:srgbClr val="003A80"/>
                    </a:solidFill>
                    <a:latin typeface="Calibri Light" panose="020F0302020204030204" pitchFamily="34" charset="0"/>
                    <a:ea typeface="+mn-ea"/>
                  </a:endParaRPr>
                </a:p>
              </p:txBody>
            </p:sp>
          </p:grpSp>
        </p:grpSp>
      </p:grpSp>
      <p:sp>
        <p:nvSpPr>
          <p:cNvPr id="26" name="Freeform 14"/>
          <p:cNvSpPr>
            <a:spLocks/>
          </p:cNvSpPr>
          <p:nvPr/>
        </p:nvSpPr>
        <p:spPr bwMode="auto">
          <a:xfrm>
            <a:off x="3060319" y="3361636"/>
            <a:ext cx="3561089" cy="3041954"/>
          </a:xfrm>
          <a:custGeom>
            <a:avLst/>
            <a:gdLst>
              <a:gd name="T0" fmla="*/ 0 w 2496"/>
              <a:gd name="T1" fmla="*/ 8 h 1968"/>
              <a:gd name="T2" fmla="*/ 240 w 2496"/>
              <a:gd name="T3" fmla="*/ 56 h 1968"/>
              <a:gd name="T4" fmla="*/ 672 w 2496"/>
              <a:gd name="T5" fmla="*/ 344 h 1968"/>
              <a:gd name="T6" fmla="*/ 1392 w 2496"/>
              <a:gd name="T7" fmla="*/ 1400 h 1968"/>
              <a:gd name="T8" fmla="*/ 2064 w 2496"/>
              <a:gd name="T9" fmla="*/ 1880 h 1968"/>
              <a:gd name="T10" fmla="*/ 2496 w 2496"/>
              <a:gd name="T11" fmla="*/ 1928 h 19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6"/>
              <a:gd name="T19" fmla="*/ 0 h 1968"/>
              <a:gd name="T20" fmla="*/ 2496 w 2496"/>
              <a:gd name="T21" fmla="*/ 1968 h 19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6" h="1968">
                <a:moveTo>
                  <a:pt x="0" y="8"/>
                </a:moveTo>
                <a:cubicBezTo>
                  <a:pt x="64" y="4"/>
                  <a:pt x="128" y="0"/>
                  <a:pt x="240" y="56"/>
                </a:cubicBezTo>
                <a:cubicBezTo>
                  <a:pt x="352" y="112"/>
                  <a:pt x="480" y="120"/>
                  <a:pt x="672" y="344"/>
                </a:cubicBezTo>
                <a:cubicBezTo>
                  <a:pt x="864" y="568"/>
                  <a:pt x="1160" y="1144"/>
                  <a:pt x="1392" y="1400"/>
                </a:cubicBezTo>
                <a:cubicBezTo>
                  <a:pt x="1624" y="1656"/>
                  <a:pt x="1880" y="1792"/>
                  <a:pt x="2064" y="1880"/>
                </a:cubicBezTo>
                <a:cubicBezTo>
                  <a:pt x="2248" y="1968"/>
                  <a:pt x="2372" y="1948"/>
                  <a:pt x="2496" y="1928"/>
                </a:cubicBezTo>
              </a:path>
            </a:pathLst>
          </a:custGeom>
          <a:noFill/>
          <a:ln w="28575" cap="flat" cmpd="sng">
            <a:solidFill>
              <a:srgbClr val="003399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srgbClr val="003A80"/>
              </a:solidFill>
              <a:latin typeface="Calibri Light" panose="020F0302020204030204" pitchFamily="34" charset="0"/>
              <a:ea typeface="+mn-ea"/>
            </a:endParaRPr>
          </a:p>
        </p:txBody>
      </p:sp>
      <p:grpSp>
        <p:nvGrpSpPr>
          <p:cNvPr id="28" name="Group 16"/>
          <p:cNvGrpSpPr>
            <a:grpSpLocks/>
          </p:cNvGrpSpPr>
          <p:nvPr/>
        </p:nvGrpSpPr>
        <p:grpSpPr bwMode="auto">
          <a:xfrm>
            <a:off x="4299853" y="3033668"/>
            <a:ext cx="4460743" cy="3041953"/>
            <a:chOff x="1515" y="912"/>
            <a:chExt cx="4805" cy="1968"/>
          </a:xfrm>
        </p:grpSpPr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1515" y="1108"/>
              <a:ext cx="3235" cy="1772"/>
            </a:xfrm>
            <a:custGeom>
              <a:avLst/>
              <a:gdLst>
                <a:gd name="T0" fmla="*/ 0 w 3235"/>
                <a:gd name="T1" fmla="*/ 1763 h 1772"/>
                <a:gd name="T2" fmla="*/ 860 w 3235"/>
                <a:gd name="T3" fmla="*/ 1382 h 1772"/>
                <a:gd name="T4" fmla="*/ 1338 w 3235"/>
                <a:gd name="T5" fmla="*/ 195 h 1772"/>
                <a:gd name="T6" fmla="*/ 1861 w 3235"/>
                <a:gd name="T7" fmla="*/ 212 h 1772"/>
                <a:gd name="T8" fmla="*/ 2375 w 3235"/>
                <a:gd name="T9" fmla="*/ 1329 h 1772"/>
                <a:gd name="T10" fmla="*/ 3235 w 3235"/>
                <a:gd name="T11" fmla="*/ 1772 h 17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35"/>
                <a:gd name="T19" fmla="*/ 0 h 1772"/>
                <a:gd name="T20" fmla="*/ 3235 w 3235"/>
                <a:gd name="T21" fmla="*/ 1772 h 17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35" h="1772">
                  <a:moveTo>
                    <a:pt x="0" y="1763"/>
                  </a:moveTo>
                  <a:cubicBezTo>
                    <a:pt x="143" y="1700"/>
                    <a:pt x="637" y="1643"/>
                    <a:pt x="860" y="1382"/>
                  </a:cubicBezTo>
                  <a:cubicBezTo>
                    <a:pt x="1083" y="1121"/>
                    <a:pt x="1171" y="390"/>
                    <a:pt x="1338" y="195"/>
                  </a:cubicBezTo>
                  <a:cubicBezTo>
                    <a:pt x="1505" y="0"/>
                    <a:pt x="1688" y="23"/>
                    <a:pt x="1861" y="212"/>
                  </a:cubicBezTo>
                  <a:cubicBezTo>
                    <a:pt x="2034" y="401"/>
                    <a:pt x="2146" y="1069"/>
                    <a:pt x="2375" y="1329"/>
                  </a:cubicBezTo>
                  <a:cubicBezTo>
                    <a:pt x="2604" y="1589"/>
                    <a:pt x="3056" y="1680"/>
                    <a:pt x="3235" y="1772"/>
                  </a:cubicBezTo>
                </a:path>
              </a:pathLst>
            </a:custGeom>
            <a:noFill/>
            <a:ln w="38100" cap="flat" cmpd="sng">
              <a:solidFill>
                <a:srgbClr val="A500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fr-FR">
                <a:solidFill>
                  <a:srgbClr val="003A80"/>
                </a:solidFill>
                <a:latin typeface="Calibri Light" panose="020F0302020204030204" pitchFamily="34" charset="0"/>
                <a:ea typeface="+mn-ea"/>
              </a:endParaRP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863" y="912"/>
              <a:ext cx="2457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dirty="0" err="1">
                  <a:solidFill>
                    <a:srgbClr val="A50021"/>
                  </a:solidFill>
                  <a:latin typeface="Calibri Light" panose="020F0302020204030204" pitchFamily="34" charset="0"/>
                </a:rPr>
                <a:t>Suspended</a:t>
              </a:r>
              <a:r>
                <a:rPr lang="fr-FR" dirty="0">
                  <a:solidFill>
                    <a:srgbClr val="A50021"/>
                  </a:solidFill>
                  <a:latin typeface="Calibri Light" panose="020F0302020204030204" pitchFamily="34" charset="0"/>
                </a:rPr>
                <a:t> </a:t>
              </a:r>
              <a:r>
                <a:rPr lang="fr-FR" dirty="0" err="1">
                  <a:solidFill>
                    <a:srgbClr val="A50021"/>
                  </a:solidFill>
                  <a:latin typeface="Calibri Light" panose="020F0302020204030204" pitchFamily="34" charset="0"/>
                </a:rPr>
                <a:t>Particular</a:t>
              </a:r>
              <a:r>
                <a:rPr lang="fr-FR" dirty="0">
                  <a:solidFill>
                    <a:srgbClr val="A50021"/>
                  </a:solidFill>
                  <a:latin typeface="Calibri Light" panose="020F0302020204030204" pitchFamily="34" charset="0"/>
                </a:rPr>
                <a:t> </a:t>
              </a:r>
              <a:r>
                <a:rPr lang="fr-FR" dirty="0" err="1">
                  <a:solidFill>
                    <a:srgbClr val="A50021"/>
                  </a:solidFill>
                  <a:latin typeface="Calibri Light" panose="020F0302020204030204" pitchFamily="34" charset="0"/>
                </a:rPr>
                <a:t>Matter</a:t>
              </a:r>
              <a:endParaRPr lang="fr-FR" dirty="0">
                <a:solidFill>
                  <a:srgbClr val="A50021"/>
                </a:solidFill>
                <a:latin typeface="Calibri Light" panose="020F030202020403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600" dirty="0" smtClean="0">
                  <a:solidFill>
                    <a:srgbClr val="A50021"/>
                  </a:solidFill>
                  <a:latin typeface="Calibri Light" panose="020F0302020204030204" pitchFamily="34" charset="0"/>
                  <a:ea typeface="+mn-ea"/>
                </a:rPr>
                <a:t>« Maximum </a:t>
              </a:r>
              <a:r>
                <a:rPr lang="fr-FR" sz="1600" dirty="0" err="1" smtClean="0">
                  <a:solidFill>
                    <a:srgbClr val="A50021"/>
                  </a:solidFill>
                  <a:latin typeface="Calibri Light" panose="020F0302020204030204" pitchFamily="34" charset="0"/>
                  <a:ea typeface="+mn-ea"/>
                </a:rPr>
                <a:t>turbidity</a:t>
              </a:r>
              <a:r>
                <a:rPr lang="fr-FR" sz="1600" dirty="0" smtClean="0">
                  <a:solidFill>
                    <a:srgbClr val="A50021"/>
                  </a:solidFill>
                  <a:latin typeface="Calibri Light" panose="020F0302020204030204" pitchFamily="34" charset="0"/>
                  <a:ea typeface="+mn-ea"/>
                </a:rPr>
                <a:t> zone »</a:t>
              </a:r>
              <a:endParaRPr lang="fr-FR" sz="1600" dirty="0">
                <a:solidFill>
                  <a:srgbClr val="A50021"/>
                </a:solidFill>
                <a:latin typeface="Calibri Light" panose="020F0302020204030204" pitchFamily="34" charset="0"/>
                <a:ea typeface="+mn-ea"/>
              </a:endParaRP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2842053" y="3572820"/>
            <a:ext cx="4007956" cy="2470412"/>
            <a:chOff x="2322112" y="3572820"/>
            <a:chExt cx="4007956" cy="2470412"/>
          </a:xfrm>
        </p:grpSpPr>
        <p:grpSp>
          <p:nvGrpSpPr>
            <p:cNvPr id="31" name="Group 19"/>
            <p:cNvGrpSpPr>
              <a:grpSpLocks/>
            </p:cNvGrpSpPr>
            <p:nvPr/>
          </p:nvGrpSpPr>
          <p:grpSpPr bwMode="auto">
            <a:xfrm>
              <a:off x="2322112" y="3572820"/>
              <a:ext cx="3403552" cy="1377226"/>
              <a:chOff x="1142" y="1173"/>
              <a:chExt cx="2215" cy="891"/>
            </a:xfrm>
          </p:grpSpPr>
          <p:sp>
            <p:nvSpPr>
              <p:cNvPr id="32" name="Text Box 20"/>
              <p:cNvSpPr txBox="1">
                <a:spLocks noChangeArrowheads="1"/>
              </p:cNvSpPr>
              <p:nvPr/>
            </p:nvSpPr>
            <p:spPr bwMode="auto">
              <a:xfrm>
                <a:off x="1146" y="1825"/>
                <a:ext cx="895" cy="2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dirty="0" err="1" smtClean="0">
                    <a:solidFill>
                      <a:srgbClr val="FF3300"/>
                    </a:solidFill>
                    <a:latin typeface="Calibri Light" panose="020F0302020204030204" pitchFamily="34" charset="0"/>
                    <a:ea typeface="+mn-ea"/>
                  </a:rPr>
                  <a:t>Temperature</a:t>
                </a:r>
                <a:endParaRPr lang="fr-FR" dirty="0">
                  <a:solidFill>
                    <a:srgbClr val="FF3300"/>
                  </a:solidFill>
                  <a:latin typeface="Calibri Light" panose="020F0302020204030204" pitchFamily="34" charset="0"/>
                  <a:ea typeface="+mn-ea"/>
                </a:endParaRPr>
              </a:p>
            </p:txBody>
          </p:sp>
          <p:grpSp>
            <p:nvGrpSpPr>
              <p:cNvPr id="33" name="Group 21"/>
              <p:cNvGrpSpPr>
                <a:grpSpLocks/>
              </p:cNvGrpSpPr>
              <p:nvPr/>
            </p:nvGrpSpPr>
            <p:grpSpPr bwMode="auto">
              <a:xfrm>
                <a:off x="1142" y="1173"/>
                <a:ext cx="2215" cy="652"/>
                <a:chOff x="1142" y="1173"/>
                <a:chExt cx="2215" cy="652"/>
              </a:xfrm>
            </p:grpSpPr>
            <p:sp>
              <p:nvSpPr>
                <p:cNvPr id="34" name="Freeform 22"/>
                <p:cNvSpPr>
                  <a:spLocks/>
                </p:cNvSpPr>
                <p:nvPr/>
              </p:nvSpPr>
              <p:spPr bwMode="auto">
                <a:xfrm>
                  <a:off x="1142" y="1173"/>
                  <a:ext cx="2214" cy="643"/>
                </a:xfrm>
                <a:custGeom>
                  <a:avLst/>
                  <a:gdLst>
                    <a:gd name="T0" fmla="*/ 0 w 2157"/>
                    <a:gd name="T1" fmla="*/ 975 h 1006"/>
                    <a:gd name="T2" fmla="*/ 954 w 2157"/>
                    <a:gd name="T3" fmla="*/ 939 h 1006"/>
                    <a:gd name="T4" fmla="*/ 1773 w 2157"/>
                    <a:gd name="T5" fmla="*/ 576 h 1006"/>
                    <a:gd name="T6" fmla="*/ 2157 w 2157"/>
                    <a:gd name="T7" fmla="*/ 0 h 10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57"/>
                    <a:gd name="T13" fmla="*/ 0 h 1006"/>
                    <a:gd name="T14" fmla="*/ 2157 w 2157"/>
                    <a:gd name="T15" fmla="*/ 1006 h 10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57" h="1006">
                      <a:moveTo>
                        <a:pt x="0" y="975"/>
                      </a:moveTo>
                      <a:cubicBezTo>
                        <a:pt x="159" y="969"/>
                        <a:pt x="659" y="1006"/>
                        <a:pt x="954" y="939"/>
                      </a:cubicBezTo>
                      <a:cubicBezTo>
                        <a:pt x="1249" y="872"/>
                        <a:pt x="1573" y="732"/>
                        <a:pt x="1773" y="576"/>
                      </a:cubicBezTo>
                      <a:cubicBezTo>
                        <a:pt x="1973" y="420"/>
                        <a:pt x="2069" y="164"/>
                        <a:pt x="2157" y="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3300"/>
                  </a:solidFill>
                  <a:prstDash val="dashDot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fr-FR">
                    <a:solidFill>
                      <a:srgbClr val="003A80"/>
                    </a:solidFill>
                    <a:latin typeface="Calibri Light" panose="020F0302020204030204" pitchFamily="34" charset="0"/>
                    <a:ea typeface="+mn-ea"/>
                  </a:endParaRPr>
                </a:p>
              </p:txBody>
            </p:sp>
            <p:sp>
              <p:nvSpPr>
                <p:cNvPr id="3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736" y="1586"/>
                  <a:ext cx="621" cy="2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b="1" dirty="0" err="1" smtClean="0">
                      <a:solidFill>
                        <a:srgbClr val="FF3300"/>
                      </a:solidFill>
                      <a:latin typeface="Calibri Light" panose="020F0302020204030204" pitchFamily="34" charset="0"/>
                      <a:ea typeface="+mn-ea"/>
                    </a:rPr>
                    <a:t>Summer</a:t>
                  </a:r>
                  <a:endParaRPr lang="fr-FR" b="1" dirty="0">
                    <a:solidFill>
                      <a:srgbClr val="FF3300"/>
                    </a:solidFill>
                    <a:latin typeface="Calibri Light" panose="020F0302020204030204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36" name="Group 24"/>
            <p:cNvGrpSpPr>
              <a:grpSpLocks/>
            </p:cNvGrpSpPr>
            <p:nvPr/>
          </p:nvGrpSpPr>
          <p:grpSpPr bwMode="auto">
            <a:xfrm>
              <a:off x="2591237" y="5011095"/>
              <a:ext cx="3738831" cy="1032137"/>
              <a:chOff x="1251" y="2079"/>
              <a:chExt cx="2637" cy="799"/>
            </a:xfrm>
          </p:grpSpPr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1251" y="2079"/>
                <a:ext cx="2637" cy="720"/>
              </a:xfrm>
              <a:custGeom>
                <a:avLst/>
                <a:gdLst>
                  <a:gd name="T0" fmla="*/ 0 w 2637"/>
                  <a:gd name="T1" fmla="*/ 0 h 720"/>
                  <a:gd name="T2" fmla="*/ 963 w 2637"/>
                  <a:gd name="T3" fmla="*/ 54 h 720"/>
                  <a:gd name="T4" fmla="*/ 1818 w 2637"/>
                  <a:gd name="T5" fmla="*/ 243 h 720"/>
                  <a:gd name="T6" fmla="*/ 2637 w 2637"/>
                  <a:gd name="T7" fmla="*/ 720 h 7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37"/>
                  <a:gd name="T13" fmla="*/ 0 h 720"/>
                  <a:gd name="T14" fmla="*/ 2637 w 2637"/>
                  <a:gd name="T15" fmla="*/ 720 h 7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37" h="720">
                    <a:moveTo>
                      <a:pt x="0" y="0"/>
                    </a:moveTo>
                    <a:cubicBezTo>
                      <a:pt x="160" y="9"/>
                      <a:pt x="660" y="13"/>
                      <a:pt x="963" y="54"/>
                    </a:cubicBezTo>
                    <a:cubicBezTo>
                      <a:pt x="1266" y="95"/>
                      <a:pt x="1539" y="132"/>
                      <a:pt x="1818" y="243"/>
                    </a:cubicBezTo>
                    <a:cubicBezTo>
                      <a:pt x="2097" y="354"/>
                      <a:pt x="2467" y="621"/>
                      <a:pt x="2637" y="720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dashDot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fr-FR">
                  <a:solidFill>
                    <a:srgbClr val="003A80"/>
                  </a:solidFill>
                  <a:latin typeface="Calibri Light" panose="020F0302020204030204" pitchFamily="34" charset="0"/>
                  <a:ea typeface="+mn-ea"/>
                </a:endParaRPr>
              </a:p>
            </p:txBody>
          </p:sp>
          <p:sp>
            <p:nvSpPr>
              <p:cNvPr id="38" name="Text Box 26"/>
              <p:cNvSpPr txBox="1">
                <a:spLocks noChangeArrowheads="1"/>
              </p:cNvSpPr>
              <p:nvPr/>
            </p:nvSpPr>
            <p:spPr bwMode="auto">
              <a:xfrm>
                <a:off x="3145" y="2592"/>
                <a:ext cx="571" cy="2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b="1" dirty="0" smtClean="0">
                    <a:solidFill>
                      <a:srgbClr val="FF3300"/>
                    </a:solidFill>
                    <a:latin typeface="Calibri Light" panose="020F0302020204030204" pitchFamily="34" charset="0"/>
                    <a:ea typeface="+mn-ea"/>
                  </a:rPr>
                  <a:t>Winter</a:t>
                </a:r>
                <a:endParaRPr lang="fr-FR" b="1" dirty="0">
                  <a:solidFill>
                    <a:srgbClr val="FF3300"/>
                  </a:solidFill>
                  <a:latin typeface="Calibri Light" panose="020F0302020204030204" pitchFamily="34" charset="0"/>
                  <a:ea typeface="+mn-ea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743888" y="3244334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dirty="0" err="1">
                <a:solidFill>
                  <a:srgbClr val="003A80"/>
                </a:solidFill>
                <a:latin typeface="Calibri Light" panose="020F0302020204030204" pitchFamily="34" charset="0"/>
              </a:rPr>
              <a:t>Salinity</a:t>
            </a:r>
            <a:endParaRPr lang="fr-FR" dirty="0">
              <a:solidFill>
                <a:srgbClr val="003A80"/>
              </a:solidFill>
              <a:latin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6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81052" y="1124744"/>
            <a:ext cx="7387200" cy="5040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Environmental factors structuring the estuarine habitat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estuary</a:t>
            </a:r>
            <a:r>
              <a:rPr lang="fr-FR" dirty="0"/>
              <a:t>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79512" y="1857181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200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Salinity</a:t>
            </a:r>
            <a:r>
              <a:rPr lang="fr-FR" b="1" dirty="0" smtClean="0">
                <a:solidFill>
                  <a:srgbClr val="003A80"/>
                </a:solidFill>
                <a:latin typeface="Calibri Light" panose="020F0302020204030204" pitchFamily="34" charset="0"/>
                <a:ea typeface="+mn-ea"/>
              </a:rPr>
              <a:t> gradients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2080" y="3573205"/>
            <a:ext cx="3520188" cy="22193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436096" y="2732301"/>
            <a:ext cx="2233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720000" fontAlgn="auto">
              <a:spcBef>
                <a:spcPts val="0"/>
              </a:spcBef>
              <a:spcAft>
                <a:spcPts val="0"/>
              </a:spcAft>
            </a:pPr>
            <a:r>
              <a:rPr lang="fr-FR" sz="1600" i="1" u="sng" dirty="0" err="1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Seasonal</a:t>
            </a:r>
            <a:r>
              <a:rPr lang="fr-FR" sz="1600" i="1" u="sng" dirty="0" smtClean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variations</a:t>
            </a:r>
            <a:endParaRPr lang="fr-FR" sz="1600" i="1" u="sng" dirty="0">
              <a:solidFill>
                <a:srgbClr val="003A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524328" y="3573205"/>
            <a:ext cx="432048" cy="1331018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7596336" y="5662989"/>
            <a:ext cx="5760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Low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river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flows</a:t>
            </a: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251520" y="2738573"/>
            <a:ext cx="4487042" cy="3667776"/>
            <a:chOff x="251520" y="2738573"/>
            <a:chExt cx="4487042" cy="3667776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/>
            <a:srcRect l="26547" t="24985" r="23175" b="21016"/>
            <a:stretch>
              <a:fillRect/>
            </a:stretch>
          </p:blipFill>
          <p:spPr bwMode="auto">
            <a:xfrm>
              <a:off x="251520" y="3212976"/>
              <a:ext cx="4398837" cy="295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1187624" y="2738573"/>
              <a:ext cx="2264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defTabSz="720000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1600" i="1" u="sng" dirty="0" err="1" smtClean="0">
                  <a:solidFill>
                    <a:srgbClr val="003A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Light" panose="020F0302020204030204" pitchFamily="34" charset="0"/>
                </a:rPr>
                <a:t>Different</a:t>
              </a:r>
              <a:r>
                <a:rPr lang="fr-FR" sz="1600" i="1" u="sng" dirty="0" smtClean="0">
                  <a:solidFill>
                    <a:srgbClr val="003A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Light" panose="020F0302020204030204" pitchFamily="34" charset="0"/>
                </a:rPr>
                <a:t> gradients</a:t>
              </a:r>
              <a:endParaRPr lang="fr-FR" sz="1600" i="1" u="sng" dirty="0">
                <a:solidFill>
                  <a:srgbClr val="003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05423" y="6129350"/>
              <a:ext cx="16331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 err="1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McLusky</a:t>
              </a:r>
              <a:r>
                <a:rPr lang="fr-FR" sz="1200" dirty="0" smtClean="0">
                  <a:solidFill>
                    <a:srgbClr val="9293A1"/>
                  </a:solidFill>
                  <a:latin typeface="Calibri Light" panose="020F0302020204030204" pitchFamily="34" charset="0"/>
                </a:rPr>
                <a:t> &amp; Elliott 2006 </a:t>
              </a:r>
              <a:endParaRPr lang="fr-FR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44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7.5|7.9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5.9|1.8|21.2|40.7|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3|10|1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3|10|19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2|0.3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6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1.5|12.9|35.7|74.7"/>
</p:tagLst>
</file>

<file path=ppt/theme/theme1.xml><?xml version="1.0" encoding="utf-8"?>
<a:theme xmlns:a="http://schemas.openxmlformats.org/drawingml/2006/main" name="3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Trebuchet MS"/>
        <a:ea typeface="ＭＳ Ｐゴシック"/>
        <a:cs typeface="ＭＳ Ｐゴシック"/>
      </a:majorFont>
      <a:minorFont>
        <a:latin typeface="Century Gothic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RSTEA-secondaire-OCEAN-Dec2014">
  <a:themeElements>
    <a:clrScheme name="IRSTEA">
      <a:dk1>
        <a:srgbClr val="003A80"/>
      </a:dk1>
      <a:lt1>
        <a:sysClr val="window" lastClr="FFFFFF"/>
      </a:lt1>
      <a:dk2>
        <a:srgbClr val="009EE0"/>
      </a:dk2>
      <a:lt2>
        <a:srgbClr val="9293A1"/>
      </a:lt2>
      <a:accent1>
        <a:srgbClr val="A4C400"/>
      </a:accent1>
      <a:accent2>
        <a:srgbClr val="E95B0C"/>
      </a:accent2>
      <a:accent3>
        <a:srgbClr val="AA856B"/>
      </a:accent3>
      <a:accent4>
        <a:srgbClr val="85CCD1"/>
      </a:accent4>
      <a:accent5>
        <a:srgbClr val="702283"/>
      </a:accent5>
      <a:accent6>
        <a:srgbClr val="AF1280"/>
      </a:accent6>
      <a:hlink>
        <a:srgbClr val="009EE0"/>
      </a:hlink>
      <a:folHlink>
        <a:srgbClr val="A4C400"/>
      </a:folHlink>
    </a:clrScheme>
    <a:fontScheme name="IRST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bg2"/>
            </a:solidFill>
            <a:effectLst/>
            <a:uLnTx/>
            <a:uFillTx/>
            <a:latin typeface="Arial Rounded MT Bold" pitchFamily="34" charset="0"/>
            <a:ea typeface="+mj-ea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IRSTEA-secondaire-OCEAN-Dec2014">
  <a:themeElements>
    <a:clrScheme name="IRSTEA">
      <a:dk1>
        <a:srgbClr val="003A80"/>
      </a:dk1>
      <a:lt1>
        <a:sysClr val="window" lastClr="FFFFFF"/>
      </a:lt1>
      <a:dk2>
        <a:srgbClr val="009EE0"/>
      </a:dk2>
      <a:lt2>
        <a:srgbClr val="9293A1"/>
      </a:lt2>
      <a:accent1>
        <a:srgbClr val="A4C400"/>
      </a:accent1>
      <a:accent2>
        <a:srgbClr val="E95B0C"/>
      </a:accent2>
      <a:accent3>
        <a:srgbClr val="AA856B"/>
      </a:accent3>
      <a:accent4>
        <a:srgbClr val="85CCD1"/>
      </a:accent4>
      <a:accent5>
        <a:srgbClr val="702283"/>
      </a:accent5>
      <a:accent6>
        <a:srgbClr val="AF1280"/>
      </a:accent6>
      <a:hlink>
        <a:srgbClr val="009EE0"/>
      </a:hlink>
      <a:folHlink>
        <a:srgbClr val="A4C400"/>
      </a:folHlink>
    </a:clrScheme>
    <a:fontScheme name="IRST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bg2"/>
            </a:solidFill>
            <a:effectLst/>
            <a:uLnTx/>
            <a:uFillTx/>
            <a:latin typeface="Arial Rounded MT Bold" pitchFamily="34" charset="0"/>
            <a:ea typeface="+mj-ea"/>
            <a:cs typeface="Arial" panose="020B0604020202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9547</TotalTime>
  <Words>2418</Words>
  <Application>Microsoft Office PowerPoint</Application>
  <PresentationFormat>Affichage à l'écran (4:3)</PresentationFormat>
  <Paragraphs>574</Paragraphs>
  <Slides>46</Slides>
  <Notes>13</Notes>
  <HiddenSlides>0</HiddenSlides>
  <MMClips>0</MMClips>
  <ScaleCrop>false</ScaleCrop>
  <HeadingPairs>
    <vt:vector size="8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64" baseType="lpstr">
      <vt:lpstr>ＭＳ Ｐゴシック</vt:lpstr>
      <vt:lpstr>Agency FB</vt:lpstr>
      <vt:lpstr>Arial</vt:lpstr>
      <vt:lpstr>Arial Narrow</vt:lpstr>
      <vt:lpstr>Arial Rounded MT Bold</vt:lpstr>
      <vt:lpstr>Calibri</vt:lpstr>
      <vt:lpstr>Calibri Light</vt:lpstr>
      <vt:lpstr>Century Gothic</vt:lpstr>
      <vt:lpstr>Courier New</vt:lpstr>
      <vt:lpstr>Symbol</vt:lpstr>
      <vt:lpstr>Times New Roman</vt:lpstr>
      <vt:lpstr>Trebuchet MS</vt:lpstr>
      <vt:lpstr>Wingdings</vt:lpstr>
      <vt:lpstr>3_Modèle par défaut</vt:lpstr>
      <vt:lpstr>IRSTEA-secondaire-OCEAN-Dec2014</vt:lpstr>
      <vt:lpstr>2_IRSTEA-secondaire-OCEAN-Dec2014</vt:lpstr>
      <vt:lpstr>Image bitmap</vt:lpstr>
      <vt:lpstr>Graphique</vt:lpstr>
      <vt:lpstr>Fish in estuaries</vt:lpstr>
      <vt:lpstr>Learning support</vt:lpstr>
      <vt:lpstr>Learning objectives</vt:lpstr>
      <vt:lpstr>Présentation PowerPoint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Présentation PowerPoint</vt:lpstr>
      <vt:lpstr>Environmental filters theory  (Tonn et al., 1990; Keddy, 1992; Barbault, 1993)</vt:lpstr>
      <vt:lpstr>Digression</vt:lpstr>
      <vt:lpstr>From morphology to ecology Main biological traits: morphology - shape</vt:lpstr>
      <vt:lpstr>From morphology to ecology Main biological traits: swimming pattern</vt:lpstr>
      <vt:lpstr>From morphology to ecology Position in the water column</vt:lpstr>
      <vt:lpstr>From morphology to ecology Position in the water column…   and diet</vt:lpstr>
      <vt:lpstr>Various ecological guilds Various groups … various uses of estuaries</vt:lpstr>
      <vt:lpstr>Various ecological guilds Marine species</vt:lpstr>
      <vt:lpstr>Various ecological guilds Marine species</vt:lpstr>
      <vt:lpstr>Various ecological guilds Diadromous species</vt:lpstr>
      <vt:lpstr>Various ecological guilds Freshwater species</vt:lpstr>
      <vt:lpstr>Variability in space and time A key transitory habitat (Gili 2002)</vt:lpstr>
      <vt:lpstr>Variability in space and time Within estuary variability </vt:lpstr>
      <vt:lpstr>Variability in space and time Within estuary variability</vt:lpstr>
      <vt:lpstr>Variability in space and time Between estuary variability </vt:lpstr>
      <vt:lpstr>Variability in space and time Between estuary variability</vt:lpstr>
      <vt:lpstr>Variability in space and time Between estuary variability</vt:lpstr>
      <vt:lpstr>Variability in space and time Seasonal variability </vt:lpstr>
      <vt:lpstr>The use of estuaries by fish Synthesis</vt:lpstr>
      <vt:lpstr>Summing up</vt:lpstr>
      <vt:lpstr>Présentation PowerPoint</vt:lpstr>
      <vt:lpstr>Global Changes in EE</vt:lpstr>
      <vt:lpstr>Global Changes in EE</vt:lpstr>
      <vt:lpstr>Global Changes in EE</vt:lpstr>
      <vt:lpstr>Consequences on communities over 30 years</vt:lpstr>
      <vt:lpstr>Consequences on communities over 30 years</vt:lpstr>
      <vt:lpstr>Consequences on communities over 30 years</vt:lpstr>
      <vt:lpstr>30 years of change</vt:lpstr>
      <vt:lpstr>Présentation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Lobry Jérémy</dc:creator>
  <cp:lastModifiedBy>Florence</cp:lastModifiedBy>
  <cp:revision>561</cp:revision>
  <cp:lastPrinted>2009-04-24T08:11:20Z</cp:lastPrinted>
  <dcterms:created xsi:type="dcterms:W3CDTF">2009-04-24T08:04:22Z</dcterms:created>
  <dcterms:modified xsi:type="dcterms:W3CDTF">2020-10-13T18:26:01Z</dcterms:modified>
</cp:coreProperties>
</file>